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Lst>
  <p:sldSz cy="13716000" cx="24384000"/>
  <p:notesSz cx="6858000" cy="9144000"/>
  <p:embeddedFontLst>
    <p:embeddedFont>
      <p:font typeface="Helvetica Neue"/>
      <p:regular r:id="rId223"/>
      <p:bold r:id="rId224"/>
      <p:italic r:id="rId225"/>
      <p:boldItalic r:id="rId226"/>
    </p:embeddedFont>
    <p:embeddedFont>
      <p:font typeface="Helvetica Neue Light"/>
      <p:regular r:id="rId227"/>
      <p:bold r:id="rId228"/>
      <p:italic r:id="rId229"/>
      <p:boldItalic r:id="rId230"/>
    </p:embeddedFont>
    <p:embeddedFont>
      <p:font typeface="Gill Sans"/>
      <p:regular r:id="rId231"/>
      <p:bold r:id="rId2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228" Type="http://schemas.openxmlformats.org/officeDocument/2006/relationships/font" Target="fonts/HelveticaNeueLight-bold.fntdata"/><Relationship Id="rId106" Type="http://schemas.openxmlformats.org/officeDocument/2006/relationships/slide" Target="slides/slide102.xml"/><Relationship Id="rId227" Type="http://schemas.openxmlformats.org/officeDocument/2006/relationships/font" Target="fonts/HelveticaNeueLight-regular.fntdata"/><Relationship Id="rId105" Type="http://schemas.openxmlformats.org/officeDocument/2006/relationships/slide" Target="slides/slide101.xml"/><Relationship Id="rId226" Type="http://schemas.openxmlformats.org/officeDocument/2006/relationships/font" Target="fonts/HelveticaNeue-boldItalic.fntdata"/><Relationship Id="rId104" Type="http://schemas.openxmlformats.org/officeDocument/2006/relationships/slide" Target="slides/slide100.xml"/><Relationship Id="rId225" Type="http://schemas.openxmlformats.org/officeDocument/2006/relationships/font" Target="fonts/HelveticaNeue-italic.fntdata"/><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font" Target="fonts/HelveticaNeueLight-italic.fntdata"/><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font" Target="fonts/HelveticaNeue-bold.fntdata"/><Relationship Id="rId102" Type="http://schemas.openxmlformats.org/officeDocument/2006/relationships/slide" Target="slides/slide98.xml"/><Relationship Id="rId223" Type="http://schemas.openxmlformats.org/officeDocument/2006/relationships/font" Target="fonts/HelveticaNeue-regular.fntdata"/><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1" Type="http://schemas.openxmlformats.org/officeDocument/2006/relationships/slide" Target="slides/slide117.xml"/><Relationship Id="rId120" Type="http://schemas.openxmlformats.org/officeDocument/2006/relationships/slide" Target="slides/slide116.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font" Target="fonts/GillSans-regular.fntdata"/><Relationship Id="rId230" Type="http://schemas.openxmlformats.org/officeDocument/2006/relationships/font" Target="fonts/HelveticaNeueLight-boldItalic.fntdata"/><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232" Type="http://schemas.openxmlformats.org/officeDocument/2006/relationships/font" Target="fonts/GillSans-bold.fntdata"/><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49015ebf0_0_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1049015ebf0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cf9f01537f_0_1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3" name="Google Shape;1673;gcf9f01537f_0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cf9f01537f_0_1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2" name="Google Shape;1692;gcf9f01537f_0_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cf9f01537f_0_1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0" name="Google Shape;1710;gcf9f01537f_0_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cf9f01537f_0_2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8" name="Google Shape;1728;gcf9f01537f_0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cf9f01537f_0_2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6" name="Google Shape;1746;gcf9f01537f_0_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cf9f01537f_0_2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5" name="Google Shape;1765;gcf9f01537f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103b457f408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3" name="Google Shape;1783;g103b457f408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103b457f408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1" name="Google Shape;1801;g103b457f408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103b457f408_0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9" name="Google Shape;1819;g103b457f408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103bdbea9fc_0_3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8" name="Google Shape;1838;g103bdbea9fc_0_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49015ebf0_0_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1049015ebf0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03bdbea9fc_0_3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7" name="Google Shape;1857;g103bdbea9fc_0_3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103b457f408_0_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6" name="Google Shape;1876;g103b457f408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103b457f408_0_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5" name="Google Shape;1895;g103b457f408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103b457f408_0_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6" name="Google Shape;1916;g103b457f408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103b457f408_0_1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7" name="Google Shape;1937;g103b457f408_0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103b457f408_0_1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8" name="Google Shape;1958;g103b457f408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103b457f408_0_1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9" name="Google Shape;1979;g103b457f408_0_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03b457f408_0_1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0" name="Google Shape;2000;g103b457f408_0_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03b457f408_0_1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1" name="Google Shape;2021;g103b457f408_0_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03b457f408_0_2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2" name="Google Shape;2042;g103b457f408_0_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49015ebf0_0_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1049015ebf0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103b457f408_0_2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2" name="Google Shape;2062;g103b457f408_0_2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103b457f408_0_2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2" name="Google Shape;2082;g103b457f408_0_2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g103b457f408_0_2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2" name="Google Shape;2102;g103b457f408_0_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103b457f408_0_3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2" name="Google Shape;2122;g103b457f408_0_3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103b457f408_0_2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2" name="Google Shape;2142;g103b457f408_0_2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103b457f408_0_3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3" name="Google Shape;2163;g103b457f408_0_3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103b457f408_0_3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3" name="Google Shape;2183;g103b457f408_0_3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103bdbea9fc_0_3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5" name="Google Shape;2205;g103bdbea9fc_0_3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103b457f408_0_3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7" name="Google Shape;2227;g103b457f408_0_3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103b457f408_0_4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0" name="Google Shape;2250;g103b457f408_0_4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49015ebf0_0_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1049015ebf0_0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103b457f408_0_4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3" name="Google Shape;2273;g103b457f408_0_4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103b457f408_0_4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5" name="Google Shape;2295;g103b457f408_0_4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103b457f408_0_4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7" name="Google Shape;2317;g103b457f408_0_4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103b457f408_0_5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3" name="Google Shape;2343;g103b457f408_0_5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103b457f408_0_5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0" name="Google Shape;2370;g103b457f408_0_5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103b457f408_0_5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7" name="Google Shape;2397;g103b457f408_0_5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103b457f408_0_5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2" name="Google Shape;2422;g103b457f408_0_5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103b457f408_0_6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8" name="Google Shape;2448;g103b457f408_0_6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103b457f408_0_6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3" name="Google Shape;2473;g103b457f408_0_6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103bdbea9fc_0_3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8" name="Google Shape;2498;g103bdbea9fc_0_3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49015ebf0_0_1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1049015ebf0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103b457f408_0_6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4" name="Google Shape;2524;g103b457f408_0_6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103b457f408_0_6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2" name="Google Shape;2552;g103b457f408_0_6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104b7045a62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g104b7045a6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g104b7045a62_0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7" name="Google Shape;2607;g104b7045a62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03bdbea9fc_0_4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4" name="Google Shape;2634;g103bdbea9fc_0_4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104b7045a62_0_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1" name="Google Shape;2661;g104b7045a62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104b7045a62_0_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0" name="Google Shape;2690;g104b7045a62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103bdbea9fc_0_4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8" name="Google Shape;2718;g103bdbea9fc_0_4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104b7045a62_0_1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g104b7045a62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g104b7045a62_0_1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5" name="Google Shape;2775;g104b7045a62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49015ebf0_0_1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049015ebf0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104b7045a62_0_1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g104b7045a62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104b7045a62_0_1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g104b7045a62_0_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104b7045a62_0_2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9" name="Google Shape;2859;g104b7045a62_0_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g104b7045a62_0_2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8" name="Google Shape;2888;g104b7045a62_0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104b7045a62_0_2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6" name="Google Shape;2916;g104b7045a62_0_2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g104b7045a62_0_3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5" name="Google Shape;2945;g104b7045a62_0_3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1" name="Shape 2971"/>
        <p:cNvGrpSpPr/>
        <p:nvPr/>
      </p:nvGrpSpPr>
      <p:grpSpPr>
        <a:xfrm>
          <a:off x="0" y="0"/>
          <a:ext cx="0" cy="0"/>
          <a:chOff x="0" y="0"/>
          <a:chExt cx="0" cy="0"/>
        </a:xfrm>
      </p:grpSpPr>
      <p:sp>
        <p:nvSpPr>
          <p:cNvPr id="2972" name="Google Shape;2972;g104b7045a62_0_3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3" name="Google Shape;2973;g104b7045a62_0_3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g104b7045a62_0_3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1" name="Google Shape;3001;g104b7045a62_0_3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7" name="Shape 3027"/>
        <p:cNvGrpSpPr/>
        <p:nvPr/>
      </p:nvGrpSpPr>
      <p:grpSpPr>
        <a:xfrm>
          <a:off x="0" y="0"/>
          <a:ext cx="0" cy="0"/>
          <a:chOff x="0" y="0"/>
          <a:chExt cx="0" cy="0"/>
        </a:xfrm>
      </p:grpSpPr>
      <p:sp>
        <p:nvSpPr>
          <p:cNvPr id="3028" name="Google Shape;3028;g104b7045a62_0_3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g104b7045a62_0_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g104b7045a62_0_4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7" name="Google Shape;3057;g104b7045a62_0_4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4a28cc6a4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104a28cc6a4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3" name="Shape 3083"/>
        <p:cNvGrpSpPr/>
        <p:nvPr/>
      </p:nvGrpSpPr>
      <p:grpSpPr>
        <a:xfrm>
          <a:off x="0" y="0"/>
          <a:ext cx="0" cy="0"/>
          <a:chOff x="0" y="0"/>
          <a:chExt cx="0" cy="0"/>
        </a:xfrm>
      </p:grpSpPr>
      <p:sp>
        <p:nvSpPr>
          <p:cNvPr id="3084" name="Google Shape;3084;g104b7045a62_0_4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5" name="Google Shape;3085;g104b7045a62_0_4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1" name="Shape 3111"/>
        <p:cNvGrpSpPr/>
        <p:nvPr/>
      </p:nvGrpSpPr>
      <p:grpSpPr>
        <a:xfrm>
          <a:off x="0" y="0"/>
          <a:ext cx="0" cy="0"/>
          <a:chOff x="0" y="0"/>
          <a:chExt cx="0" cy="0"/>
        </a:xfrm>
      </p:grpSpPr>
      <p:sp>
        <p:nvSpPr>
          <p:cNvPr id="3112" name="Google Shape;3112;g104b274d032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3" name="Google Shape;3113;g104b274d03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g104b274d032_0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1" name="Google Shape;3141;g104b274d032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1" name="Google Shape;317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8" name="Google Shape;317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2" name="Shape 3182"/>
        <p:cNvGrpSpPr/>
        <p:nvPr/>
      </p:nvGrpSpPr>
      <p:grpSpPr>
        <a:xfrm>
          <a:off x="0" y="0"/>
          <a:ext cx="0" cy="0"/>
          <a:chOff x="0" y="0"/>
          <a:chExt cx="0" cy="0"/>
        </a:xfrm>
      </p:grpSpPr>
      <p:sp>
        <p:nvSpPr>
          <p:cNvPr id="3183" name="Google Shape;3183;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4" name="Google Shape;318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1" name="Google Shape;319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5" name="Shape 3195"/>
        <p:cNvGrpSpPr/>
        <p:nvPr/>
      </p:nvGrpSpPr>
      <p:grpSpPr>
        <a:xfrm>
          <a:off x="0" y="0"/>
          <a:ext cx="0" cy="0"/>
          <a:chOff x="0" y="0"/>
          <a:chExt cx="0" cy="0"/>
        </a:xfrm>
      </p:grpSpPr>
      <p:sp>
        <p:nvSpPr>
          <p:cNvPr id="3196" name="Google Shape;3196;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7" name="Google Shape;319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4" name="Google Shape;320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9" name="Shape 3209"/>
        <p:cNvGrpSpPr/>
        <p:nvPr/>
      </p:nvGrpSpPr>
      <p:grpSpPr>
        <a:xfrm>
          <a:off x="0" y="0"/>
          <a:ext cx="0" cy="0"/>
          <a:chOff x="0" y="0"/>
          <a:chExt cx="0" cy="0"/>
        </a:xfrm>
      </p:grpSpPr>
      <p:sp>
        <p:nvSpPr>
          <p:cNvPr id="3210" name="Google Shape;3210;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1" name="Google Shape;321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3bdbea9fc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103bdbea9fc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8" name="Google Shape;321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5" name="Google Shape;322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0" name="Shape 3230"/>
        <p:cNvGrpSpPr/>
        <p:nvPr/>
      </p:nvGrpSpPr>
      <p:grpSpPr>
        <a:xfrm>
          <a:off x="0" y="0"/>
          <a:ext cx="0" cy="0"/>
          <a:chOff x="0" y="0"/>
          <a:chExt cx="0" cy="0"/>
        </a:xfrm>
      </p:grpSpPr>
      <p:sp>
        <p:nvSpPr>
          <p:cNvPr id="3231" name="Google Shape;3231;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2" name="Google Shape;323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7" name="Google Shape;323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4" name="Google Shape;324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0" name="Google Shape;325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9" name="Google Shape;325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4" name="Shape 3264"/>
        <p:cNvGrpSpPr/>
        <p:nvPr/>
      </p:nvGrpSpPr>
      <p:grpSpPr>
        <a:xfrm>
          <a:off x="0" y="0"/>
          <a:ext cx="0" cy="0"/>
          <a:chOff x="0" y="0"/>
          <a:chExt cx="0" cy="0"/>
        </a:xfrm>
      </p:grpSpPr>
      <p:sp>
        <p:nvSpPr>
          <p:cNvPr id="3265" name="Google Shape;3265;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6" name="Google Shape;326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2" name="Google Shape;327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1" name="Shape 3281"/>
        <p:cNvGrpSpPr/>
        <p:nvPr/>
      </p:nvGrpSpPr>
      <p:grpSpPr>
        <a:xfrm>
          <a:off x="0" y="0"/>
          <a:ext cx="0" cy="0"/>
          <a:chOff x="0" y="0"/>
          <a:chExt cx="0" cy="0"/>
        </a:xfrm>
      </p:grpSpPr>
      <p:sp>
        <p:nvSpPr>
          <p:cNvPr id="3282" name="Google Shape;3282;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3" name="Google Shape;328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4a28cc6a4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104a28cc6a4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1" name="Google Shape;329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5" name="Shape 3295"/>
        <p:cNvGrpSpPr/>
        <p:nvPr/>
      </p:nvGrpSpPr>
      <p:grpSpPr>
        <a:xfrm>
          <a:off x="0" y="0"/>
          <a:ext cx="0" cy="0"/>
          <a:chOff x="0" y="0"/>
          <a:chExt cx="0" cy="0"/>
        </a:xfrm>
      </p:grpSpPr>
      <p:sp>
        <p:nvSpPr>
          <p:cNvPr id="3296" name="Google Shape;3296;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7" name="Google Shape;329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2" name="Shape 3302"/>
        <p:cNvGrpSpPr/>
        <p:nvPr/>
      </p:nvGrpSpPr>
      <p:grpSpPr>
        <a:xfrm>
          <a:off x="0" y="0"/>
          <a:ext cx="0" cy="0"/>
          <a:chOff x="0" y="0"/>
          <a:chExt cx="0" cy="0"/>
        </a:xfrm>
      </p:grpSpPr>
      <p:sp>
        <p:nvSpPr>
          <p:cNvPr id="3303" name="Google Shape;3303;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4" name="Google Shape;330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8" name="Shape 3308"/>
        <p:cNvGrpSpPr/>
        <p:nvPr/>
      </p:nvGrpSpPr>
      <p:grpSpPr>
        <a:xfrm>
          <a:off x="0" y="0"/>
          <a:ext cx="0" cy="0"/>
          <a:chOff x="0" y="0"/>
          <a:chExt cx="0" cy="0"/>
        </a:xfrm>
      </p:grpSpPr>
      <p:sp>
        <p:nvSpPr>
          <p:cNvPr id="3309" name="Google Shape;3309;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0" name="Google Shape;331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7" name="Google Shape;331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7" name="Shape 3327"/>
        <p:cNvGrpSpPr/>
        <p:nvPr/>
      </p:nvGrpSpPr>
      <p:grpSpPr>
        <a:xfrm>
          <a:off x="0" y="0"/>
          <a:ext cx="0" cy="0"/>
          <a:chOff x="0" y="0"/>
          <a:chExt cx="0" cy="0"/>
        </a:xfrm>
      </p:grpSpPr>
      <p:sp>
        <p:nvSpPr>
          <p:cNvPr id="3328" name="Google Shape;3328;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9" name="Google Shape;332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4" name="Google Shape;333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9" name="Google Shape;333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3" name="Shape 3343"/>
        <p:cNvGrpSpPr/>
        <p:nvPr/>
      </p:nvGrpSpPr>
      <p:grpSpPr>
        <a:xfrm>
          <a:off x="0" y="0"/>
          <a:ext cx="0" cy="0"/>
          <a:chOff x="0" y="0"/>
          <a:chExt cx="0" cy="0"/>
        </a:xfrm>
      </p:grpSpPr>
      <p:sp>
        <p:nvSpPr>
          <p:cNvPr id="3344" name="Google Shape;3344;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5" name="Google Shape;334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0" name="Shape 3350"/>
        <p:cNvGrpSpPr/>
        <p:nvPr/>
      </p:nvGrpSpPr>
      <p:grpSpPr>
        <a:xfrm>
          <a:off x="0" y="0"/>
          <a:ext cx="0" cy="0"/>
          <a:chOff x="0" y="0"/>
          <a:chExt cx="0" cy="0"/>
        </a:xfrm>
      </p:grpSpPr>
      <p:sp>
        <p:nvSpPr>
          <p:cNvPr id="3351" name="Google Shape;3351;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2" name="Google Shape;3352;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3bdbea9fc_0_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103bdbea9fc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9" name="Google Shape;335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4" name="Shape 3364"/>
        <p:cNvGrpSpPr/>
        <p:nvPr/>
      </p:nvGrpSpPr>
      <p:grpSpPr>
        <a:xfrm>
          <a:off x="0" y="0"/>
          <a:ext cx="0" cy="0"/>
          <a:chOff x="0" y="0"/>
          <a:chExt cx="0" cy="0"/>
        </a:xfrm>
      </p:grpSpPr>
      <p:sp>
        <p:nvSpPr>
          <p:cNvPr id="3365" name="Google Shape;3365;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6" name="Google Shape;336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5" name="Google Shape;337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2" name="Google Shape;338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9" name="Google Shape;338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2" name="Shape 3392"/>
        <p:cNvGrpSpPr/>
        <p:nvPr/>
      </p:nvGrpSpPr>
      <p:grpSpPr>
        <a:xfrm>
          <a:off x="0" y="0"/>
          <a:ext cx="0" cy="0"/>
          <a:chOff x="0" y="0"/>
          <a:chExt cx="0" cy="0"/>
        </a:xfrm>
      </p:grpSpPr>
      <p:sp>
        <p:nvSpPr>
          <p:cNvPr id="3393" name="Google Shape;3393;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4" name="Google Shape;339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8" name="Shape 3398"/>
        <p:cNvGrpSpPr/>
        <p:nvPr/>
      </p:nvGrpSpPr>
      <p:grpSpPr>
        <a:xfrm>
          <a:off x="0" y="0"/>
          <a:ext cx="0" cy="0"/>
          <a:chOff x="0" y="0"/>
          <a:chExt cx="0" cy="0"/>
        </a:xfrm>
      </p:grpSpPr>
      <p:sp>
        <p:nvSpPr>
          <p:cNvPr id="3399" name="Google Shape;3399;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0" name="Google Shape;340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7" name="Google Shape;340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0" name="Shape 3410"/>
        <p:cNvGrpSpPr/>
        <p:nvPr/>
      </p:nvGrpSpPr>
      <p:grpSpPr>
        <a:xfrm>
          <a:off x="0" y="0"/>
          <a:ext cx="0" cy="0"/>
          <a:chOff x="0" y="0"/>
          <a:chExt cx="0" cy="0"/>
        </a:xfrm>
      </p:grpSpPr>
      <p:sp>
        <p:nvSpPr>
          <p:cNvPr id="3411" name="Google Shape;3411;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2" name="Google Shape;341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8" name="Google Shape;341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4a28cc6a4_0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104a28cc6a4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4" name="Google Shape;342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8" name="Shape 3428"/>
        <p:cNvGrpSpPr/>
        <p:nvPr/>
      </p:nvGrpSpPr>
      <p:grpSpPr>
        <a:xfrm>
          <a:off x="0" y="0"/>
          <a:ext cx="0" cy="0"/>
          <a:chOff x="0" y="0"/>
          <a:chExt cx="0" cy="0"/>
        </a:xfrm>
      </p:grpSpPr>
      <p:sp>
        <p:nvSpPr>
          <p:cNvPr id="3429" name="Google Shape;3429;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0" name="Google Shape;343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5" name="Google Shape;343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9" name="Shape 3439"/>
        <p:cNvGrpSpPr/>
        <p:nvPr/>
      </p:nvGrpSpPr>
      <p:grpSpPr>
        <a:xfrm>
          <a:off x="0" y="0"/>
          <a:ext cx="0" cy="0"/>
          <a:chOff x="0" y="0"/>
          <a:chExt cx="0" cy="0"/>
        </a:xfrm>
      </p:grpSpPr>
      <p:sp>
        <p:nvSpPr>
          <p:cNvPr id="3440" name="Google Shape;3440;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1" name="Google Shape;344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6" name="Google Shape;344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2" name="Google Shape;345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6" name="Shape 3456"/>
        <p:cNvGrpSpPr/>
        <p:nvPr/>
      </p:nvGrpSpPr>
      <p:grpSpPr>
        <a:xfrm>
          <a:off x="0" y="0"/>
          <a:ext cx="0" cy="0"/>
          <a:chOff x="0" y="0"/>
          <a:chExt cx="0" cy="0"/>
        </a:xfrm>
      </p:grpSpPr>
      <p:sp>
        <p:nvSpPr>
          <p:cNvPr id="3457" name="Google Shape;3457;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8" name="Google Shape;3458;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2" name="Shape 3462"/>
        <p:cNvGrpSpPr/>
        <p:nvPr/>
      </p:nvGrpSpPr>
      <p:grpSpPr>
        <a:xfrm>
          <a:off x="0" y="0"/>
          <a:ext cx="0" cy="0"/>
          <a:chOff x="0" y="0"/>
          <a:chExt cx="0" cy="0"/>
        </a:xfrm>
      </p:grpSpPr>
      <p:sp>
        <p:nvSpPr>
          <p:cNvPr id="3463" name="Google Shape;3463;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4" name="Google Shape;346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9" name="Shape 3469"/>
        <p:cNvGrpSpPr/>
        <p:nvPr/>
      </p:nvGrpSpPr>
      <p:grpSpPr>
        <a:xfrm>
          <a:off x="0" y="0"/>
          <a:ext cx="0" cy="0"/>
          <a:chOff x="0" y="0"/>
          <a:chExt cx="0" cy="0"/>
        </a:xfrm>
      </p:grpSpPr>
      <p:sp>
        <p:nvSpPr>
          <p:cNvPr id="3470" name="Google Shape;3470;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1" name="Google Shape;347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7" name="Google Shape;347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4a28cc6a4_0_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104a28cc6a4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7" name="Shape 3487"/>
        <p:cNvGrpSpPr/>
        <p:nvPr/>
      </p:nvGrpSpPr>
      <p:grpSpPr>
        <a:xfrm>
          <a:off x="0" y="0"/>
          <a:ext cx="0" cy="0"/>
          <a:chOff x="0" y="0"/>
          <a:chExt cx="0" cy="0"/>
        </a:xfrm>
      </p:grpSpPr>
      <p:sp>
        <p:nvSpPr>
          <p:cNvPr id="3488" name="Google Shape;3488;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9" name="Google Shape;348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4" name="Shape 3494"/>
        <p:cNvGrpSpPr/>
        <p:nvPr/>
      </p:nvGrpSpPr>
      <p:grpSpPr>
        <a:xfrm>
          <a:off x="0" y="0"/>
          <a:ext cx="0" cy="0"/>
          <a:chOff x="0" y="0"/>
          <a:chExt cx="0" cy="0"/>
        </a:xfrm>
      </p:grpSpPr>
      <p:sp>
        <p:nvSpPr>
          <p:cNvPr id="3495" name="Google Shape;3495;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6" name="Google Shape;349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3" name="Google Shape;350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8" name="Shape 3508"/>
        <p:cNvGrpSpPr/>
        <p:nvPr/>
      </p:nvGrpSpPr>
      <p:grpSpPr>
        <a:xfrm>
          <a:off x="0" y="0"/>
          <a:ext cx="0" cy="0"/>
          <a:chOff x="0" y="0"/>
          <a:chExt cx="0" cy="0"/>
        </a:xfrm>
      </p:grpSpPr>
      <p:sp>
        <p:nvSpPr>
          <p:cNvPr id="3509" name="Google Shape;3509;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0" name="Google Shape;351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5" name="Shape 3515"/>
        <p:cNvGrpSpPr/>
        <p:nvPr/>
      </p:nvGrpSpPr>
      <p:grpSpPr>
        <a:xfrm>
          <a:off x="0" y="0"/>
          <a:ext cx="0" cy="0"/>
          <a:chOff x="0" y="0"/>
          <a:chExt cx="0" cy="0"/>
        </a:xfrm>
      </p:grpSpPr>
      <p:sp>
        <p:nvSpPr>
          <p:cNvPr id="3516" name="Google Shape;3516;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7" name="Google Shape;351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2" name="Shape 3522"/>
        <p:cNvGrpSpPr/>
        <p:nvPr/>
      </p:nvGrpSpPr>
      <p:grpSpPr>
        <a:xfrm>
          <a:off x="0" y="0"/>
          <a:ext cx="0" cy="0"/>
          <a:chOff x="0" y="0"/>
          <a:chExt cx="0" cy="0"/>
        </a:xfrm>
      </p:grpSpPr>
      <p:sp>
        <p:nvSpPr>
          <p:cNvPr id="3523" name="Google Shape;3523;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5" name="Shape 3535"/>
        <p:cNvGrpSpPr/>
        <p:nvPr/>
      </p:nvGrpSpPr>
      <p:grpSpPr>
        <a:xfrm>
          <a:off x="0" y="0"/>
          <a:ext cx="0" cy="0"/>
          <a:chOff x="0" y="0"/>
          <a:chExt cx="0" cy="0"/>
        </a:xfrm>
      </p:grpSpPr>
      <p:sp>
        <p:nvSpPr>
          <p:cNvPr id="3536" name="Google Shape;3536;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4a28cc6a4_0_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104a28cc6a4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3bdbea9fc_0_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03bdbea9fc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4a28cc6a4_0_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04a28cc6a4_0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4a28cc6a4_0_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104a28cc6a4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4a28cc6a4_0_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04a28cc6a4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3bdbea9fc_0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103bdbea9fc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3bdbea9fc_0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03bdbea9fc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4a28cc6a4_0_1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04a28cc6a4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49015ebf0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g1049015ebf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4a28cc6a4_0_1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104a28cc6a4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4a28cc6a4_0_1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104a28cc6a4_0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4a28cc6a4_0_1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104a28cc6a4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4a28cc6a4_0_1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104a28cc6a4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4a28cc6a4_0_1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104a28cc6a4_0_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3bdbea9fc_0_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103bdbea9fc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4a28cc6a4_0_1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104a28cc6a4_0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4a28cc6a4_0_1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104a28cc6a4_0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4a28cc6a4_0_2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104a28cc6a4_0_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03bdbea9fc_0_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103bdbea9fc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49015ebf0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g1049015ebf0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4a28cc6a4_0_2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104a28cc6a4_0_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04a28cc6a4_0_2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04a28cc6a4_0_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4a28cc6a4_0_2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104a28cc6a4_0_2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3bdbea9fc_0_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103bdbea9fc_0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4a28cc6a4_0_2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104a28cc6a4_0_2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04a28cc6a4_0_2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104a28cc6a4_0_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3bdbea9fc_0_1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103bdbea9fc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4a28cc6a4_0_3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g104a28cc6a4_0_3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04a28cc6a4_0_3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g104a28cc6a4_0_3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04a28cc6a4_0_3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104a28cc6a4_0_3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49015ebf0_0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g1049015ebf0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04a28cc6a4_0_3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104a28cc6a4_0_3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04a28cc6a4_0_40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g104a28cc6a4_0_4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04a28cc6a4_0_4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g104a28cc6a4_0_4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04a28cc6a4_0_4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104a28cc6a4_0_4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04a28cc6a4_0_4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g104a28cc6a4_0_4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04a28cc6a4_0_5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104a28cc6a4_0_5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04a28cc6a4_0_5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g104a28cc6a4_0_5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04a28cc6a4_0_5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g104a28cc6a4_0_5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03bdbea9fc_0_1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103bdbea9fc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04a28cc6a4_0_6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g104a28cc6a4_0_6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49015ebf0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1049015ebf0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04a28cc6a4_0_6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g104a28cc6a4_0_6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04a28cc6a4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g104a28cc6a4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03bdbea9fc_0_1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g103bdbea9fc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4a28cc6a4_1_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g104a28cc6a4_1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04a28cc6a4_1_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g104a28cc6a4_1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04a28cc6a4_1_1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g104a28cc6a4_1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04a28cc6a4_1_1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0" name="Google Shape;1170;g104a28cc6a4_1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04a28cc6a4_1_1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g104a28cc6a4_1_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04a28cc6a4_1_2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g104a28cc6a4_1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04a28cc6a4_1_2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g104a28cc6a4_1_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49015ebf0_0_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1049015ebf0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04a28cc6a4_1_2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g104a28cc6a4_1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03bdbea9fc_0_1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5" name="Google Shape;1245;g103bdbea9fc_0_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04a28cc6a4_1_3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g104a28cc6a4_1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04a28cc6a4_1_3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0" name="Google Shape;1270;g104a28cc6a4_1_3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04a28cc6a4_1_3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2" name="Google Shape;1282;g104a28cc6a4_1_3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04a28cc6a4_1_3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g104a28cc6a4_1_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04a28cc6a4_1_4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g104a28cc6a4_1_4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103bdbea9fc_0_1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7" name="Google Shape;1317;g103bdbea9fc_0_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04a28cc6a4_1_4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8" name="Google Shape;1328;g104a28cc6a4_1_4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104a28cc6a4_1_4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0" name="Google Shape;1340;g104a28cc6a4_1_4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49015ebf0_0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1049015ebf0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04a28cc6a4_1_4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g104a28cc6a4_1_4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103bdbea9fc_0_2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g103bdbea9fc_0_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03bdbea9fc_0_2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g103bdbea9fc_0_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104a28cc6a4_1_4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1" name="Google Shape;1391;g104a28cc6a4_1_4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104a28cc6a4_1_5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5" name="Google Shape;1405;g104a28cc6a4_1_5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cf9f01537f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gcf9f01537f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03bdbea9fc_0_2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4" name="Google Shape;1434;g103bdbea9fc_0_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cf9f01537f_0_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0" name="Google Shape;1450;gcf9f01537f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cf9f01537f_0_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7" name="Google Shape;1467;gcf9f01537f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cf9f01537f_0_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3" name="Google Shape;1483;gcf9f01537f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3bdbea9fc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103bdbea9f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03bdbea9fc_0_2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g103bdbea9fc_0_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cf9f01537f_0_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gcf9f01537f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cf9f01537f_0_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4" name="Google Shape;1534;gcf9f01537f_0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103bdbea9fc_0_2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0" name="Google Shape;1550;g103bdbea9fc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cf9f01537f_0_1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6" name="Google Shape;1566;gcf9f01537f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03bdbea9fc_0_2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2" name="Google Shape;1582;g103bdbea9fc_0_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cf9f01537f_0_1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8" name="Google Shape;1598;gcf9f01537f_0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103bdbea9fc_0_2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7" name="Google Shape;1617;g103bdbea9fc_0_2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103bdbea9fc_0_3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5" name="Google Shape;1635;g103bdbea9fc_0_3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cf9f01537f_0_1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4" name="Google Shape;1654;gcf9f01537f_0_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FFFFFF"/>
              </a:buClr>
              <a:buSzPts val="11200"/>
              <a:buFont typeface="Helvetica Neue"/>
              <a:buNone/>
              <a:defRPr>
                <a:solidFill>
                  <a:srgbClr val="FFFFFF"/>
                </a:solidFil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 name="Google Shape;11;p2"/>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FFFFFF"/>
              </a:buClr>
              <a:buSzPts val="5400"/>
              <a:buFont typeface="Helvetica Neue"/>
              <a:buNone/>
              <a:defRPr sz="5400">
                <a:solidFill>
                  <a:srgbClr val="FFFFFF"/>
                </a:solidFill>
              </a:defRPr>
            </a:lvl1pPr>
            <a:lvl2pPr indent="-228600" lvl="1" marL="914400" algn="ctr">
              <a:lnSpc>
                <a:spcPct val="100000"/>
              </a:lnSpc>
              <a:spcBef>
                <a:spcPts val="0"/>
              </a:spcBef>
              <a:spcAft>
                <a:spcPts val="0"/>
              </a:spcAft>
              <a:buClr>
                <a:srgbClr val="FFFFFF"/>
              </a:buClr>
              <a:buSzPts val="5400"/>
              <a:buFont typeface="Helvetica Neue"/>
              <a:buNone/>
              <a:defRPr sz="5400">
                <a:solidFill>
                  <a:srgbClr val="FFFFFF"/>
                </a:solidFill>
              </a:defRPr>
            </a:lvl2pPr>
            <a:lvl3pPr indent="-228600" lvl="2" marL="1371600" algn="ctr">
              <a:lnSpc>
                <a:spcPct val="100000"/>
              </a:lnSpc>
              <a:spcBef>
                <a:spcPts val="0"/>
              </a:spcBef>
              <a:spcAft>
                <a:spcPts val="0"/>
              </a:spcAft>
              <a:buClr>
                <a:srgbClr val="FFFFFF"/>
              </a:buClr>
              <a:buSzPts val="5400"/>
              <a:buFont typeface="Helvetica Neue"/>
              <a:buNone/>
              <a:defRPr sz="5400">
                <a:solidFill>
                  <a:srgbClr val="FFFFFF"/>
                </a:solidFill>
              </a:defRPr>
            </a:lvl3pPr>
            <a:lvl4pPr indent="-228600" lvl="3" marL="1828800" algn="ctr">
              <a:lnSpc>
                <a:spcPct val="100000"/>
              </a:lnSpc>
              <a:spcBef>
                <a:spcPts val="0"/>
              </a:spcBef>
              <a:spcAft>
                <a:spcPts val="0"/>
              </a:spcAft>
              <a:buClr>
                <a:srgbClr val="FFFFFF"/>
              </a:buClr>
              <a:buSzPts val="5400"/>
              <a:buFont typeface="Helvetica Neue"/>
              <a:buNone/>
              <a:defRPr sz="5400">
                <a:solidFill>
                  <a:srgbClr val="FFFFFF"/>
                </a:solidFill>
              </a:defRPr>
            </a:lvl4pPr>
            <a:lvl5pPr indent="-228600" lvl="4" marL="2286000" algn="ctr">
              <a:lnSpc>
                <a:spcPct val="100000"/>
              </a:lnSpc>
              <a:spcBef>
                <a:spcPts val="0"/>
              </a:spcBef>
              <a:spcAft>
                <a:spcPts val="0"/>
              </a:spcAft>
              <a:buClr>
                <a:srgbClr val="FFFFFF"/>
              </a:buClr>
              <a:buSzPts val="5400"/>
              <a:buFont typeface="Helvetica Neue"/>
              <a:buNone/>
              <a:defRPr sz="5400">
                <a:solidFill>
                  <a:srgbClr val="FFFFFF"/>
                </a:solidFill>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2" name="Google Shape;12;p2"/>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6" name="Shape 46"/>
        <p:cNvGrpSpPr/>
        <p:nvPr/>
      </p:nvGrpSpPr>
      <p:grpSpPr>
        <a:xfrm>
          <a:off x="0" y="0"/>
          <a:ext cx="0" cy="0"/>
          <a:chOff x="0" y="0"/>
          <a:chExt cx="0" cy="0"/>
        </a:xfrm>
      </p:grpSpPr>
      <p:sp>
        <p:nvSpPr>
          <p:cNvPr id="47" name="Google Shape;47;p11"/>
          <p:cNvSpPr txBox="1"/>
          <p:nvPr>
            <p:ph idx="1" type="body"/>
          </p:nvPr>
        </p:nvSpPr>
        <p:spPr>
          <a:xfrm>
            <a:off x="2387600" y="8953500"/>
            <a:ext cx="19621500" cy="585521"/>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a:buNone/>
              <a:defRPr i="1" sz="3200"/>
            </a:lvl1pPr>
            <a:lvl2pPr indent="-482600" lvl="1" marL="914400" algn="ctr">
              <a:lnSpc>
                <a:spcPct val="100000"/>
              </a:lnSpc>
              <a:spcBef>
                <a:spcPts val="0"/>
              </a:spcBef>
              <a:spcAft>
                <a:spcPts val="0"/>
              </a:spcAft>
              <a:buClr>
                <a:srgbClr val="000000"/>
              </a:buClr>
              <a:buSzPts val="4000"/>
              <a:buFont typeface="Helvetica Neue"/>
              <a:buChar char="•"/>
              <a:defRPr i="1" sz="3200"/>
            </a:lvl2pPr>
            <a:lvl3pPr indent="-482600" lvl="2" marL="1371600" algn="ctr">
              <a:lnSpc>
                <a:spcPct val="100000"/>
              </a:lnSpc>
              <a:spcBef>
                <a:spcPts val="0"/>
              </a:spcBef>
              <a:spcAft>
                <a:spcPts val="0"/>
              </a:spcAft>
              <a:buClr>
                <a:srgbClr val="000000"/>
              </a:buClr>
              <a:buSzPts val="4000"/>
              <a:buFont typeface="Helvetica Neue"/>
              <a:buChar char="•"/>
              <a:defRPr i="1" sz="3200"/>
            </a:lvl3pPr>
            <a:lvl4pPr indent="-482600" lvl="3" marL="1828800" algn="ctr">
              <a:lnSpc>
                <a:spcPct val="100000"/>
              </a:lnSpc>
              <a:spcBef>
                <a:spcPts val="0"/>
              </a:spcBef>
              <a:spcAft>
                <a:spcPts val="0"/>
              </a:spcAft>
              <a:buClr>
                <a:srgbClr val="000000"/>
              </a:buClr>
              <a:buSzPts val="4000"/>
              <a:buFont typeface="Helvetica Neue"/>
              <a:buChar char="•"/>
              <a:defRPr i="1" sz="3200"/>
            </a:lvl4pPr>
            <a:lvl5pPr indent="-482600" lvl="4" marL="2286000" algn="ctr">
              <a:lnSpc>
                <a:spcPct val="100000"/>
              </a:lnSpc>
              <a:spcBef>
                <a:spcPts val="0"/>
              </a:spcBef>
              <a:spcAft>
                <a:spcPts val="0"/>
              </a:spcAft>
              <a:buClr>
                <a:srgbClr val="000000"/>
              </a:buClr>
              <a:buSzPts val="4000"/>
              <a:buFont typeface="Helvetica Neue"/>
              <a:buChar char="•"/>
              <a:defRPr i="1" sz="32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48" name="Google Shape;48;p11"/>
          <p:cNvSpPr txBox="1"/>
          <p:nvPr>
            <p:ph idx="2" type="body"/>
          </p:nvPr>
        </p:nvSpPr>
        <p:spPr>
          <a:xfrm>
            <a:off x="2387600" y="6076950"/>
            <a:ext cx="19621500" cy="825500"/>
          </a:xfrm>
          <a:prstGeom prst="rect">
            <a:avLst/>
          </a:prstGeom>
          <a:noFill/>
          <a:ln>
            <a:noFill/>
          </a:ln>
        </p:spPr>
        <p:txBody>
          <a:bodyPr anchorCtr="0" anchor="ctr" bIns="50800" lIns="50800" spcFirstLastPara="1" rIns="50800" wrap="square" tIns="50800">
            <a:normAutofit/>
          </a:bodyPr>
          <a:lstStyle>
            <a:lvl1pPr indent="-371475" lvl="0" marL="457200" algn="l">
              <a:lnSpc>
                <a:spcPct val="100000"/>
              </a:lnSpc>
              <a:spcBef>
                <a:spcPts val="5900"/>
              </a:spcBef>
              <a:spcAft>
                <a:spcPts val="0"/>
              </a:spcAft>
              <a:buClr>
                <a:srgbClr val="000000"/>
              </a:buClr>
              <a:buSzPts val="2250"/>
              <a:buChar char="•"/>
              <a:defRPr/>
            </a:lvl1pPr>
            <a:lvl2pPr indent="-371475" lvl="1" marL="914400" algn="l">
              <a:lnSpc>
                <a:spcPct val="100000"/>
              </a:lnSpc>
              <a:spcBef>
                <a:spcPts val="5900"/>
              </a:spcBef>
              <a:spcAft>
                <a:spcPts val="0"/>
              </a:spcAft>
              <a:buClr>
                <a:srgbClr val="000000"/>
              </a:buClr>
              <a:buSzPts val="2250"/>
              <a:buChar char="•"/>
              <a:defRPr/>
            </a:lvl2pPr>
            <a:lvl3pPr indent="-371475" lvl="2" marL="1371600" algn="l">
              <a:lnSpc>
                <a:spcPct val="100000"/>
              </a:lnSpc>
              <a:spcBef>
                <a:spcPts val="5900"/>
              </a:spcBef>
              <a:spcAft>
                <a:spcPts val="0"/>
              </a:spcAft>
              <a:buClr>
                <a:srgbClr val="000000"/>
              </a:buClr>
              <a:buSzPts val="2250"/>
              <a:buChar char="•"/>
              <a:defRPr/>
            </a:lvl3pPr>
            <a:lvl4pPr indent="-371475" lvl="3" marL="1828800" algn="l">
              <a:lnSpc>
                <a:spcPct val="100000"/>
              </a:lnSpc>
              <a:spcBef>
                <a:spcPts val="5900"/>
              </a:spcBef>
              <a:spcAft>
                <a:spcPts val="0"/>
              </a:spcAft>
              <a:buClr>
                <a:srgbClr val="000000"/>
              </a:buClr>
              <a:buSzPts val="2250"/>
              <a:buChar char="•"/>
              <a:defRPr/>
            </a:lvl4pPr>
            <a:lvl5pPr indent="-371475" lvl="4" marL="2286000" algn="l">
              <a:lnSpc>
                <a:spcPct val="100000"/>
              </a:lnSpc>
              <a:spcBef>
                <a:spcPts val="5900"/>
              </a:spcBef>
              <a:spcAft>
                <a:spcPts val="0"/>
              </a:spcAft>
              <a:buClr>
                <a:srgbClr val="000000"/>
              </a:buClr>
              <a:buSzPts val="2250"/>
              <a:buChar char="•"/>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49" name="Google Shape;49;p11"/>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50" name="Shape 50"/>
        <p:cNvGrpSpPr/>
        <p:nvPr/>
      </p:nvGrpSpPr>
      <p:grpSpPr>
        <a:xfrm>
          <a:off x="0" y="0"/>
          <a:ext cx="0" cy="0"/>
          <a:chOff x="0" y="0"/>
          <a:chExt cx="0" cy="0"/>
        </a:xfrm>
      </p:grpSpPr>
      <p:sp>
        <p:nvSpPr>
          <p:cNvPr id="51" name="Google Shape;51;p12"/>
          <p:cNvSpPr/>
          <p:nvPr>
            <p:ph idx="2" type="pic"/>
          </p:nvPr>
        </p:nvSpPr>
        <p:spPr>
          <a:xfrm>
            <a:off x="0" y="0"/>
            <a:ext cx="24384001" cy="16264468"/>
          </a:xfrm>
          <a:prstGeom prst="rect">
            <a:avLst/>
          </a:prstGeom>
          <a:noFill/>
          <a:ln>
            <a:noFill/>
          </a:ln>
        </p:spPr>
      </p:sp>
      <p:sp>
        <p:nvSpPr>
          <p:cNvPr id="52" name="Google Shape;52;p12"/>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 name="Shape 53"/>
        <p:cNvGrpSpPr/>
        <p:nvPr/>
      </p:nvGrpSpPr>
      <p:grpSpPr>
        <a:xfrm>
          <a:off x="0" y="0"/>
          <a:ext cx="0" cy="0"/>
          <a:chOff x="0" y="0"/>
          <a:chExt cx="0" cy="0"/>
        </a:xfrm>
      </p:grpSpPr>
      <p:sp>
        <p:nvSpPr>
          <p:cNvPr id="54" name="Google Shape;54;p13"/>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type="tx">
  <p:cSld name="TITLE_AND_BODY">
    <p:spTree>
      <p:nvGrpSpPr>
        <p:cNvPr id="13" name="Shape 13"/>
        <p:cNvGrpSpPr/>
        <p:nvPr/>
      </p:nvGrpSpPr>
      <p:grpSpPr>
        <a:xfrm>
          <a:off x="0" y="0"/>
          <a:ext cx="0" cy="0"/>
          <a:chOff x="0" y="0"/>
          <a:chExt cx="0" cy="0"/>
        </a:xfrm>
      </p:grpSpPr>
      <p:sp>
        <p:nvSpPr>
          <p:cNvPr id="14" name="Google Shape;14;p3"/>
          <p:cNvSpPr/>
          <p:nvPr>
            <p:ph idx="2" type="pic"/>
          </p:nvPr>
        </p:nvSpPr>
        <p:spPr>
          <a:xfrm>
            <a:off x="3124200" y="-38100"/>
            <a:ext cx="18135600" cy="12096700"/>
          </a:xfrm>
          <a:prstGeom prst="rect">
            <a:avLst/>
          </a:prstGeom>
          <a:noFill/>
          <a:ln>
            <a:noFill/>
          </a:ln>
        </p:spPr>
      </p:sp>
      <p:sp>
        <p:nvSpPr>
          <p:cNvPr id="15" name="Google Shape;15;p3"/>
          <p:cNvSpPr txBox="1"/>
          <p:nvPr>
            <p:ph type="title"/>
          </p:nvPr>
        </p:nvSpPr>
        <p:spPr>
          <a:xfrm>
            <a:off x="635000" y="9512300"/>
            <a:ext cx="23114000" cy="20066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6" name="Google Shape;16;p3"/>
          <p:cNvSpPr txBox="1"/>
          <p:nvPr>
            <p:ph idx="1" type="body"/>
          </p:nvPr>
        </p:nvSpPr>
        <p:spPr>
          <a:xfrm>
            <a:off x="635000" y="11442700"/>
            <a:ext cx="23114000" cy="15875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7" name="Google Shape;17;p3"/>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18" name="Shape 18"/>
        <p:cNvGrpSpPr/>
        <p:nvPr/>
      </p:nvGrpSpPr>
      <p:grpSpPr>
        <a:xfrm>
          <a:off x="0" y="0"/>
          <a:ext cx="0" cy="0"/>
          <a:chOff x="0" y="0"/>
          <a:chExt cx="0" cy="0"/>
        </a:xfrm>
      </p:grpSpPr>
      <p:sp>
        <p:nvSpPr>
          <p:cNvPr id="19" name="Google Shape;19;p4"/>
          <p:cNvSpPr txBox="1"/>
          <p:nvPr>
            <p:ph type="title"/>
          </p:nvPr>
        </p:nvSpPr>
        <p:spPr>
          <a:xfrm>
            <a:off x="1778000" y="4533900"/>
            <a:ext cx="20828000" cy="46482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0" name="Google Shape;20;p4"/>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21" name="Shape 21"/>
        <p:cNvGrpSpPr/>
        <p:nvPr/>
      </p:nvGrpSpPr>
      <p:grpSpPr>
        <a:xfrm>
          <a:off x="0" y="0"/>
          <a:ext cx="0" cy="0"/>
          <a:chOff x="0" y="0"/>
          <a:chExt cx="0" cy="0"/>
        </a:xfrm>
      </p:grpSpPr>
      <p:sp>
        <p:nvSpPr>
          <p:cNvPr id="22" name="Google Shape;22;p5"/>
          <p:cNvSpPr/>
          <p:nvPr>
            <p:ph idx="2" type="pic"/>
          </p:nvPr>
        </p:nvSpPr>
        <p:spPr>
          <a:xfrm>
            <a:off x="7950200" y="1104900"/>
            <a:ext cx="17259303" cy="11506201"/>
          </a:xfrm>
          <a:prstGeom prst="rect">
            <a:avLst/>
          </a:prstGeom>
          <a:noFill/>
          <a:ln>
            <a:noFill/>
          </a:ln>
        </p:spPr>
      </p:sp>
      <p:sp>
        <p:nvSpPr>
          <p:cNvPr id="23" name="Google Shape;23;p5"/>
          <p:cNvSpPr txBox="1"/>
          <p:nvPr>
            <p:ph type="title"/>
          </p:nvPr>
        </p:nvSpPr>
        <p:spPr>
          <a:xfrm>
            <a:off x="1651000" y="952500"/>
            <a:ext cx="10223500" cy="55499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8400"/>
              <a:buFont typeface="Helvetica Neue"/>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4" name="Google Shape;24;p5"/>
          <p:cNvSpPr txBox="1"/>
          <p:nvPr>
            <p:ph idx="1" type="body"/>
          </p:nvPr>
        </p:nvSpPr>
        <p:spPr>
          <a:xfrm>
            <a:off x="1651000" y="6527800"/>
            <a:ext cx="10223500" cy="5727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25" name="Google Shape;25;p5"/>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26" name="Shape 26"/>
        <p:cNvGrpSpPr/>
        <p:nvPr/>
      </p:nvGrpSpPr>
      <p:grpSpPr>
        <a:xfrm>
          <a:off x="0" y="0"/>
          <a:ext cx="0" cy="0"/>
          <a:chOff x="0" y="0"/>
          <a:chExt cx="0" cy="0"/>
        </a:xfrm>
      </p:grpSpPr>
      <p:sp>
        <p:nvSpPr>
          <p:cNvPr id="27" name="Google Shape;27;p6"/>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8" name="Google Shape;28;p6"/>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29" name="Shape 29"/>
        <p:cNvGrpSpPr/>
        <p:nvPr/>
      </p:nvGrpSpPr>
      <p:grpSpPr>
        <a:xfrm>
          <a:off x="0" y="0"/>
          <a:ext cx="0" cy="0"/>
          <a:chOff x="0" y="0"/>
          <a:chExt cx="0" cy="0"/>
        </a:xfrm>
      </p:grpSpPr>
      <p:sp>
        <p:nvSpPr>
          <p:cNvPr id="30" name="Google Shape;30;p7"/>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1" name="Google Shape;31;p7"/>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lvl1pPr indent="-371475" lvl="0" marL="457200" algn="l">
              <a:lnSpc>
                <a:spcPct val="100000"/>
              </a:lnSpc>
              <a:spcBef>
                <a:spcPts val="5900"/>
              </a:spcBef>
              <a:spcAft>
                <a:spcPts val="0"/>
              </a:spcAft>
              <a:buClr>
                <a:srgbClr val="000000"/>
              </a:buClr>
              <a:buSzPts val="2250"/>
              <a:buChar char="•"/>
              <a:defRPr/>
            </a:lvl1pPr>
            <a:lvl2pPr indent="-371475" lvl="1" marL="914400" algn="l">
              <a:lnSpc>
                <a:spcPct val="100000"/>
              </a:lnSpc>
              <a:spcBef>
                <a:spcPts val="5900"/>
              </a:spcBef>
              <a:spcAft>
                <a:spcPts val="0"/>
              </a:spcAft>
              <a:buClr>
                <a:srgbClr val="000000"/>
              </a:buClr>
              <a:buSzPts val="2250"/>
              <a:buChar char="•"/>
              <a:defRPr/>
            </a:lvl2pPr>
            <a:lvl3pPr indent="-371475" lvl="2" marL="1371600" algn="l">
              <a:lnSpc>
                <a:spcPct val="100000"/>
              </a:lnSpc>
              <a:spcBef>
                <a:spcPts val="5900"/>
              </a:spcBef>
              <a:spcAft>
                <a:spcPts val="0"/>
              </a:spcAft>
              <a:buClr>
                <a:srgbClr val="000000"/>
              </a:buClr>
              <a:buSzPts val="2250"/>
              <a:buChar char="•"/>
              <a:defRPr/>
            </a:lvl3pPr>
            <a:lvl4pPr indent="-371475" lvl="3" marL="1828800" algn="l">
              <a:lnSpc>
                <a:spcPct val="100000"/>
              </a:lnSpc>
              <a:spcBef>
                <a:spcPts val="5900"/>
              </a:spcBef>
              <a:spcAft>
                <a:spcPts val="0"/>
              </a:spcAft>
              <a:buClr>
                <a:srgbClr val="000000"/>
              </a:buClr>
              <a:buSzPts val="2250"/>
              <a:buChar char="•"/>
              <a:defRPr/>
            </a:lvl4pPr>
            <a:lvl5pPr indent="-371475" lvl="4" marL="2286000" algn="l">
              <a:lnSpc>
                <a:spcPct val="100000"/>
              </a:lnSpc>
              <a:spcBef>
                <a:spcPts val="5900"/>
              </a:spcBef>
              <a:spcAft>
                <a:spcPts val="0"/>
              </a:spcAft>
              <a:buClr>
                <a:srgbClr val="000000"/>
              </a:buClr>
              <a:buSzPts val="2250"/>
              <a:buChar char="•"/>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32" name="Google Shape;32;p7"/>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3" name="Shape 33"/>
        <p:cNvGrpSpPr/>
        <p:nvPr/>
      </p:nvGrpSpPr>
      <p:grpSpPr>
        <a:xfrm>
          <a:off x="0" y="0"/>
          <a:ext cx="0" cy="0"/>
          <a:chOff x="0" y="0"/>
          <a:chExt cx="0" cy="0"/>
        </a:xfrm>
      </p:grpSpPr>
      <p:sp>
        <p:nvSpPr>
          <p:cNvPr id="34" name="Google Shape;34;p8"/>
          <p:cNvSpPr/>
          <p:nvPr>
            <p:ph idx="2" type="pic"/>
          </p:nvPr>
        </p:nvSpPr>
        <p:spPr>
          <a:xfrm>
            <a:off x="10960100" y="3149600"/>
            <a:ext cx="13944600" cy="9296400"/>
          </a:xfrm>
          <a:prstGeom prst="rect">
            <a:avLst/>
          </a:prstGeom>
          <a:noFill/>
          <a:ln>
            <a:noFill/>
          </a:ln>
        </p:spPr>
      </p:sp>
      <p:sp>
        <p:nvSpPr>
          <p:cNvPr id="35" name="Google Shape;35;p8"/>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6" name="Google Shape;36;p8"/>
          <p:cNvSpPr txBox="1"/>
          <p:nvPr>
            <p:ph idx="1" type="body"/>
          </p:nvPr>
        </p:nvSpPr>
        <p:spPr>
          <a:xfrm>
            <a:off x="1689100" y="3149600"/>
            <a:ext cx="10223500" cy="9296400"/>
          </a:xfrm>
          <a:prstGeom prst="rect">
            <a:avLst/>
          </a:prstGeom>
          <a:noFill/>
          <a:ln>
            <a:noFill/>
          </a:ln>
        </p:spPr>
        <p:txBody>
          <a:bodyPr anchorCtr="0" anchor="ctr" bIns="50800" lIns="50800" spcFirstLastPara="1" rIns="50800" wrap="square" tIns="50800">
            <a:normAutofit/>
          </a:bodyPr>
          <a:lstStyle>
            <a:lvl1pPr indent="-530225" lvl="0" marL="457200" algn="l">
              <a:lnSpc>
                <a:spcPct val="100000"/>
              </a:lnSpc>
              <a:spcBef>
                <a:spcPts val="4500"/>
              </a:spcBef>
              <a:spcAft>
                <a:spcPts val="0"/>
              </a:spcAft>
              <a:buClr>
                <a:srgbClr val="000000"/>
              </a:buClr>
              <a:buSzPts val="4750"/>
              <a:buFont typeface="Helvetica Neue"/>
              <a:buChar char="•"/>
              <a:defRPr sz="3800"/>
            </a:lvl1pPr>
            <a:lvl2pPr indent="-530225" lvl="1" marL="914400" algn="l">
              <a:lnSpc>
                <a:spcPct val="100000"/>
              </a:lnSpc>
              <a:spcBef>
                <a:spcPts val="4500"/>
              </a:spcBef>
              <a:spcAft>
                <a:spcPts val="0"/>
              </a:spcAft>
              <a:buClr>
                <a:srgbClr val="000000"/>
              </a:buClr>
              <a:buSzPts val="4750"/>
              <a:buFont typeface="Helvetica Neue"/>
              <a:buChar char="•"/>
              <a:defRPr sz="3800"/>
            </a:lvl2pPr>
            <a:lvl3pPr indent="-530225" lvl="2" marL="1371600" algn="l">
              <a:lnSpc>
                <a:spcPct val="100000"/>
              </a:lnSpc>
              <a:spcBef>
                <a:spcPts val="4500"/>
              </a:spcBef>
              <a:spcAft>
                <a:spcPts val="0"/>
              </a:spcAft>
              <a:buClr>
                <a:srgbClr val="000000"/>
              </a:buClr>
              <a:buSzPts val="4750"/>
              <a:buFont typeface="Helvetica Neue"/>
              <a:buChar char="•"/>
              <a:defRPr sz="3800"/>
            </a:lvl3pPr>
            <a:lvl4pPr indent="-530225" lvl="3" marL="1828800" algn="l">
              <a:lnSpc>
                <a:spcPct val="100000"/>
              </a:lnSpc>
              <a:spcBef>
                <a:spcPts val="4500"/>
              </a:spcBef>
              <a:spcAft>
                <a:spcPts val="0"/>
              </a:spcAft>
              <a:buClr>
                <a:srgbClr val="000000"/>
              </a:buClr>
              <a:buSzPts val="4750"/>
              <a:buFont typeface="Helvetica Neue"/>
              <a:buChar char="•"/>
              <a:defRPr sz="3800"/>
            </a:lvl4pPr>
            <a:lvl5pPr indent="-530225" lvl="4" marL="2286000" algn="l">
              <a:lnSpc>
                <a:spcPct val="100000"/>
              </a:lnSpc>
              <a:spcBef>
                <a:spcPts val="4500"/>
              </a:spcBef>
              <a:spcAft>
                <a:spcPts val="0"/>
              </a:spcAft>
              <a:buClr>
                <a:srgbClr val="000000"/>
              </a:buClr>
              <a:buSzPts val="4750"/>
              <a:buFont typeface="Helvetica Neue"/>
              <a:buChar char="•"/>
              <a:defRPr sz="38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37" name="Google Shape;37;p8"/>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8" name="Shape 38"/>
        <p:cNvGrpSpPr/>
        <p:nvPr/>
      </p:nvGrpSpPr>
      <p:grpSpPr>
        <a:xfrm>
          <a:off x="0" y="0"/>
          <a:ext cx="0" cy="0"/>
          <a:chOff x="0" y="0"/>
          <a:chExt cx="0" cy="0"/>
        </a:xfrm>
      </p:grpSpPr>
      <p:sp>
        <p:nvSpPr>
          <p:cNvPr id="39" name="Google Shape;39;p9"/>
          <p:cNvSpPr txBox="1"/>
          <p:nvPr>
            <p:ph idx="1" type="body"/>
          </p:nvPr>
        </p:nvSpPr>
        <p:spPr>
          <a:xfrm>
            <a:off x="1689100" y="1778000"/>
            <a:ext cx="21005799" cy="10160000"/>
          </a:xfrm>
          <a:prstGeom prst="rect">
            <a:avLst/>
          </a:prstGeom>
          <a:noFill/>
          <a:ln>
            <a:noFill/>
          </a:ln>
        </p:spPr>
        <p:txBody>
          <a:bodyPr anchorCtr="0" anchor="ctr" bIns="50800" lIns="50800" spcFirstLastPara="1" rIns="50800" wrap="square" tIns="50800">
            <a:normAutofit/>
          </a:bodyPr>
          <a:lstStyle>
            <a:lvl1pPr indent="-371475" lvl="0" marL="457200" algn="l">
              <a:lnSpc>
                <a:spcPct val="100000"/>
              </a:lnSpc>
              <a:spcBef>
                <a:spcPts val="5900"/>
              </a:spcBef>
              <a:spcAft>
                <a:spcPts val="0"/>
              </a:spcAft>
              <a:buClr>
                <a:srgbClr val="000000"/>
              </a:buClr>
              <a:buSzPts val="2250"/>
              <a:buChar char="•"/>
              <a:defRPr/>
            </a:lvl1pPr>
            <a:lvl2pPr indent="-371475" lvl="1" marL="914400" algn="l">
              <a:lnSpc>
                <a:spcPct val="100000"/>
              </a:lnSpc>
              <a:spcBef>
                <a:spcPts val="5900"/>
              </a:spcBef>
              <a:spcAft>
                <a:spcPts val="0"/>
              </a:spcAft>
              <a:buClr>
                <a:srgbClr val="000000"/>
              </a:buClr>
              <a:buSzPts val="2250"/>
              <a:buChar char="•"/>
              <a:defRPr/>
            </a:lvl2pPr>
            <a:lvl3pPr indent="-371475" lvl="2" marL="1371600" algn="l">
              <a:lnSpc>
                <a:spcPct val="100000"/>
              </a:lnSpc>
              <a:spcBef>
                <a:spcPts val="5900"/>
              </a:spcBef>
              <a:spcAft>
                <a:spcPts val="0"/>
              </a:spcAft>
              <a:buClr>
                <a:srgbClr val="000000"/>
              </a:buClr>
              <a:buSzPts val="2250"/>
              <a:buChar char="•"/>
              <a:defRPr/>
            </a:lvl3pPr>
            <a:lvl4pPr indent="-371475" lvl="3" marL="1828800" algn="l">
              <a:lnSpc>
                <a:spcPct val="100000"/>
              </a:lnSpc>
              <a:spcBef>
                <a:spcPts val="5900"/>
              </a:spcBef>
              <a:spcAft>
                <a:spcPts val="0"/>
              </a:spcAft>
              <a:buClr>
                <a:srgbClr val="000000"/>
              </a:buClr>
              <a:buSzPts val="2250"/>
              <a:buChar char="•"/>
              <a:defRPr/>
            </a:lvl4pPr>
            <a:lvl5pPr indent="-371475" lvl="4" marL="2286000" algn="l">
              <a:lnSpc>
                <a:spcPct val="100000"/>
              </a:lnSpc>
              <a:spcBef>
                <a:spcPts val="5900"/>
              </a:spcBef>
              <a:spcAft>
                <a:spcPts val="0"/>
              </a:spcAft>
              <a:buClr>
                <a:srgbClr val="000000"/>
              </a:buClr>
              <a:buSzPts val="2250"/>
              <a:buChar char="•"/>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40" name="Google Shape;40;p9"/>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41" name="Shape 41"/>
        <p:cNvGrpSpPr/>
        <p:nvPr/>
      </p:nvGrpSpPr>
      <p:grpSpPr>
        <a:xfrm>
          <a:off x="0" y="0"/>
          <a:ext cx="0" cy="0"/>
          <a:chOff x="0" y="0"/>
          <a:chExt cx="0" cy="0"/>
        </a:xfrm>
      </p:grpSpPr>
      <p:sp>
        <p:nvSpPr>
          <p:cNvPr id="42" name="Google Shape;42;p10"/>
          <p:cNvSpPr/>
          <p:nvPr>
            <p:ph idx="2" type="pic"/>
          </p:nvPr>
        </p:nvSpPr>
        <p:spPr>
          <a:xfrm>
            <a:off x="15681341" y="7035800"/>
            <a:ext cx="8396679" cy="5600700"/>
          </a:xfrm>
          <a:prstGeom prst="rect">
            <a:avLst/>
          </a:prstGeom>
          <a:noFill/>
          <a:ln>
            <a:noFill/>
          </a:ln>
        </p:spPr>
      </p:sp>
      <p:sp>
        <p:nvSpPr>
          <p:cNvPr id="43" name="Google Shape;43;p10"/>
          <p:cNvSpPr/>
          <p:nvPr>
            <p:ph idx="3" type="pic"/>
          </p:nvPr>
        </p:nvSpPr>
        <p:spPr>
          <a:xfrm>
            <a:off x="15290800" y="1130300"/>
            <a:ext cx="8331200" cy="5554134"/>
          </a:xfrm>
          <a:prstGeom prst="rect">
            <a:avLst/>
          </a:prstGeom>
          <a:noFill/>
          <a:ln>
            <a:noFill/>
          </a:ln>
        </p:spPr>
      </p:sp>
      <p:sp>
        <p:nvSpPr>
          <p:cNvPr id="44" name="Google Shape;44;p10"/>
          <p:cNvSpPr/>
          <p:nvPr>
            <p:ph idx="4" type="pic"/>
          </p:nvPr>
        </p:nvSpPr>
        <p:spPr>
          <a:xfrm>
            <a:off x="-304800" y="1130300"/>
            <a:ext cx="17202149" cy="11468100"/>
          </a:xfrm>
          <a:prstGeom prst="rect">
            <a:avLst/>
          </a:prstGeom>
          <a:noFill/>
          <a:ln>
            <a:noFill/>
          </a:ln>
        </p:spPr>
      </p:sp>
      <p:sp>
        <p:nvSpPr>
          <p:cNvPr id="45" name="Google Shape;45;p10"/>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lvl1pPr indent="-609600" lvl="0" marL="4572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9600" lvl="1" marL="9144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9600" lvl="2" marL="13716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9600" lvl="3" marL="18288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9600" lvl="4" marL="22860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9600" lvl="5" marL="27432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9600" lvl="6" marL="32004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9600" lvl="7" marL="36576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9600" lvl="8" marL="41148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4.png"/><Relationship Id="rId4" Type="http://schemas.openxmlformats.org/officeDocument/2006/relationships/image" Target="../media/image2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4.png"/><Relationship Id="rId4" Type="http://schemas.openxmlformats.org/officeDocument/2006/relationships/image" Target="../media/image3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4.png"/><Relationship Id="rId4" Type="http://schemas.openxmlformats.org/officeDocument/2006/relationships/image" Target="../media/image4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4.png"/><Relationship Id="rId4"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4.png"/><Relationship Id="rId4" Type="http://schemas.openxmlformats.org/officeDocument/2006/relationships/image" Target="../media/image2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4.png"/><Relationship Id="rId4" Type="http://schemas.openxmlformats.org/officeDocument/2006/relationships/hyperlink" Target="https://www.geeksforgeeks.org/css-column-gap-property/" TargetMode="External"/><Relationship Id="rId5" Type="http://schemas.openxmlformats.org/officeDocument/2006/relationships/hyperlink" Target="https://www.geeksforgeeks.org/css-gap-property/" TargetMode="External"/><Relationship Id="rId6" Type="http://schemas.openxmlformats.org/officeDocument/2006/relationships/hyperlink" Target="https://www.geeksforgeeks.org/css-grid-property/" TargetMode="External"/><Relationship Id="rId7" Type="http://schemas.openxmlformats.org/officeDocument/2006/relationships/hyperlink" Target="https://www.geeksforgeeks.org/css-grid-area-property/" TargetMode="External"/></Relationships>
</file>

<file path=ppt/slides/_rels/slide106.xml.rels><?xml version="1.0" encoding="UTF-8" standalone="yes"?><Relationships xmlns="http://schemas.openxmlformats.org/package/2006/relationships"><Relationship Id="rId11" Type="http://schemas.openxmlformats.org/officeDocument/2006/relationships/hyperlink" Target="https://www.geeksforgeeks.org/css-grid-gap-property/" TargetMode="External"/><Relationship Id="rId10" Type="http://schemas.openxmlformats.org/officeDocument/2006/relationships/hyperlink" Target="https://www.geeksforgeeks.org/css-grid-column-start-property/" TargetMode="External"/><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4.png"/><Relationship Id="rId4" Type="http://schemas.openxmlformats.org/officeDocument/2006/relationships/hyperlink" Target="https://www.geeksforgeeks.org/css-grid-auto-columns-property/" TargetMode="External"/><Relationship Id="rId9" Type="http://schemas.openxmlformats.org/officeDocument/2006/relationships/hyperlink" Target="https://www.geeksforgeeks.org/css-grid-column-gap-property/" TargetMode="External"/><Relationship Id="rId5" Type="http://schemas.openxmlformats.org/officeDocument/2006/relationships/hyperlink" Target="https://www.geeksforgeeks.org/css-grid-auto-flow-property/" TargetMode="External"/><Relationship Id="rId6" Type="http://schemas.openxmlformats.org/officeDocument/2006/relationships/hyperlink" Target="https://www.geeksforgeeks.org/css-grid-auto-rows-property/" TargetMode="External"/><Relationship Id="rId7" Type="http://schemas.openxmlformats.org/officeDocument/2006/relationships/hyperlink" Target="https://www.geeksforgeeks.org/css-grid-column-property/" TargetMode="External"/><Relationship Id="rId8" Type="http://schemas.openxmlformats.org/officeDocument/2006/relationships/hyperlink" Target="https://www.geeksforgeeks.org/css-grid-column-end-property/" TargetMode="External"/></Relationships>
</file>

<file path=ppt/slides/_rels/slide107.xml.rels><?xml version="1.0" encoding="UTF-8" standalone="yes"?><Relationships xmlns="http://schemas.openxmlformats.org/package/2006/relationships"><Relationship Id="rId11" Type="http://schemas.openxmlformats.org/officeDocument/2006/relationships/hyperlink" Target="https://www.geeksforgeeks.org/css-grid-template-columns-property/" TargetMode="External"/><Relationship Id="rId10" Type="http://schemas.openxmlformats.org/officeDocument/2006/relationships/hyperlink" Target="https://www.geeksforgeeks.org/css-grid-template-areas-property/https://www.geeksforgeeks.org/css-grid-template-areas-property/" TargetMode="External"/><Relationship Id="rId12" Type="http://schemas.openxmlformats.org/officeDocument/2006/relationships/hyperlink" Target="https://www.geeksforgeeks.org/css-grid-template-rows-property/" TargetMode="External"/><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4.png"/><Relationship Id="rId4" Type="http://schemas.openxmlformats.org/officeDocument/2006/relationships/hyperlink" Target="https://www.geeksforgeeks.org/css-grid-row-property/" TargetMode="External"/><Relationship Id="rId9" Type="http://schemas.openxmlformats.org/officeDocument/2006/relationships/hyperlink" Target="https://www.geeksforgeeks.org/css-shorthand-properties/" TargetMode="External"/><Relationship Id="rId5" Type="http://schemas.openxmlformats.org/officeDocument/2006/relationships/hyperlink" Target="https://www.geeksforgeeks.org/css-grid-row-end-property/" TargetMode="External"/><Relationship Id="rId6" Type="http://schemas.openxmlformats.org/officeDocument/2006/relationships/hyperlink" Target="https://www.geeksforgeeks.org/css-grid-row-gap-property/" TargetMode="External"/><Relationship Id="rId7" Type="http://schemas.openxmlformats.org/officeDocument/2006/relationships/hyperlink" Target="https://www.geeksforgeeks.org/css-grid-row-start-property/" TargetMode="External"/><Relationship Id="rId8" Type="http://schemas.openxmlformats.org/officeDocument/2006/relationships/hyperlink" Target="https://www.geeksforgeeks.org/css-grid-template-property/"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4.png"/><Relationship Id="rId4" Type="http://schemas.openxmlformats.org/officeDocument/2006/relationships/image" Target="../media/image3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4.png"/><Relationship Id="rId4" Type="http://schemas.openxmlformats.org/officeDocument/2006/relationships/image" Target="../media/image2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4.png"/><Relationship Id="rId4" Type="http://schemas.openxmlformats.org/officeDocument/2006/relationships/image" Target="../media/image3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4.png"/><Relationship Id="rId4" Type="http://schemas.openxmlformats.org/officeDocument/2006/relationships/image" Target="../media/image3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4.png"/><Relationship Id="rId4" Type="http://schemas.openxmlformats.org/officeDocument/2006/relationships/image" Target="../media/image4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4.png"/><Relationship Id="rId4" Type="http://schemas.openxmlformats.org/officeDocument/2006/relationships/image" Target="../media/image4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4.png"/><Relationship Id="rId4" Type="http://schemas.openxmlformats.org/officeDocument/2006/relationships/image" Target="../media/image4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4.png"/><Relationship Id="rId4" Type="http://schemas.openxmlformats.org/officeDocument/2006/relationships/image" Target="../media/image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4.png"/><Relationship Id="rId4" Type="http://schemas.openxmlformats.org/officeDocument/2006/relationships/image" Target="../media/image3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4.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4.png"/><Relationship Id="rId4" Type="http://schemas.openxmlformats.org/officeDocument/2006/relationships/image" Target="../media/image3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4.png"/><Relationship Id="rId4" Type="http://schemas.openxmlformats.org/officeDocument/2006/relationships/image" Target="../media/image3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4.png"/><Relationship Id="rId4" Type="http://schemas.openxmlformats.org/officeDocument/2006/relationships/image" Target="../media/image4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4.png"/><Relationship Id="rId4" Type="http://schemas.openxmlformats.org/officeDocument/2006/relationships/image" Target="../media/image4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4.png"/><Relationship Id="rId4" Type="http://schemas.openxmlformats.org/officeDocument/2006/relationships/image" Target="../media/image4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4.png"/><Relationship Id="rId4" Type="http://schemas.openxmlformats.org/officeDocument/2006/relationships/image" Target="../media/image4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4.png"/><Relationship Id="rId4" Type="http://schemas.openxmlformats.org/officeDocument/2006/relationships/image" Target="../media/image4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4.png"/><Relationship Id="rId4" Type="http://schemas.openxmlformats.org/officeDocument/2006/relationships/image" Target="../media/image4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4.png"/><Relationship Id="rId4" Type="http://schemas.openxmlformats.org/officeDocument/2006/relationships/image" Target="../media/image5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4.png"/><Relationship Id="rId4" Type="http://schemas.openxmlformats.org/officeDocument/2006/relationships/image" Target="../media/image5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4.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4.png"/><Relationship Id="rId4" Type="http://schemas.openxmlformats.org/officeDocument/2006/relationships/image" Target="../media/image5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5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4.png"/><Relationship Id="rId4" Type="http://schemas.openxmlformats.org/officeDocument/2006/relationships/hyperlink" Target="https://colorhunt.co/"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hyperlink" Target="https://colorhunt.co/" TargetMode="External"/><Relationship Id="rId4" Type="http://schemas.openxmlformats.org/officeDocument/2006/relationships/image" Target="../media/image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5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6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5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5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6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5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6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5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6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png"/><Relationship Id="rId4"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png"/><Relationship Id="rId4"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4.png"/><Relationship Id="rId4" Type="http://schemas.openxmlformats.org/officeDocument/2006/relationships/image" Target="../media/image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4.png"/><Relationship Id="rId4" Type="http://schemas.openxmlformats.org/officeDocument/2006/relationships/image" Target="../media/image1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4.png"/><Relationship Id="rId4" Type="http://schemas.openxmlformats.org/officeDocument/2006/relationships/image" Target="../media/image1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4.png"/><Relationship Id="rId4" Type="http://schemas.openxmlformats.org/officeDocument/2006/relationships/hyperlink" Target="https://www.geeksforgeeks.org/css-shorthand-properties/" TargetMode="External"/><Relationship Id="rId5" Type="http://schemas.openxmlformats.org/officeDocument/2006/relationships/hyperlink" Target="https://www.geeksforgeeks.org/css-flex-grow-property/"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4.png"/><Relationship Id="rId4" Type="http://schemas.openxmlformats.org/officeDocument/2006/relationships/hyperlink" Target="https://www.geeksforgeeks.org/css-flex-shrink-property/" TargetMode="External"/><Relationship Id="rId5" Type="http://schemas.openxmlformats.org/officeDocument/2006/relationships/hyperlink" Target="https://www.geeksforgeeks.org/css-flex-basis-property/" TargetMode="External"/><Relationship Id="rId6" Type="http://schemas.openxmlformats.org/officeDocument/2006/relationships/hyperlink" Target="https://www.geeksforgeeks.org/css-flex-wrap-property/"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4.png"/><Relationship Id="rId4" Type="http://schemas.openxmlformats.org/officeDocument/2006/relationships/hyperlink" Target="https://www.geeksforgeeks.org/css-number-data-type/"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4.png"/><Relationship Id="rId4" Type="http://schemas.openxmlformats.org/officeDocument/2006/relationships/hyperlink" Target="https://www.geeksforgeeks.org/css-width-property/"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4.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 name="Shape 58"/>
        <p:cNvGrpSpPr/>
        <p:nvPr/>
      </p:nvGrpSpPr>
      <p:grpSpPr>
        <a:xfrm>
          <a:off x="0" y="0"/>
          <a:ext cx="0" cy="0"/>
          <a:chOff x="0" y="0"/>
          <a:chExt cx="0" cy="0"/>
        </a:xfrm>
      </p:grpSpPr>
      <p:pic>
        <p:nvPicPr>
          <p:cNvPr descr="PrepBytes_Logo.png" id="59" name="Google Shape;59;p14"/>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60" name="Google Shape;60;p14"/>
          <p:cNvSpPr txBox="1"/>
          <p:nvPr/>
        </p:nvSpPr>
        <p:spPr>
          <a:xfrm>
            <a:off x="10310647" y="4930414"/>
            <a:ext cx="3247877"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FFFFFF"/>
              </a:buClr>
              <a:buSzPts val="12000"/>
              <a:buFont typeface="Helvetica Neue"/>
              <a:buNone/>
            </a:pPr>
            <a:r>
              <a:rPr b="0" i="0" lang="en-US" sz="12000" u="none" cap="none" strike="noStrike">
                <a:solidFill>
                  <a:srgbClr val="FFFFFF"/>
                </a:solidFill>
                <a:latin typeface="Helvetica Neue"/>
                <a:ea typeface="Helvetica Neue"/>
                <a:cs typeface="Helvetica Neue"/>
                <a:sym typeface="Helvetica Neue"/>
              </a:rPr>
              <a:t>CSS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2" name="Shape 122"/>
        <p:cNvGrpSpPr/>
        <p:nvPr/>
      </p:nvGrpSpPr>
      <p:grpSpPr>
        <a:xfrm>
          <a:off x="0" y="0"/>
          <a:ext cx="0" cy="0"/>
          <a:chOff x="0" y="0"/>
          <a:chExt cx="0" cy="0"/>
        </a:xfrm>
      </p:grpSpPr>
      <p:pic>
        <p:nvPicPr>
          <p:cNvPr descr="PrepBytes_Logo.png" id="123" name="Google Shape;123;p23"/>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124" name="Google Shape;124;p23"/>
          <p:cNvSpPr txBox="1"/>
          <p:nvPr/>
        </p:nvSpPr>
        <p:spPr>
          <a:xfrm>
            <a:off x="5344768" y="886385"/>
            <a:ext cx="11726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Internal CSS</a:t>
            </a:r>
            <a:endParaRPr>
              <a:solidFill>
                <a:schemeClr val="lt1"/>
              </a:solidFill>
              <a:latin typeface="Courier New"/>
              <a:ea typeface="Courier New"/>
              <a:cs typeface="Courier New"/>
              <a:sym typeface="Courier New"/>
            </a:endParaRPr>
          </a:p>
        </p:txBody>
      </p:sp>
      <p:sp>
        <p:nvSpPr>
          <p:cNvPr id="125" name="Google Shape;125;p23"/>
          <p:cNvSpPr txBox="1"/>
          <p:nvPr/>
        </p:nvSpPr>
        <p:spPr>
          <a:xfrm>
            <a:off x="1619475" y="2465025"/>
            <a:ext cx="20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endParaRPr/>
          </a:p>
        </p:txBody>
      </p:sp>
      <p:sp>
        <p:nvSpPr>
          <p:cNvPr id="126" name="Google Shape;126;p23"/>
          <p:cNvSpPr txBox="1"/>
          <p:nvPr/>
        </p:nvSpPr>
        <p:spPr>
          <a:xfrm>
            <a:off x="12228725" y="5997775"/>
            <a:ext cx="1084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800">
              <a:solidFill>
                <a:srgbClr val="FFFC66"/>
              </a:solidFill>
            </a:endParaRPr>
          </a:p>
        </p:txBody>
      </p:sp>
      <p:sp>
        <p:nvSpPr>
          <p:cNvPr id="127" name="Google Shape;127;p23"/>
          <p:cNvSpPr txBox="1"/>
          <p:nvPr/>
        </p:nvSpPr>
        <p:spPr>
          <a:xfrm>
            <a:off x="2133600" y="2438400"/>
            <a:ext cx="19349400" cy="578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200">
                <a:solidFill>
                  <a:srgbClr val="0081CC"/>
                </a:solidFill>
                <a:latin typeface="Courier New"/>
                <a:ea typeface="Courier New"/>
                <a:cs typeface="Courier New"/>
                <a:sym typeface="Courier New"/>
              </a:rPr>
              <a:t>Output:</a:t>
            </a:r>
            <a:endParaRPr sz="5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52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5200">
                <a:solidFill>
                  <a:srgbClr val="0081CC"/>
                </a:solidFill>
                <a:latin typeface="Courier New"/>
                <a:ea typeface="Courier New"/>
                <a:cs typeface="Courier New"/>
                <a:sym typeface="Courier New"/>
              </a:rPr>
              <a:t>The output will be the same but method is different:</a:t>
            </a:r>
            <a:endParaRPr sz="5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5200">
              <a:solidFill>
                <a:srgbClr val="0081CC"/>
              </a:solidFill>
            </a:endParaRPr>
          </a:p>
          <a:p>
            <a:pPr indent="0" lvl="0" marL="0" rtl="0" algn="l">
              <a:spcBef>
                <a:spcPts val="0"/>
              </a:spcBef>
              <a:spcAft>
                <a:spcPts val="0"/>
              </a:spcAft>
              <a:buNone/>
            </a:pPr>
            <a:r>
              <a:t/>
            </a:r>
            <a:endParaRPr sz="5200">
              <a:solidFill>
                <a:srgbClr val="0081CC"/>
              </a:solidFill>
            </a:endParaRPr>
          </a:p>
          <a:p>
            <a:pPr indent="0" lvl="0" marL="0" rtl="0" algn="l">
              <a:spcBef>
                <a:spcPts val="0"/>
              </a:spcBef>
              <a:spcAft>
                <a:spcPts val="0"/>
              </a:spcAft>
              <a:buNone/>
            </a:pPr>
            <a:r>
              <a:t/>
            </a:r>
            <a:endParaRPr sz="5200">
              <a:solidFill>
                <a:srgbClr val="0081CC"/>
              </a:solidFill>
            </a:endParaRPr>
          </a:p>
        </p:txBody>
      </p:sp>
      <p:pic>
        <p:nvPicPr>
          <p:cNvPr id="128" name="Google Shape;128;p23"/>
          <p:cNvPicPr preferRelativeResize="0"/>
          <p:nvPr/>
        </p:nvPicPr>
        <p:blipFill>
          <a:blip r:embed="rId4">
            <a:alphaModFix/>
          </a:blip>
          <a:stretch>
            <a:fillRect/>
          </a:stretch>
        </p:blipFill>
        <p:spPr>
          <a:xfrm>
            <a:off x="1494625" y="5997775"/>
            <a:ext cx="21020176" cy="70902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74" name="Shape 1674"/>
        <p:cNvGrpSpPr/>
        <p:nvPr/>
      </p:nvGrpSpPr>
      <p:grpSpPr>
        <a:xfrm>
          <a:off x="0" y="0"/>
          <a:ext cx="0" cy="0"/>
          <a:chOff x="0" y="0"/>
          <a:chExt cx="0" cy="0"/>
        </a:xfrm>
      </p:grpSpPr>
      <p:pic>
        <p:nvPicPr>
          <p:cNvPr descr="PrepBytes_Logo.png" id="1675" name="Google Shape;1675;p113"/>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676" name="Google Shape;1676;p113"/>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677" name="Google Shape;1677;p11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678" name="Google Shape;1678;p113"/>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679" name="Google Shape;1679;p113"/>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680" name="Google Shape;1680;p113"/>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681" name="Google Shape;1681;p113"/>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82" name="Google Shape;1682;p113"/>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83" name="Google Shape;1683;p113"/>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84" name="Google Shape;1684;p113"/>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85" name="Google Shape;1685;p113"/>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86" name="Google Shape;1686;p113"/>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87" name="Google Shape;1687;p113"/>
          <p:cNvSpPr txBox="1"/>
          <p:nvPr/>
        </p:nvSpPr>
        <p:spPr>
          <a:xfrm>
            <a:off x="14806675" y="1553375"/>
            <a:ext cx="67092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pic>
        <p:nvPicPr>
          <p:cNvPr id="1688" name="Google Shape;1688;p113"/>
          <p:cNvPicPr preferRelativeResize="0"/>
          <p:nvPr/>
        </p:nvPicPr>
        <p:blipFill>
          <a:blip r:embed="rId4">
            <a:alphaModFix/>
          </a:blip>
          <a:stretch>
            <a:fillRect/>
          </a:stretch>
        </p:blipFill>
        <p:spPr>
          <a:xfrm>
            <a:off x="7467600" y="1949975"/>
            <a:ext cx="8659205" cy="11072425"/>
          </a:xfrm>
          <a:prstGeom prst="rect">
            <a:avLst/>
          </a:prstGeom>
          <a:noFill/>
          <a:ln>
            <a:noFill/>
          </a:ln>
        </p:spPr>
      </p:pic>
      <p:pic>
        <p:nvPicPr>
          <p:cNvPr id="1689" name="Google Shape;1689;p113"/>
          <p:cNvPicPr preferRelativeResize="0"/>
          <p:nvPr/>
        </p:nvPicPr>
        <p:blipFill>
          <a:blip r:embed="rId4">
            <a:alphaModFix/>
          </a:blip>
          <a:stretch>
            <a:fillRect/>
          </a:stretch>
        </p:blipFill>
        <p:spPr>
          <a:xfrm>
            <a:off x="7620000" y="2102375"/>
            <a:ext cx="8659205" cy="110724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93" name="Shape 1693"/>
        <p:cNvGrpSpPr/>
        <p:nvPr/>
      </p:nvGrpSpPr>
      <p:grpSpPr>
        <a:xfrm>
          <a:off x="0" y="0"/>
          <a:ext cx="0" cy="0"/>
          <a:chOff x="0" y="0"/>
          <a:chExt cx="0" cy="0"/>
        </a:xfrm>
      </p:grpSpPr>
      <p:pic>
        <p:nvPicPr>
          <p:cNvPr descr="PrepBytes_Logo.png" id="1694" name="Google Shape;1694;p114"/>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695" name="Google Shape;1695;p114"/>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696" name="Google Shape;1696;p11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697" name="Google Shape;1697;p114"/>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698" name="Google Shape;1698;p114"/>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699" name="Google Shape;1699;p114"/>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700" name="Google Shape;1700;p114"/>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01" name="Google Shape;1701;p114"/>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02" name="Google Shape;1702;p114"/>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03" name="Google Shape;1703;p114"/>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04" name="Google Shape;1704;p114"/>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05" name="Google Shape;1705;p114"/>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06" name="Google Shape;1706;p114"/>
          <p:cNvSpPr txBox="1"/>
          <p:nvPr/>
        </p:nvSpPr>
        <p:spPr>
          <a:xfrm>
            <a:off x="14806675" y="1553375"/>
            <a:ext cx="67092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pic>
        <p:nvPicPr>
          <p:cNvPr id="1707" name="Google Shape;1707;p114"/>
          <p:cNvPicPr preferRelativeResize="0"/>
          <p:nvPr/>
        </p:nvPicPr>
        <p:blipFill>
          <a:blip r:embed="rId4">
            <a:alphaModFix/>
          </a:blip>
          <a:stretch>
            <a:fillRect/>
          </a:stretch>
        </p:blipFill>
        <p:spPr>
          <a:xfrm>
            <a:off x="5730400" y="1501550"/>
            <a:ext cx="11071375" cy="1185090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11" name="Shape 1711"/>
        <p:cNvGrpSpPr/>
        <p:nvPr/>
      </p:nvGrpSpPr>
      <p:grpSpPr>
        <a:xfrm>
          <a:off x="0" y="0"/>
          <a:ext cx="0" cy="0"/>
          <a:chOff x="0" y="0"/>
          <a:chExt cx="0" cy="0"/>
        </a:xfrm>
      </p:grpSpPr>
      <p:pic>
        <p:nvPicPr>
          <p:cNvPr descr="PrepBytes_Logo.png" id="1712" name="Google Shape;1712;p115"/>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713" name="Google Shape;1713;p115"/>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714" name="Google Shape;1714;p11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715" name="Google Shape;1715;p115"/>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716" name="Google Shape;1716;p115"/>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717" name="Google Shape;1717;p115"/>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718" name="Google Shape;1718;p115"/>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19" name="Google Shape;1719;p115"/>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20" name="Google Shape;1720;p115"/>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21" name="Google Shape;1721;p115"/>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22" name="Google Shape;1722;p115"/>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23" name="Google Shape;1723;p115"/>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24" name="Google Shape;1724;p115"/>
          <p:cNvSpPr txBox="1"/>
          <p:nvPr/>
        </p:nvSpPr>
        <p:spPr>
          <a:xfrm>
            <a:off x="14806675" y="1553375"/>
            <a:ext cx="67092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pic>
        <p:nvPicPr>
          <p:cNvPr id="1725" name="Google Shape;1725;p115"/>
          <p:cNvPicPr preferRelativeResize="0"/>
          <p:nvPr/>
        </p:nvPicPr>
        <p:blipFill>
          <a:blip r:embed="rId4">
            <a:alphaModFix/>
          </a:blip>
          <a:stretch>
            <a:fillRect/>
          </a:stretch>
        </p:blipFill>
        <p:spPr>
          <a:xfrm>
            <a:off x="6317925" y="1490525"/>
            <a:ext cx="10699475" cy="119610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29" name="Shape 1729"/>
        <p:cNvGrpSpPr/>
        <p:nvPr/>
      </p:nvGrpSpPr>
      <p:grpSpPr>
        <a:xfrm>
          <a:off x="0" y="0"/>
          <a:ext cx="0" cy="0"/>
          <a:chOff x="0" y="0"/>
          <a:chExt cx="0" cy="0"/>
        </a:xfrm>
      </p:grpSpPr>
      <p:pic>
        <p:nvPicPr>
          <p:cNvPr descr="PrepBytes_Logo.png" id="1730" name="Google Shape;1730;p116"/>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731" name="Google Shape;1731;p116"/>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732" name="Google Shape;1732;p11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733" name="Google Shape;1733;p116"/>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734" name="Google Shape;1734;p116"/>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735" name="Google Shape;1735;p116"/>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736" name="Google Shape;1736;p116"/>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37" name="Google Shape;1737;p116"/>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38" name="Google Shape;1738;p116"/>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39" name="Google Shape;1739;p116"/>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40" name="Google Shape;1740;p116"/>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41" name="Google Shape;1741;p116"/>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42" name="Google Shape;1742;p116"/>
          <p:cNvSpPr txBox="1"/>
          <p:nvPr/>
        </p:nvSpPr>
        <p:spPr>
          <a:xfrm>
            <a:off x="14806675" y="1553375"/>
            <a:ext cx="67092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pic>
        <p:nvPicPr>
          <p:cNvPr id="1743" name="Google Shape;1743;p116"/>
          <p:cNvPicPr preferRelativeResize="0"/>
          <p:nvPr/>
        </p:nvPicPr>
        <p:blipFill>
          <a:blip r:embed="rId4">
            <a:alphaModFix/>
          </a:blip>
          <a:stretch>
            <a:fillRect/>
          </a:stretch>
        </p:blipFill>
        <p:spPr>
          <a:xfrm>
            <a:off x="5717750" y="1719125"/>
            <a:ext cx="11270100" cy="117682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47" name="Shape 1747"/>
        <p:cNvGrpSpPr/>
        <p:nvPr/>
      </p:nvGrpSpPr>
      <p:grpSpPr>
        <a:xfrm>
          <a:off x="0" y="0"/>
          <a:ext cx="0" cy="0"/>
          <a:chOff x="0" y="0"/>
          <a:chExt cx="0" cy="0"/>
        </a:xfrm>
      </p:grpSpPr>
      <p:pic>
        <p:nvPicPr>
          <p:cNvPr descr="PrepBytes_Logo.png" id="1748" name="Google Shape;1748;p117"/>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749" name="Google Shape;1749;p117"/>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750" name="Google Shape;1750;p11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751" name="Google Shape;1751;p117"/>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752" name="Google Shape;1752;p117"/>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753" name="Google Shape;1753;p117"/>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754" name="Google Shape;1754;p117"/>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55" name="Google Shape;1755;p117"/>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56" name="Google Shape;1756;p117"/>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57" name="Google Shape;1757;p117"/>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58" name="Google Shape;1758;p117"/>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59" name="Google Shape;1759;p117"/>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60" name="Google Shape;1760;p117"/>
          <p:cNvSpPr txBox="1"/>
          <p:nvPr/>
        </p:nvSpPr>
        <p:spPr>
          <a:xfrm>
            <a:off x="14806675" y="1553375"/>
            <a:ext cx="67092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1761" name="Google Shape;1761;p117"/>
          <p:cNvSpPr txBox="1"/>
          <p:nvPr/>
        </p:nvSpPr>
        <p:spPr>
          <a:xfrm>
            <a:off x="495750" y="1189825"/>
            <a:ext cx="185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762" name="Google Shape;1762;p117"/>
          <p:cNvPicPr preferRelativeResize="0"/>
          <p:nvPr/>
        </p:nvPicPr>
        <p:blipFill>
          <a:blip r:embed="rId4">
            <a:alphaModFix/>
          </a:blip>
          <a:stretch>
            <a:fillRect/>
          </a:stretch>
        </p:blipFill>
        <p:spPr>
          <a:xfrm>
            <a:off x="5916050" y="2023925"/>
            <a:ext cx="11387700" cy="113110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66" name="Shape 1766"/>
        <p:cNvGrpSpPr/>
        <p:nvPr/>
      </p:nvGrpSpPr>
      <p:grpSpPr>
        <a:xfrm>
          <a:off x="0" y="0"/>
          <a:ext cx="0" cy="0"/>
          <a:chOff x="0" y="0"/>
          <a:chExt cx="0" cy="0"/>
        </a:xfrm>
      </p:grpSpPr>
      <p:pic>
        <p:nvPicPr>
          <p:cNvPr descr="PrepBytes_Logo.png" id="1767" name="Google Shape;1767;p118"/>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768" name="Google Shape;1768;p118"/>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769" name="Google Shape;1769;p11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770" name="Google Shape;1770;p118"/>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771" name="Google Shape;1771;p118"/>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772" name="Google Shape;1772;p118"/>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773" name="Google Shape;1773;p118"/>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74" name="Google Shape;1774;p118"/>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75" name="Google Shape;1775;p118"/>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76" name="Google Shape;1776;p118"/>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77" name="Google Shape;1777;p118"/>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78" name="Google Shape;1778;p118"/>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79" name="Google Shape;1779;p118"/>
          <p:cNvSpPr txBox="1"/>
          <p:nvPr/>
        </p:nvSpPr>
        <p:spPr>
          <a:xfrm>
            <a:off x="14806675" y="1553375"/>
            <a:ext cx="67092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1780" name="Google Shape;1780;p118"/>
          <p:cNvSpPr txBox="1"/>
          <p:nvPr/>
        </p:nvSpPr>
        <p:spPr>
          <a:xfrm>
            <a:off x="495750" y="1189825"/>
            <a:ext cx="18579300" cy="13458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3700">
                <a:solidFill>
                  <a:srgbClr val="0081CC"/>
                </a:solidFill>
                <a:highlight>
                  <a:srgbClr val="131417"/>
                </a:highlight>
              </a:rPr>
              <a:t>The CSS </a:t>
            </a:r>
            <a:r>
              <a:rPr b="1" lang="en-US" sz="3700">
                <a:solidFill>
                  <a:srgbClr val="0081CC"/>
                </a:solidFill>
                <a:highlight>
                  <a:srgbClr val="131417"/>
                </a:highlight>
              </a:rPr>
              <a:t>grid layout module</a:t>
            </a:r>
            <a:r>
              <a:rPr lang="en-US" sz="3700">
                <a:solidFill>
                  <a:srgbClr val="0081CC"/>
                </a:solidFill>
                <a:highlight>
                  <a:srgbClr val="131417"/>
                </a:highlight>
              </a:rPr>
              <a:t> is used to create a grid-based layout system, with the help of rows and columns it makes it easier to design any webpage without using </a:t>
            </a:r>
            <a:r>
              <a:rPr b="1" lang="en-US" sz="3700">
                <a:solidFill>
                  <a:srgbClr val="0081CC"/>
                </a:solidFill>
                <a:highlight>
                  <a:srgbClr val="131417"/>
                </a:highlight>
              </a:rPr>
              <a:t>floats</a:t>
            </a:r>
            <a:r>
              <a:rPr lang="en-US" sz="3700">
                <a:solidFill>
                  <a:srgbClr val="0081CC"/>
                </a:solidFill>
                <a:highlight>
                  <a:srgbClr val="131417"/>
                </a:highlight>
              </a:rPr>
              <a:t> and </a:t>
            </a:r>
            <a:r>
              <a:rPr b="1" lang="en-US" sz="3700">
                <a:solidFill>
                  <a:srgbClr val="0081CC"/>
                </a:solidFill>
                <a:highlight>
                  <a:srgbClr val="131417"/>
                </a:highlight>
              </a:rPr>
              <a:t>positioning</a:t>
            </a:r>
            <a:r>
              <a:rPr lang="en-US" sz="3700">
                <a:solidFill>
                  <a:srgbClr val="0081CC"/>
                </a:solidFill>
                <a:highlight>
                  <a:srgbClr val="131417"/>
                </a:highlight>
              </a:rPr>
              <a:t>.</a:t>
            </a:r>
            <a:endParaRPr sz="3700">
              <a:solidFill>
                <a:srgbClr val="0081CC"/>
              </a:solidFill>
              <a:highlight>
                <a:srgbClr val="131417"/>
              </a:highlight>
            </a:endParaRPr>
          </a:p>
          <a:p>
            <a:pPr indent="0" lvl="0" marL="0" rtl="0" algn="just">
              <a:lnSpc>
                <a:spcPct val="115000"/>
              </a:lnSpc>
              <a:spcBef>
                <a:spcPts val="800"/>
              </a:spcBef>
              <a:spcAft>
                <a:spcPts val="0"/>
              </a:spcAft>
              <a:buNone/>
            </a:pPr>
            <a:r>
              <a:rPr b="1" lang="en-US" sz="3700">
                <a:solidFill>
                  <a:srgbClr val="0081CC"/>
                </a:solidFill>
                <a:highlight>
                  <a:srgbClr val="131417"/>
                </a:highlight>
              </a:rPr>
              <a:t>syntax:</a:t>
            </a:r>
            <a:endParaRPr b="1" sz="3700">
              <a:solidFill>
                <a:srgbClr val="0081CC"/>
              </a:solidFill>
              <a:highlight>
                <a:srgbClr val="131417"/>
              </a:highlight>
            </a:endParaRPr>
          </a:p>
          <a:p>
            <a:pPr indent="0" lvl="0" marL="0" rtl="0" algn="l">
              <a:spcBef>
                <a:spcPts val="800"/>
              </a:spcBef>
              <a:spcAft>
                <a:spcPts val="0"/>
              </a:spcAft>
              <a:buNone/>
            </a:pPr>
            <a:r>
              <a:rPr lang="en-US" sz="3600">
                <a:solidFill>
                  <a:srgbClr val="0081CC"/>
                </a:solidFill>
                <a:highlight>
                  <a:srgbClr val="131417"/>
                </a:highlight>
                <a:latin typeface="Courier New"/>
                <a:ea typeface="Courier New"/>
                <a:cs typeface="Courier New"/>
                <a:sym typeface="Courier New"/>
              </a:rPr>
              <a:t>.class {</a:t>
            </a:r>
            <a:endParaRPr sz="3600">
              <a:solidFill>
                <a:srgbClr val="0081CC"/>
              </a:solidFill>
              <a:highlight>
                <a:srgbClr val="131417"/>
              </a:highlight>
              <a:latin typeface="Courier New"/>
              <a:ea typeface="Courier New"/>
              <a:cs typeface="Courier New"/>
              <a:sym typeface="Courier New"/>
            </a:endParaRPr>
          </a:p>
          <a:p>
            <a:pPr indent="0" lvl="0" marL="0" rtl="0" algn="l">
              <a:spcBef>
                <a:spcPts val="0"/>
              </a:spcBef>
              <a:spcAft>
                <a:spcPts val="0"/>
              </a:spcAft>
              <a:buNone/>
            </a:pPr>
            <a:r>
              <a:rPr lang="en-US" sz="3600">
                <a:solidFill>
                  <a:srgbClr val="0081CC"/>
                </a:solidFill>
                <a:highlight>
                  <a:srgbClr val="131417"/>
                </a:highlight>
                <a:latin typeface="Courier New"/>
                <a:ea typeface="Courier New"/>
                <a:cs typeface="Courier New"/>
                <a:sym typeface="Courier New"/>
              </a:rPr>
              <a:t>    display:grid;</a:t>
            </a:r>
            <a:endParaRPr sz="3600">
              <a:solidFill>
                <a:srgbClr val="0081CC"/>
              </a:solidFill>
              <a:highlight>
                <a:srgbClr val="131417"/>
              </a:highlight>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US" sz="3600">
                <a:solidFill>
                  <a:srgbClr val="0081CC"/>
                </a:solidFill>
                <a:highlight>
                  <a:srgbClr val="131417"/>
                </a:highlight>
                <a:latin typeface="Courier New"/>
                <a:ea typeface="Courier New"/>
                <a:cs typeface="Courier New"/>
                <a:sym typeface="Courier New"/>
              </a:rPr>
              <a:t>}</a:t>
            </a:r>
            <a:endParaRPr sz="3600">
              <a:solidFill>
                <a:srgbClr val="0081CC"/>
              </a:solidFill>
              <a:highlight>
                <a:srgbClr val="131417"/>
              </a:highlight>
              <a:latin typeface="Courier New"/>
              <a:ea typeface="Courier New"/>
              <a:cs typeface="Courier New"/>
              <a:sym typeface="Courier New"/>
            </a:endParaRPr>
          </a:p>
          <a:p>
            <a:pPr indent="0" lvl="0" marL="0" rtl="0" algn="just">
              <a:lnSpc>
                <a:spcPct val="115000"/>
              </a:lnSpc>
              <a:spcBef>
                <a:spcPts val="800"/>
              </a:spcBef>
              <a:spcAft>
                <a:spcPts val="0"/>
              </a:spcAft>
              <a:buNone/>
            </a:pPr>
            <a:r>
              <a:rPr b="1" lang="en-US" sz="3700">
                <a:solidFill>
                  <a:srgbClr val="0081CC"/>
                </a:solidFill>
                <a:highlight>
                  <a:srgbClr val="131417"/>
                </a:highlight>
              </a:rPr>
              <a:t>Note:</a:t>
            </a:r>
            <a:r>
              <a:rPr lang="en-US" sz="3700">
                <a:solidFill>
                  <a:srgbClr val="0081CC"/>
                </a:solidFill>
                <a:highlight>
                  <a:srgbClr val="131417"/>
                </a:highlight>
              </a:rPr>
              <a:t> An HTML element becomes a grid if that element sets </a:t>
            </a:r>
            <a:r>
              <a:rPr b="1" lang="en-US" sz="3700">
                <a:solidFill>
                  <a:srgbClr val="0081CC"/>
                </a:solidFill>
                <a:highlight>
                  <a:srgbClr val="131417"/>
                </a:highlight>
              </a:rPr>
              <a:t>display:</a:t>
            </a:r>
            <a:r>
              <a:rPr lang="en-US" sz="3700">
                <a:solidFill>
                  <a:srgbClr val="0081CC"/>
                </a:solidFill>
                <a:highlight>
                  <a:srgbClr val="131417"/>
                </a:highlight>
              </a:rPr>
              <a:t> </a:t>
            </a:r>
            <a:r>
              <a:rPr b="1" lang="en-US" sz="3700">
                <a:solidFill>
                  <a:srgbClr val="0081CC"/>
                </a:solidFill>
                <a:highlight>
                  <a:srgbClr val="131417"/>
                </a:highlight>
              </a:rPr>
              <a:t>grid;</a:t>
            </a:r>
            <a:r>
              <a:rPr lang="en-US" sz="3700">
                <a:solidFill>
                  <a:srgbClr val="0081CC"/>
                </a:solidFill>
                <a:highlight>
                  <a:srgbClr val="131417"/>
                </a:highlight>
              </a:rPr>
              <a:t> in style section or </a:t>
            </a:r>
            <a:r>
              <a:rPr b="1" lang="en-US" sz="3700">
                <a:solidFill>
                  <a:srgbClr val="0081CC"/>
                </a:solidFill>
                <a:highlight>
                  <a:srgbClr val="131417"/>
                </a:highlight>
              </a:rPr>
              <a:t>inline-grid</a:t>
            </a:r>
            <a:r>
              <a:rPr lang="en-US" sz="3700">
                <a:solidFill>
                  <a:srgbClr val="0081CC"/>
                </a:solidFill>
                <a:highlight>
                  <a:srgbClr val="131417"/>
                </a:highlight>
              </a:rPr>
              <a:t>. Below you will see both examples.</a:t>
            </a:r>
            <a:endParaRPr sz="3700">
              <a:solidFill>
                <a:srgbClr val="0081CC"/>
              </a:solidFill>
              <a:highlight>
                <a:srgbClr val="131417"/>
              </a:highlight>
            </a:endParaRPr>
          </a:p>
          <a:p>
            <a:pPr indent="0" lvl="0" marL="0" rtl="0" algn="just">
              <a:lnSpc>
                <a:spcPct val="115000"/>
              </a:lnSpc>
              <a:spcBef>
                <a:spcPts val="800"/>
              </a:spcBef>
              <a:spcAft>
                <a:spcPts val="0"/>
              </a:spcAft>
              <a:buNone/>
            </a:pPr>
            <a:r>
              <a:rPr b="1" lang="en-US" sz="3700">
                <a:solidFill>
                  <a:srgbClr val="0081CC"/>
                </a:solidFill>
                <a:highlight>
                  <a:srgbClr val="131417"/>
                </a:highlight>
              </a:rPr>
              <a:t>CSS Grid Layout Properties: </a:t>
            </a:r>
            <a:r>
              <a:rPr lang="en-US" sz="3700">
                <a:solidFill>
                  <a:srgbClr val="0081CC"/>
                </a:solidFill>
                <a:highlight>
                  <a:srgbClr val="131417"/>
                </a:highlight>
              </a:rPr>
              <a:t>These are the following grid-layout properties:</a:t>
            </a:r>
            <a:endParaRPr sz="3700">
              <a:solidFill>
                <a:srgbClr val="0081CC"/>
              </a:solidFill>
              <a:highlight>
                <a:srgbClr val="131417"/>
              </a:highlight>
            </a:endParaRPr>
          </a:p>
          <a:p>
            <a:pPr indent="-463550" lvl="0" marL="685800" rtl="0" algn="l">
              <a:lnSpc>
                <a:spcPct val="158000"/>
              </a:lnSpc>
              <a:spcBef>
                <a:spcPts val="800"/>
              </a:spcBef>
              <a:spcAft>
                <a:spcPts val="0"/>
              </a:spcAft>
              <a:buClr>
                <a:srgbClr val="0081CC"/>
              </a:buClr>
              <a:buSzPts val="3700"/>
              <a:buChar char="●"/>
            </a:pPr>
            <a:r>
              <a:rPr b="1" lang="en-US" sz="3700" u="sng">
                <a:solidFill>
                  <a:srgbClr val="0081CC"/>
                </a:solidFill>
                <a:highlight>
                  <a:srgbClr val="131417"/>
                </a:highlight>
                <a:hlinkClick r:id="rId4">
                  <a:extLst>
                    <a:ext uri="{A12FA001-AC4F-418D-AE19-62706E023703}">
                      <ahyp:hlinkClr val="tx"/>
                    </a:ext>
                  </a:extLst>
                </a:hlinkClick>
              </a:rPr>
              <a:t>column-gap</a:t>
            </a:r>
            <a:r>
              <a:rPr lang="en-US" sz="3700">
                <a:solidFill>
                  <a:srgbClr val="0081CC"/>
                </a:solidFill>
                <a:highlight>
                  <a:srgbClr val="131417"/>
                </a:highlight>
              </a:rPr>
              <a:t>: It is used to specify the amount of gap between the columns in which a given text is divided using the column-count property.</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5">
                  <a:extLst>
                    <a:ext uri="{A12FA001-AC4F-418D-AE19-62706E023703}">
                      <ahyp:hlinkClr val="tx"/>
                    </a:ext>
                  </a:extLst>
                </a:hlinkClick>
              </a:rPr>
              <a:t>gap</a:t>
            </a:r>
            <a:r>
              <a:rPr b="1" lang="en-US" sz="3700">
                <a:solidFill>
                  <a:srgbClr val="0081CC"/>
                </a:solidFill>
                <a:highlight>
                  <a:srgbClr val="131417"/>
                </a:highlight>
              </a:rPr>
              <a:t>: </a:t>
            </a:r>
            <a:r>
              <a:rPr lang="en-US" sz="3700">
                <a:solidFill>
                  <a:srgbClr val="0081CC"/>
                </a:solidFill>
                <a:highlight>
                  <a:srgbClr val="131417"/>
                </a:highlight>
              </a:rPr>
              <a:t>It is used to set the spacing also caller gutter between the rows and columns.</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6">
                  <a:extLst>
                    <a:ext uri="{A12FA001-AC4F-418D-AE19-62706E023703}">
                      <ahyp:hlinkClr val="tx"/>
                    </a:ext>
                  </a:extLst>
                </a:hlinkClick>
              </a:rPr>
              <a:t>grid</a:t>
            </a:r>
            <a:r>
              <a:rPr lang="en-US" sz="3700">
                <a:solidFill>
                  <a:srgbClr val="0081CC"/>
                </a:solidFill>
                <a:highlight>
                  <a:srgbClr val="131417"/>
                </a:highlight>
              </a:rPr>
              <a:t>: It offers a grid-based layout system, with rows and columns, making it easier to design web pages without floats and positioning.</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7">
                  <a:extLst>
                    <a:ext uri="{A12FA001-AC4F-418D-AE19-62706E023703}">
                      <ahyp:hlinkClr val="tx"/>
                    </a:ext>
                  </a:extLst>
                </a:hlinkClick>
              </a:rPr>
              <a:t>grid-area</a:t>
            </a:r>
            <a:r>
              <a:rPr lang="en-US" sz="3700">
                <a:solidFill>
                  <a:srgbClr val="0081CC"/>
                </a:solidFill>
                <a:highlight>
                  <a:srgbClr val="131417"/>
                </a:highlight>
              </a:rPr>
              <a:t>: It is used to set a grid item size and location in a grid layout.</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84" name="Shape 1784"/>
        <p:cNvGrpSpPr/>
        <p:nvPr/>
      </p:nvGrpSpPr>
      <p:grpSpPr>
        <a:xfrm>
          <a:off x="0" y="0"/>
          <a:ext cx="0" cy="0"/>
          <a:chOff x="0" y="0"/>
          <a:chExt cx="0" cy="0"/>
        </a:xfrm>
      </p:grpSpPr>
      <p:pic>
        <p:nvPicPr>
          <p:cNvPr descr="PrepBytes_Logo.png" id="1785" name="Google Shape;1785;p119"/>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786" name="Google Shape;1786;p119"/>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787" name="Google Shape;1787;p11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788" name="Google Shape;1788;p119"/>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789" name="Google Shape;1789;p119"/>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790" name="Google Shape;1790;p119"/>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791" name="Google Shape;1791;p119"/>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92" name="Google Shape;1792;p119"/>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93" name="Google Shape;1793;p119"/>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94" name="Google Shape;1794;p119"/>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95" name="Google Shape;1795;p119"/>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96" name="Google Shape;1796;p119"/>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97" name="Google Shape;1797;p119"/>
          <p:cNvSpPr txBox="1"/>
          <p:nvPr/>
        </p:nvSpPr>
        <p:spPr>
          <a:xfrm>
            <a:off x="14806675" y="1553375"/>
            <a:ext cx="67092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1798" name="Google Shape;1798;p119"/>
          <p:cNvSpPr txBox="1"/>
          <p:nvPr/>
        </p:nvSpPr>
        <p:spPr>
          <a:xfrm>
            <a:off x="495750" y="1189825"/>
            <a:ext cx="18579300" cy="16536900"/>
          </a:xfrm>
          <a:prstGeom prst="rect">
            <a:avLst/>
          </a:prstGeom>
          <a:noFill/>
          <a:ln>
            <a:noFill/>
          </a:ln>
        </p:spPr>
        <p:txBody>
          <a:bodyPr anchorCtr="0" anchor="t" bIns="91425" lIns="91425" spcFirstLastPara="1" rIns="91425" wrap="square" tIns="91425">
            <a:spAutoFit/>
          </a:bodyPr>
          <a:lstStyle/>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4">
                  <a:extLst>
                    <a:ext uri="{A12FA001-AC4F-418D-AE19-62706E023703}">
                      <ahyp:hlinkClr val="tx"/>
                    </a:ext>
                  </a:extLst>
                </a:hlinkClick>
              </a:rPr>
              <a:t>grid-auto-columns</a:t>
            </a:r>
            <a:r>
              <a:rPr lang="en-US" sz="3700">
                <a:solidFill>
                  <a:srgbClr val="0081CC"/>
                </a:solidFill>
                <a:highlight>
                  <a:srgbClr val="131417"/>
                </a:highlight>
              </a:rPr>
              <a:t>: It is used to specify the size for the columns of implicitly generated grid containers.</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5">
                  <a:extLst>
                    <a:ext uri="{A12FA001-AC4F-418D-AE19-62706E023703}">
                      <ahyp:hlinkClr val="tx"/>
                    </a:ext>
                  </a:extLst>
                </a:hlinkClick>
              </a:rPr>
              <a:t>grid-auto-flow</a:t>
            </a:r>
            <a:r>
              <a:rPr lang="en-US" sz="3700">
                <a:solidFill>
                  <a:srgbClr val="0081CC"/>
                </a:solidFill>
                <a:highlight>
                  <a:srgbClr val="131417"/>
                </a:highlight>
              </a:rPr>
              <a:t>: It specifies exactly how auto-placed items get flow into the grid.</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6">
                  <a:extLst>
                    <a:ext uri="{A12FA001-AC4F-418D-AE19-62706E023703}">
                      <ahyp:hlinkClr val="tx"/>
                    </a:ext>
                  </a:extLst>
                </a:hlinkClick>
              </a:rPr>
              <a:t>grid-auto-rows</a:t>
            </a:r>
            <a:r>
              <a:rPr lang="en-US" sz="3700">
                <a:solidFill>
                  <a:srgbClr val="0081CC"/>
                </a:solidFill>
                <a:highlight>
                  <a:srgbClr val="131417"/>
                </a:highlight>
              </a:rPr>
              <a:t>: It is used to specify the size for the rows of implicitly generated grid containers.</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7">
                  <a:extLst>
                    <a:ext uri="{A12FA001-AC4F-418D-AE19-62706E023703}">
                      <ahyp:hlinkClr val="tx"/>
                    </a:ext>
                  </a:extLst>
                </a:hlinkClick>
              </a:rPr>
              <a:t>grid-column</a:t>
            </a:r>
            <a:r>
              <a:rPr lang="en-US" sz="3700">
                <a:solidFill>
                  <a:srgbClr val="0081CC"/>
                </a:solidFill>
                <a:highlight>
                  <a:srgbClr val="131417"/>
                </a:highlight>
              </a:rPr>
              <a:t>: It describes the number of properties that allow to design of grid structures and control the placement of grid items using CSS.</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8">
                  <a:extLst>
                    <a:ext uri="{A12FA001-AC4F-418D-AE19-62706E023703}">
                      <ahyp:hlinkClr val="tx"/>
                    </a:ext>
                  </a:extLst>
                </a:hlinkClick>
              </a:rPr>
              <a:t>grid-column-end</a:t>
            </a:r>
            <a:r>
              <a:rPr lang="en-US" sz="3700">
                <a:solidFill>
                  <a:srgbClr val="0081CC"/>
                </a:solidFill>
                <a:highlight>
                  <a:srgbClr val="131417"/>
                </a:highlight>
              </a:rPr>
              <a:t>: It explains the number of columns an item will span, or on which column-line the item will end.</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9">
                  <a:extLst>
                    <a:ext uri="{A12FA001-AC4F-418D-AE19-62706E023703}">
                      <ahyp:hlinkClr val="tx"/>
                    </a:ext>
                  </a:extLst>
                </a:hlinkClick>
              </a:rPr>
              <a:t>grid-column-gap</a:t>
            </a:r>
            <a:r>
              <a:rPr lang="en-US" sz="3700">
                <a:solidFill>
                  <a:srgbClr val="0081CC"/>
                </a:solidFill>
                <a:highlight>
                  <a:srgbClr val="131417"/>
                </a:highlight>
              </a:rPr>
              <a:t>: It is used to set the size of the gap between the columns in a grid layout.</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10">
                  <a:extLst>
                    <a:ext uri="{A12FA001-AC4F-418D-AE19-62706E023703}">
                      <ahyp:hlinkClr val="tx"/>
                    </a:ext>
                  </a:extLst>
                </a:hlinkClick>
              </a:rPr>
              <a:t>grid-column-start</a:t>
            </a:r>
            <a:r>
              <a:rPr lang="en-US" sz="3700">
                <a:solidFill>
                  <a:srgbClr val="0081CC"/>
                </a:solidFill>
                <a:highlight>
                  <a:srgbClr val="131417"/>
                </a:highlight>
              </a:rPr>
              <a:t>: It defines for which column line item will start.</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11">
                  <a:extLst>
                    <a:ext uri="{A12FA001-AC4F-418D-AE19-62706E023703}">
                      <ahyp:hlinkClr val="tx"/>
                    </a:ext>
                  </a:extLst>
                </a:hlinkClick>
              </a:rPr>
              <a:t>grid-gap</a:t>
            </a:r>
            <a:r>
              <a:rPr lang="en-US" sz="3700">
                <a:solidFill>
                  <a:srgbClr val="0081CC"/>
                </a:solidFill>
                <a:highlight>
                  <a:srgbClr val="131417"/>
                </a:highlight>
              </a:rPr>
              <a:t>: It is used to sets the size of the gap between the rows and columns in a grid layout.</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02" name="Shape 1802"/>
        <p:cNvGrpSpPr/>
        <p:nvPr/>
      </p:nvGrpSpPr>
      <p:grpSpPr>
        <a:xfrm>
          <a:off x="0" y="0"/>
          <a:ext cx="0" cy="0"/>
          <a:chOff x="0" y="0"/>
          <a:chExt cx="0" cy="0"/>
        </a:xfrm>
      </p:grpSpPr>
      <p:pic>
        <p:nvPicPr>
          <p:cNvPr descr="PrepBytes_Logo.png" id="1803" name="Google Shape;1803;p120"/>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804" name="Google Shape;1804;p120"/>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805" name="Google Shape;1805;p12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806" name="Google Shape;1806;p120"/>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accent1"/>
                </a:solidFill>
                <a:latin typeface="Verdana"/>
                <a:ea typeface="Verdana"/>
                <a:cs typeface="Verdana"/>
                <a:sym typeface="Verdana"/>
              </a:rPr>
              <a:t>Display-Grid</a:t>
            </a:r>
            <a:endParaRPr sz="100">
              <a:solidFill>
                <a:schemeClr val="accent1"/>
              </a:solidFill>
              <a:latin typeface="Helvetica Neue"/>
              <a:ea typeface="Helvetica Neue"/>
              <a:cs typeface="Helvetica Neue"/>
              <a:sym typeface="Helvetica Neue"/>
            </a:endParaRPr>
          </a:p>
        </p:txBody>
      </p:sp>
      <p:sp>
        <p:nvSpPr>
          <p:cNvPr id="1807" name="Google Shape;1807;p120"/>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808" name="Google Shape;1808;p120"/>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809" name="Google Shape;1809;p120"/>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10" name="Google Shape;1810;p120"/>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11" name="Google Shape;1811;p120"/>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12" name="Google Shape;1812;p120"/>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13" name="Google Shape;1813;p120"/>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14" name="Google Shape;1814;p120"/>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15" name="Google Shape;1815;p120"/>
          <p:cNvSpPr txBox="1"/>
          <p:nvPr/>
        </p:nvSpPr>
        <p:spPr>
          <a:xfrm>
            <a:off x="14806675" y="1553375"/>
            <a:ext cx="67092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1816" name="Google Shape;1816;p120"/>
          <p:cNvSpPr txBox="1"/>
          <p:nvPr/>
        </p:nvSpPr>
        <p:spPr>
          <a:xfrm>
            <a:off x="495750" y="2409025"/>
            <a:ext cx="18579300" cy="14737200"/>
          </a:xfrm>
          <a:prstGeom prst="rect">
            <a:avLst/>
          </a:prstGeom>
          <a:noFill/>
          <a:ln>
            <a:noFill/>
          </a:ln>
        </p:spPr>
        <p:txBody>
          <a:bodyPr anchorCtr="0" anchor="t" bIns="91425" lIns="91425" spcFirstLastPara="1" rIns="91425" wrap="square" tIns="91425">
            <a:spAutoFit/>
          </a:bodyPr>
          <a:lstStyle/>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4">
                  <a:extLst>
                    <a:ext uri="{A12FA001-AC4F-418D-AE19-62706E023703}">
                      <ahyp:hlinkClr val="tx"/>
                    </a:ext>
                  </a:extLst>
                </a:hlinkClick>
              </a:rPr>
              <a:t>grid-row</a:t>
            </a:r>
            <a:r>
              <a:rPr lang="en-US" sz="3700">
                <a:solidFill>
                  <a:srgbClr val="0081CC"/>
                </a:solidFill>
                <a:highlight>
                  <a:srgbClr val="131417"/>
                </a:highlight>
              </a:rPr>
              <a:t>: It is used to specify the size and location in a grid layout.</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5">
                  <a:extLst>
                    <a:ext uri="{A12FA001-AC4F-418D-AE19-62706E023703}">
                      <ahyp:hlinkClr val="tx"/>
                    </a:ext>
                  </a:extLst>
                </a:hlinkClick>
              </a:rPr>
              <a:t>grid-row-end</a:t>
            </a:r>
            <a:r>
              <a:rPr lang="en-US" sz="3700">
                <a:solidFill>
                  <a:srgbClr val="0081CC"/>
                </a:solidFill>
                <a:highlight>
                  <a:srgbClr val="131417"/>
                </a:highlight>
              </a:rPr>
              <a:t>: It is used to define the grid item’s end position within a grid row by specifying the inline edge of its grid area.</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6">
                  <a:extLst>
                    <a:ext uri="{A12FA001-AC4F-418D-AE19-62706E023703}">
                      <ahyp:hlinkClr val="tx"/>
                    </a:ext>
                  </a:extLst>
                </a:hlinkClick>
              </a:rPr>
              <a:t>grid-row-gap</a:t>
            </a:r>
            <a:r>
              <a:rPr lang="en-US" sz="3700">
                <a:solidFill>
                  <a:srgbClr val="0081CC"/>
                </a:solidFill>
                <a:highlight>
                  <a:srgbClr val="131417"/>
                </a:highlight>
              </a:rPr>
              <a:t>: It is used to define the size of the gap between the grid elements.</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7">
                  <a:extLst>
                    <a:ext uri="{A12FA001-AC4F-418D-AE19-62706E023703}">
                      <ahyp:hlinkClr val="tx"/>
                    </a:ext>
                  </a:extLst>
                </a:hlinkClick>
              </a:rPr>
              <a:t>grid-row-start</a:t>
            </a:r>
            <a:r>
              <a:rPr lang="en-US" sz="3700">
                <a:solidFill>
                  <a:srgbClr val="0081CC"/>
                </a:solidFill>
                <a:highlight>
                  <a:srgbClr val="131417"/>
                </a:highlight>
              </a:rPr>
              <a:t>: It is used to define the grid items’ start position within the grid row by specifying the inline start edge of its grid area.</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8">
                  <a:extLst>
                    <a:ext uri="{A12FA001-AC4F-418D-AE19-62706E023703}">
                      <ahyp:hlinkClr val="tx"/>
                    </a:ext>
                  </a:extLst>
                </a:hlinkClick>
              </a:rPr>
              <a:t>grid-template</a:t>
            </a:r>
            <a:r>
              <a:rPr lang="en-US" sz="3700">
                <a:solidFill>
                  <a:srgbClr val="0081CC"/>
                </a:solidFill>
                <a:highlight>
                  <a:srgbClr val="131417"/>
                </a:highlight>
              </a:rPr>
              <a:t>: It is a </a:t>
            </a:r>
            <a:r>
              <a:rPr lang="en-US" sz="3700" u="sng">
                <a:solidFill>
                  <a:srgbClr val="0081CC"/>
                </a:solidFill>
                <a:highlight>
                  <a:srgbClr val="131417"/>
                </a:highlight>
                <a:hlinkClick r:id="rId9">
                  <a:extLst>
                    <a:ext uri="{A12FA001-AC4F-418D-AE19-62706E023703}">
                      <ahyp:hlinkClr val="tx"/>
                    </a:ext>
                  </a:extLst>
                </a:hlinkClick>
              </a:rPr>
              <a:t>shorthand property</a:t>
            </a:r>
            <a:r>
              <a:rPr lang="en-US" sz="3700">
                <a:solidFill>
                  <a:srgbClr val="0081CC"/>
                </a:solidFill>
                <a:highlight>
                  <a:srgbClr val="131417"/>
                </a:highlight>
              </a:rPr>
              <a:t> for defining grid columns, rows, and areas.</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10">
                  <a:extLst>
                    <a:ext uri="{A12FA001-AC4F-418D-AE19-62706E023703}">
                      <ahyp:hlinkClr val="tx"/>
                    </a:ext>
                  </a:extLst>
                </a:hlinkClick>
              </a:rPr>
              <a:t>grid-template-areas</a:t>
            </a:r>
            <a:r>
              <a:rPr lang="en-US" sz="3700">
                <a:solidFill>
                  <a:srgbClr val="0081CC"/>
                </a:solidFill>
                <a:highlight>
                  <a:srgbClr val="131417"/>
                </a:highlight>
              </a:rPr>
              <a:t>: It is used to specify the area within the grid layout.</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11">
                  <a:extLst>
                    <a:ext uri="{A12FA001-AC4F-418D-AE19-62706E023703}">
                      <ahyp:hlinkClr val="tx"/>
                    </a:ext>
                  </a:extLst>
                </a:hlinkClick>
              </a:rPr>
              <a:t>grid-template-columns</a:t>
            </a:r>
            <a:r>
              <a:rPr lang="en-US" sz="3700">
                <a:solidFill>
                  <a:srgbClr val="0081CC"/>
                </a:solidFill>
                <a:highlight>
                  <a:srgbClr val="131417"/>
                </a:highlight>
              </a:rPr>
              <a:t>: It is used to set the number of columns and size of the columns of the grid.</a:t>
            </a:r>
            <a:endParaRPr sz="3700">
              <a:solidFill>
                <a:srgbClr val="0081CC"/>
              </a:solidFill>
              <a:highlight>
                <a:srgbClr val="131417"/>
              </a:highlight>
            </a:endParaRPr>
          </a:p>
          <a:p>
            <a:pPr indent="-463550" lvl="0" marL="685800" rtl="0" algn="l">
              <a:lnSpc>
                <a:spcPct val="158000"/>
              </a:lnSpc>
              <a:spcBef>
                <a:spcPts val="0"/>
              </a:spcBef>
              <a:spcAft>
                <a:spcPts val="0"/>
              </a:spcAft>
              <a:buClr>
                <a:srgbClr val="0081CC"/>
              </a:buClr>
              <a:buSzPts val="3700"/>
              <a:buChar char="●"/>
            </a:pPr>
            <a:r>
              <a:rPr b="1" lang="en-US" sz="3700" u="sng">
                <a:solidFill>
                  <a:srgbClr val="0081CC"/>
                </a:solidFill>
                <a:highlight>
                  <a:srgbClr val="131417"/>
                </a:highlight>
                <a:hlinkClick r:id="rId12">
                  <a:extLst>
                    <a:ext uri="{A12FA001-AC4F-418D-AE19-62706E023703}">
                      <ahyp:hlinkClr val="tx"/>
                    </a:ext>
                  </a:extLst>
                </a:hlinkClick>
              </a:rPr>
              <a:t>grid-template-rows</a:t>
            </a:r>
            <a:r>
              <a:rPr lang="en-US" sz="3700">
                <a:solidFill>
                  <a:srgbClr val="0081CC"/>
                </a:solidFill>
                <a:highlight>
                  <a:srgbClr val="131417"/>
                </a:highlight>
              </a:rPr>
              <a:t>: It is used to set the number of rows and height of the rows in a grid.</a:t>
            </a:r>
            <a:endParaRPr b="1"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20" name="Shape 1820"/>
        <p:cNvGrpSpPr/>
        <p:nvPr/>
      </p:nvGrpSpPr>
      <p:grpSpPr>
        <a:xfrm>
          <a:off x="0" y="0"/>
          <a:ext cx="0" cy="0"/>
          <a:chOff x="0" y="0"/>
          <a:chExt cx="0" cy="0"/>
        </a:xfrm>
      </p:grpSpPr>
      <p:pic>
        <p:nvPicPr>
          <p:cNvPr descr="PrepBytes_Logo.png" id="1821" name="Google Shape;1821;p121"/>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822" name="Google Shape;1822;p121"/>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823" name="Google Shape;1823;p12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824" name="Google Shape;1824;p121"/>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825" name="Google Shape;1825;p121"/>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826" name="Google Shape;1826;p121"/>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827" name="Google Shape;1827;p121"/>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28" name="Google Shape;1828;p121"/>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29" name="Google Shape;1829;p121"/>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30" name="Google Shape;1830;p121"/>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31" name="Google Shape;1831;p121"/>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32" name="Google Shape;1832;p121"/>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33" name="Google Shape;1833;p121"/>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1834" name="Google Shape;1834;p121"/>
          <p:cNvSpPr txBox="1"/>
          <p:nvPr/>
        </p:nvSpPr>
        <p:spPr>
          <a:xfrm>
            <a:off x="495750" y="1189825"/>
            <a:ext cx="8229600" cy="16752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rPr lang="en-US" sz="3700">
                <a:solidFill>
                  <a:srgbClr val="FFFC66"/>
                </a:solidFill>
                <a:highlight>
                  <a:srgbClr val="131417"/>
                </a:highlight>
              </a:rPr>
              <a:t>&lt;!DOCTYPE html&gt;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000">
                <a:solidFill>
                  <a:srgbClr val="FFFC66"/>
                </a:solidFill>
                <a:highlight>
                  <a:srgbClr val="131417"/>
                </a:highlight>
              </a:rPr>
              <a:t>&lt;html&gt;</a:t>
            </a:r>
            <a:endParaRPr sz="3000">
              <a:solidFill>
                <a:srgbClr val="FFFC66"/>
              </a:solidFill>
              <a:highlight>
                <a:srgbClr val="131417"/>
              </a:highlight>
            </a:endParaRPr>
          </a:p>
          <a:p>
            <a:pPr indent="0" lvl="0" marL="457200" rtl="0" algn="l">
              <a:lnSpc>
                <a:spcPct val="158000"/>
              </a:lnSpc>
              <a:spcBef>
                <a:spcPts val="3600"/>
              </a:spcBef>
              <a:spcAft>
                <a:spcPts val="0"/>
              </a:spcAft>
              <a:buNone/>
            </a:pPr>
            <a:r>
              <a:rPr lang="en-US" sz="3000">
                <a:solidFill>
                  <a:srgbClr val="FFFC66"/>
                </a:solidFill>
                <a:highlight>
                  <a:srgbClr val="131417"/>
                </a:highlight>
              </a:rPr>
              <a:t>&lt;head&gt;</a:t>
            </a:r>
            <a:endParaRPr sz="3000">
              <a:solidFill>
                <a:srgbClr val="FFFC66"/>
              </a:solidFill>
              <a:highlight>
                <a:srgbClr val="131417"/>
              </a:highlight>
            </a:endParaRPr>
          </a:p>
          <a:p>
            <a:pPr indent="0" lvl="0" marL="457200" rtl="0" algn="l">
              <a:lnSpc>
                <a:spcPct val="158000"/>
              </a:lnSpc>
              <a:spcBef>
                <a:spcPts val="3600"/>
              </a:spcBef>
              <a:spcAft>
                <a:spcPts val="0"/>
              </a:spcAft>
              <a:buNone/>
            </a:pPr>
            <a:r>
              <a:rPr lang="en-US" sz="3000">
                <a:solidFill>
                  <a:srgbClr val="FFFC66"/>
                </a:solidFill>
                <a:highlight>
                  <a:srgbClr val="131417"/>
                </a:highlight>
              </a:rPr>
              <a:t>    &lt;style&gt;</a:t>
            </a:r>
            <a:endParaRPr sz="3000">
              <a:solidFill>
                <a:srgbClr val="FFFC66"/>
              </a:solidFill>
              <a:highlight>
                <a:srgbClr val="131417"/>
              </a:highlight>
            </a:endParaRPr>
          </a:p>
          <a:p>
            <a:pPr indent="0" lvl="0" marL="457200" rtl="0" algn="l">
              <a:lnSpc>
                <a:spcPct val="158000"/>
              </a:lnSpc>
              <a:spcBef>
                <a:spcPts val="3600"/>
              </a:spcBef>
              <a:spcAft>
                <a:spcPts val="0"/>
              </a:spcAft>
              <a:buNone/>
            </a:pPr>
            <a:r>
              <a:rPr lang="en-US" sz="3000">
                <a:solidFill>
                  <a:srgbClr val="FFFC66"/>
                </a:solidFill>
                <a:highlight>
                  <a:srgbClr val="131417"/>
                </a:highlight>
              </a:rPr>
              <a:t>     /* Designing all grid */</a:t>
            </a:r>
            <a:endParaRPr sz="3000">
              <a:solidFill>
                <a:srgbClr val="FFFC66"/>
              </a:solidFill>
              <a:highlight>
                <a:srgbClr val="131417"/>
              </a:highlight>
            </a:endParaRPr>
          </a:p>
          <a:p>
            <a:pPr indent="0" lvl="0" marL="457200" rtl="0" algn="l">
              <a:lnSpc>
                <a:spcPct val="158000"/>
              </a:lnSpc>
              <a:spcBef>
                <a:spcPts val="3600"/>
              </a:spcBef>
              <a:spcAft>
                <a:spcPts val="0"/>
              </a:spcAft>
              <a:buNone/>
            </a:pPr>
            <a:r>
              <a:rPr lang="en-US" sz="3000">
                <a:solidFill>
                  <a:srgbClr val="FFFC66"/>
                </a:solidFill>
                <a:highlight>
                  <a:srgbClr val="131417"/>
                </a:highlight>
              </a:rPr>
              <a:t>      .grid-container {</a:t>
            </a:r>
            <a:endParaRPr sz="3000">
              <a:solidFill>
                <a:srgbClr val="FFFC66"/>
              </a:solidFill>
              <a:highlight>
                <a:srgbClr val="131417"/>
              </a:highlight>
            </a:endParaRPr>
          </a:p>
          <a:p>
            <a:pPr indent="0" lvl="0" marL="457200" rtl="0" algn="l">
              <a:lnSpc>
                <a:spcPct val="158000"/>
              </a:lnSpc>
              <a:spcBef>
                <a:spcPts val="3600"/>
              </a:spcBef>
              <a:spcAft>
                <a:spcPts val="0"/>
              </a:spcAft>
              <a:buNone/>
            </a:pPr>
            <a:r>
              <a:rPr lang="en-US" sz="3000">
                <a:solidFill>
                  <a:srgbClr val="FFFC66"/>
                </a:solidFill>
                <a:highlight>
                  <a:srgbClr val="131417"/>
                </a:highlight>
              </a:rPr>
              <a:t>        display: grid;</a:t>
            </a:r>
            <a:endParaRPr sz="3000">
              <a:solidFill>
                <a:srgbClr val="FFFC66"/>
              </a:solidFill>
              <a:highlight>
                <a:srgbClr val="131417"/>
              </a:highlight>
            </a:endParaRPr>
          </a:p>
          <a:p>
            <a:pPr indent="0" lvl="0" marL="457200" rtl="0" algn="l">
              <a:lnSpc>
                <a:spcPct val="158000"/>
              </a:lnSpc>
              <a:spcBef>
                <a:spcPts val="3600"/>
              </a:spcBef>
              <a:spcAft>
                <a:spcPts val="0"/>
              </a:spcAft>
              <a:buNone/>
            </a:pPr>
            <a:r>
              <a:rPr lang="en-US" sz="3000">
                <a:solidFill>
                  <a:srgbClr val="FFFC66"/>
                </a:solidFill>
                <a:highlight>
                  <a:srgbClr val="131417"/>
                </a:highlight>
              </a:rPr>
              <a:t>        grid-template-columns: auto auto auto;</a:t>
            </a:r>
            <a:endParaRPr sz="3000">
              <a:solidFill>
                <a:srgbClr val="FFFC66"/>
              </a:solidFill>
              <a:highlight>
                <a:srgbClr val="131417"/>
              </a:highlight>
            </a:endParaRPr>
          </a:p>
          <a:p>
            <a:pPr indent="0" lvl="0" marL="457200" rtl="0" algn="l">
              <a:lnSpc>
                <a:spcPct val="158000"/>
              </a:lnSpc>
              <a:spcBef>
                <a:spcPts val="3600"/>
              </a:spcBef>
              <a:spcAft>
                <a:spcPts val="0"/>
              </a:spcAft>
              <a:buNone/>
            </a:pPr>
            <a:r>
              <a:rPr lang="en-US" sz="3000">
                <a:solidFill>
                  <a:srgbClr val="FFFC66"/>
                </a:solidFill>
                <a:highlight>
                  <a:srgbClr val="131417"/>
                </a:highlight>
              </a:rPr>
              <a:t>        background-color: gray;</a:t>
            </a:r>
            <a:endParaRPr sz="3000">
              <a:solidFill>
                <a:srgbClr val="FFFC66"/>
              </a:solidFill>
              <a:highlight>
                <a:srgbClr val="131417"/>
              </a:highlight>
            </a:endParaRPr>
          </a:p>
          <a:p>
            <a:pPr indent="0" lvl="0" marL="457200" rtl="0" algn="l">
              <a:lnSpc>
                <a:spcPct val="158000"/>
              </a:lnSpc>
              <a:spcBef>
                <a:spcPts val="3600"/>
              </a:spcBef>
              <a:spcAft>
                <a:spcPts val="0"/>
              </a:spcAft>
              <a:buNone/>
            </a:pPr>
            <a:r>
              <a:rPr lang="en-US" sz="3000">
                <a:solidFill>
                  <a:srgbClr val="FFFC66"/>
                </a:solidFill>
                <a:highlight>
                  <a:srgbClr val="131417"/>
                </a:highlight>
              </a:rPr>
              <a:t>        padding: 5px;</a:t>
            </a:r>
            <a:endParaRPr sz="3000">
              <a:solidFill>
                <a:srgbClr val="FFFC66"/>
              </a:solidFill>
              <a:highlight>
                <a:srgbClr val="131417"/>
              </a:highlight>
            </a:endParaRPr>
          </a:p>
          <a:p>
            <a:pPr indent="0" lvl="0" marL="457200" rtl="0" algn="l">
              <a:lnSpc>
                <a:spcPct val="158000"/>
              </a:lnSpc>
              <a:spcBef>
                <a:spcPts val="3600"/>
              </a:spcBef>
              <a:spcAft>
                <a:spcPts val="0"/>
              </a:spcAft>
              <a:buNone/>
            </a:pPr>
            <a:r>
              <a:rPr lang="en-US" sz="3000">
                <a:solidFill>
                  <a:srgbClr val="FFFC66"/>
                </a:solidFill>
                <a:highlight>
                  <a:srgbClr val="131417"/>
                </a:highlight>
              </a:rPr>
              <a:t>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1835" name="Google Shape;1835;p121"/>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39" name="Shape 1839"/>
        <p:cNvGrpSpPr/>
        <p:nvPr/>
      </p:nvGrpSpPr>
      <p:grpSpPr>
        <a:xfrm>
          <a:off x="0" y="0"/>
          <a:ext cx="0" cy="0"/>
          <a:chOff x="0" y="0"/>
          <a:chExt cx="0" cy="0"/>
        </a:xfrm>
      </p:grpSpPr>
      <p:pic>
        <p:nvPicPr>
          <p:cNvPr descr="PrepBytes_Logo.png" id="1840" name="Google Shape;1840;p122"/>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841" name="Google Shape;1841;p122"/>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842" name="Google Shape;1842;p12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843" name="Google Shape;1843;p122"/>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844" name="Google Shape;1844;p122"/>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845" name="Google Shape;1845;p122"/>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846" name="Google Shape;1846;p122"/>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47" name="Google Shape;1847;p122"/>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48" name="Google Shape;1848;p122"/>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49" name="Google Shape;1849;p122"/>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50" name="Google Shape;1850;p122"/>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51" name="Google Shape;1851;p122"/>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52" name="Google Shape;1852;p122"/>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1853" name="Google Shape;1853;p122"/>
          <p:cNvSpPr txBox="1"/>
          <p:nvPr/>
        </p:nvSpPr>
        <p:spPr>
          <a:xfrm>
            <a:off x="495750" y="1189825"/>
            <a:ext cx="8229600" cy="14540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0"/>
              </a:spcAft>
              <a:buNone/>
            </a:pPr>
            <a:r>
              <a:rPr lang="en-US" sz="3400">
                <a:solidFill>
                  <a:srgbClr val="FFFC66"/>
                </a:solidFill>
                <a:highlight>
                  <a:srgbClr val="131417"/>
                </a:highlight>
              </a:rPr>
              <a:t>      /* Designing all grid-items */</a:t>
            </a:r>
            <a:endParaRPr sz="3400">
              <a:solidFill>
                <a:srgbClr val="FFFC66"/>
              </a:solidFill>
              <a:highlight>
                <a:srgbClr val="131417"/>
              </a:highlight>
            </a:endParaRPr>
          </a:p>
          <a:p>
            <a:pPr indent="0" lvl="0" marL="457200" rtl="0" algn="l">
              <a:lnSpc>
                <a:spcPct val="158000"/>
              </a:lnSpc>
              <a:spcBef>
                <a:spcPts val="3600"/>
              </a:spcBef>
              <a:spcAft>
                <a:spcPts val="0"/>
              </a:spcAft>
              <a:buNone/>
            </a:pPr>
            <a:r>
              <a:rPr lang="en-US" sz="3400">
                <a:solidFill>
                  <a:srgbClr val="FFFC66"/>
                </a:solidFill>
                <a:highlight>
                  <a:srgbClr val="131417"/>
                </a:highlight>
              </a:rPr>
              <a:t>      .grid-item {</a:t>
            </a:r>
            <a:endParaRPr sz="3400">
              <a:solidFill>
                <a:srgbClr val="FFFC66"/>
              </a:solidFill>
              <a:highlight>
                <a:srgbClr val="131417"/>
              </a:highlight>
            </a:endParaRPr>
          </a:p>
          <a:p>
            <a:pPr indent="0" lvl="0" marL="457200" rtl="0" algn="l">
              <a:lnSpc>
                <a:spcPct val="158000"/>
              </a:lnSpc>
              <a:spcBef>
                <a:spcPts val="3600"/>
              </a:spcBef>
              <a:spcAft>
                <a:spcPts val="0"/>
              </a:spcAft>
              <a:buNone/>
            </a:pPr>
            <a:r>
              <a:rPr lang="en-US" sz="3400">
                <a:solidFill>
                  <a:srgbClr val="FFFC66"/>
                </a:solidFill>
                <a:highlight>
                  <a:srgbClr val="131417"/>
                </a:highlight>
              </a:rPr>
              <a:t>        background-color: rgba(255, 255, 255, 0.8);</a:t>
            </a:r>
            <a:endParaRPr sz="3400">
              <a:solidFill>
                <a:srgbClr val="FFFC66"/>
              </a:solidFill>
              <a:highlight>
                <a:srgbClr val="131417"/>
              </a:highlight>
            </a:endParaRPr>
          </a:p>
          <a:p>
            <a:pPr indent="0" lvl="0" marL="457200" rtl="0" algn="l">
              <a:lnSpc>
                <a:spcPct val="158000"/>
              </a:lnSpc>
              <a:spcBef>
                <a:spcPts val="3600"/>
              </a:spcBef>
              <a:spcAft>
                <a:spcPts val="0"/>
              </a:spcAft>
              <a:buNone/>
            </a:pPr>
            <a:r>
              <a:rPr lang="en-US" sz="3400">
                <a:solidFill>
                  <a:srgbClr val="FFFC66"/>
                </a:solidFill>
                <a:highlight>
                  <a:srgbClr val="131417"/>
                </a:highlight>
              </a:rPr>
              <a:t>        border: 1px solid black;</a:t>
            </a:r>
            <a:endParaRPr sz="3400">
              <a:solidFill>
                <a:srgbClr val="FFFC66"/>
              </a:solidFill>
              <a:highlight>
                <a:srgbClr val="131417"/>
              </a:highlight>
            </a:endParaRPr>
          </a:p>
          <a:p>
            <a:pPr indent="0" lvl="0" marL="457200" rtl="0" algn="l">
              <a:lnSpc>
                <a:spcPct val="158000"/>
              </a:lnSpc>
              <a:spcBef>
                <a:spcPts val="3600"/>
              </a:spcBef>
              <a:spcAft>
                <a:spcPts val="0"/>
              </a:spcAft>
              <a:buNone/>
            </a:pPr>
            <a:r>
              <a:rPr lang="en-US" sz="3400">
                <a:solidFill>
                  <a:srgbClr val="FFFC66"/>
                </a:solidFill>
                <a:highlight>
                  <a:srgbClr val="131417"/>
                </a:highlight>
              </a:rPr>
              <a:t>        padding: 20px;</a:t>
            </a:r>
            <a:endParaRPr sz="3400">
              <a:solidFill>
                <a:srgbClr val="FFFC66"/>
              </a:solidFill>
              <a:highlight>
                <a:srgbClr val="131417"/>
              </a:highlight>
            </a:endParaRPr>
          </a:p>
          <a:p>
            <a:pPr indent="0" lvl="0" marL="457200" rtl="0" algn="l">
              <a:lnSpc>
                <a:spcPct val="158000"/>
              </a:lnSpc>
              <a:spcBef>
                <a:spcPts val="3600"/>
              </a:spcBef>
              <a:spcAft>
                <a:spcPts val="0"/>
              </a:spcAft>
              <a:buNone/>
            </a:pPr>
            <a:r>
              <a:rPr lang="en-US" sz="3400">
                <a:solidFill>
                  <a:srgbClr val="FFFC66"/>
                </a:solidFill>
                <a:highlight>
                  <a:srgbClr val="131417"/>
                </a:highlight>
              </a:rPr>
              <a:t>        font-size: 30px;</a:t>
            </a:r>
            <a:endParaRPr sz="3400">
              <a:solidFill>
                <a:srgbClr val="FFFC66"/>
              </a:solidFill>
              <a:highlight>
                <a:srgbClr val="131417"/>
              </a:highlight>
            </a:endParaRPr>
          </a:p>
          <a:p>
            <a:pPr indent="0" lvl="0" marL="457200" rtl="0" algn="l">
              <a:lnSpc>
                <a:spcPct val="158000"/>
              </a:lnSpc>
              <a:spcBef>
                <a:spcPts val="3600"/>
              </a:spcBef>
              <a:spcAft>
                <a:spcPts val="0"/>
              </a:spcAft>
              <a:buNone/>
            </a:pPr>
            <a:r>
              <a:rPr lang="en-US" sz="3400">
                <a:solidFill>
                  <a:srgbClr val="FFFC66"/>
                </a:solidFill>
                <a:highlight>
                  <a:srgbClr val="131417"/>
                </a:highlight>
              </a:rPr>
              <a:t>        text-align: center;</a:t>
            </a:r>
            <a:endParaRPr sz="3400">
              <a:solidFill>
                <a:srgbClr val="FFFC66"/>
              </a:solidFill>
              <a:highlight>
                <a:srgbClr val="131417"/>
              </a:highlight>
            </a:endParaRPr>
          </a:p>
          <a:p>
            <a:pPr indent="0" lvl="0" marL="457200" rtl="0" algn="l">
              <a:lnSpc>
                <a:spcPct val="158000"/>
              </a:lnSpc>
              <a:spcBef>
                <a:spcPts val="3600"/>
              </a:spcBef>
              <a:spcAft>
                <a:spcPts val="0"/>
              </a:spcAft>
              <a:buNone/>
            </a:pPr>
            <a:r>
              <a:rPr lang="en-US" sz="3400">
                <a:solidFill>
                  <a:srgbClr val="FFFC66"/>
                </a:solidFill>
                <a:highlight>
                  <a:srgbClr val="131417"/>
                </a:highlight>
              </a:rPr>
              <a:t>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1854" name="Google Shape;1854;p122"/>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2" name="Shape 132"/>
        <p:cNvGrpSpPr/>
        <p:nvPr/>
      </p:nvGrpSpPr>
      <p:grpSpPr>
        <a:xfrm>
          <a:off x="0" y="0"/>
          <a:ext cx="0" cy="0"/>
          <a:chOff x="0" y="0"/>
          <a:chExt cx="0" cy="0"/>
        </a:xfrm>
      </p:grpSpPr>
      <p:pic>
        <p:nvPicPr>
          <p:cNvPr descr="PrepBytes_Logo.png" id="133" name="Google Shape;133;p24"/>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134" name="Google Shape;134;p24"/>
          <p:cNvSpPr txBox="1"/>
          <p:nvPr/>
        </p:nvSpPr>
        <p:spPr>
          <a:xfrm>
            <a:off x="5344768" y="886385"/>
            <a:ext cx="11726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External CSS</a:t>
            </a:r>
            <a:endParaRPr>
              <a:solidFill>
                <a:schemeClr val="lt1"/>
              </a:solidFill>
              <a:latin typeface="Courier New"/>
              <a:ea typeface="Courier New"/>
              <a:cs typeface="Courier New"/>
              <a:sym typeface="Courier New"/>
            </a:endParaRPr>
          </a:p>
        </p:txBody>
      </p:sp>
      <p:sp>
        <p:nvSpPr>
          <p:cNvPr id="135" name="Google Shape;135;p24"/>
          <p:cNvSpPr txBox="1"/>
          <p:nvPr/>
        </p:nvSpPr>
        <p:spPr>
          <a:xfrm>
            <a:off x="1619475" y="2465025"/>
            <a:ext cx="20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endParaRPr/>
          </a:p>
        </p:txBody>
      </p:sp>
      <p:sp>
        <p:nvSpPr>
          <p:cNvPr id="136" name="Google Shape;136;p24"/>
          <p:cNvSpPr txBox="1"/>
          <p:nvPr/>
        </p:nvSpPr>
        <p:spPr>
          <a:xfrm>
            <a:off x="12228725" y="5997775"/>
            <a:ext cx="1084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800">
              <a:solidFill>
                <a:srgbClr val="FFFC66"/>
              </a:solidFill>
            </a:endParaRPr>
          </a:p>
        </p:txBody>
      </p:sp>
      <p:sp>
        <p:nvSpPr>
          <p:cNvPr id="137" name="Google Shape;137;p24"/>
          <p:cNvSpPr txBox="1"/>
          <p:nvPr/>
        </p:nvSpPr>
        <p:spPr>
          <a:xfrm>
            <a:off x="2133600" y="2667000"/>
            <a:ext cx="193494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100">
                <a:solidFill>
                  <a:srgbClr val="0081CC"/>
                </a:solidFill>
                <a:latin typeface="Courier New"/>
                <a:ea typeface="Courier New"/>
                <a:cs typeface="Courier New"/>
                <a:sym typeface="Courier New"/>
              </a:rPr>
              <a:t>External CSS is most preferred  way to add CSS to Website. First  of all create a separate CSS file with “.css” extension.</a:t>
            </a:r>
            <a:endParaRPr sz="41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100">
              <a:solidFill>
                <a:srgbClr val="0081CC"/>
              </a:solidFill>
            </a:endParaRPr>
          </a:p>
        </p:txBody>
      </p:sp>
      <p:sp>
        <p:nvSpPr>
          <p:cNvPr id="138" name="Google Shape;138;p24"/>
          <p:cNvSpPr txBox="1"/>
          <p:nvPr/>
        </p:nvSpPr>
        <p:spPr>
          <a:xfrm>
            <a:off x="-1154925" y="4296675"/>
            <a:ext cx="7998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rgbClr val="0081CC"/>
                </a:solidFill>
              </a:rPr>
              <a:t>   </a:t>
            </a:r>
            <a:r>
              <a:rPr lang="en-US" sz="4000">
                <a:solidFill>
                  <a:srgbClr val="0081CC"/>
                </a:solidFill>
                <a:latin typeface="Courier New"/>
                <a:ea typeface="Courier New"/>
                <a:cs typeface="Courier New"/>
                <a:sym typeface="Courier New"/>
              </a:rPr>
              <a:t>  </a:t>
            </a:r>
            <a:r>
              <a:rPr lang="en-US" sz="4000">
                <a:solidFill>
                  <a:srgbClr val="FFFC66"/>
                </a:solidFill>
                <a:latin typeface="Courier New"/>
                <a:ea typeface="Courier New"/>
                <a:cs typeface="Courier New"/>
                <a:sym typeface="Courier New"/>
              </a:rPr>
              <a:t>  </a:t>
            </a:r>
            <a:endParaRPr sz="4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000">
                <a:solidFill>
                  <a:srgbClr val="FFFC66"/>
                </a:solidFill>
                <a:latin typeface="Courier New"/>
                <a:ea typeface="Courier New"/>
                <a:cs typeface="Courier New"/>
                <a:sym typeface="Courier New"/>
              </a:rPr>
              <a:t>   </a:t>
            </a:r>
            <a:r>
              <a:rPr lang="en-US" sz="4000">
                <a:solidFill>
                  <a:srgbClr val="0081CC"/>
                </a:solidFill>
                <a:latin typeface="Courier New"/>
                <a:ea typeface="Courier New"/>
                <a:cs typeface="Courier New"/>
                <a:sym typeface="Courier New"/>
              </a:rPr>
              <a:t>     Example:</a:t>
            </a:r>
            <a:endParaRPr sz="5200">
              <a:solidFill>
                <a:srgbClr val="0081CC"/>
              </a:solidFill>
              <a:latin typeface="Courier New"/>
              <a:ea typeface="Courier New"/>
              <a:cs typeface="Courier New"/>
              <a:sym typeface="Courier New"/>
            </a:endParaRPr>
          </a:p>
        </p:txBody>
      </p:sp>
      <p:pic>
        <p:nvPicPr>
          <p:cNvPr id="139" name="Google Shape;139;p24"/>
          <p:cNvPicPr preferRelativeResize="0"/>
          <p:nvPr/>
        </p:nvPicPr>
        <p:blipFill>
          <a:blip r:embed="rId4">
            <a:alphaModFix/>
          </a:blip>
          <a:stretch>
            <a:fillRect/>
          </a:stretch>
        </p:blipFill>
        <p:spPr>
          <a:xfrm>
            <a:off x="5963800" y="5006250"/>
            <a:ext cx="12030425" cy="83287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58" name="Shape 1858"/>
        <p:cNvGrpSpPr/>
        <p:nvPr/>
      </p:nvGrpSpPr>
      <p:grpSpPr>
        <a:xfrm>
          <a:off x="0" y="0"/>
          <a:ext cx="0" cy="0"/>
          <a:chOff x="0" y="0"/>
          <a:chExt cx="0" cy="0"/>
        </a:xfrm>
      </p:grpSpPr>
      <p:pic>
        <p:nvPicPr>
          <p:cNvPr descr="PrepBytes_Logo.png" id="1859" name="Google Shape;1859;p123"/>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860" name="Google Shape;1860;p123"/>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861" name="Google Shape;1861;p12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862" name="Google Shape;1862;p123"/>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863" name="Google Shape;1863;p123"/>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864" name="Google Shape;1864;p123"/>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865" name="Google Shape;1865;p123"/>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66" name="Google Shape;1866;p123"/>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67" name="Google Shape;1867;p123"/>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68" name="Google Shape;1868;p123"/>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69" name="Google Shape;1869;p123"/>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70" name="Google Shape;1870;p123"/>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71" name="Google Shape;1871;p123"/>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1872" name="Google Shape;1872;p123"/>
          <p:cNvSpPr txBox="1"/>
          <p:nvPr/>
        </p:nvSpPr>
        <p:spPr>
          <a:xfrm>
            <a:off x="495750" y="2332825"/>
            <a:ext cx="8229600" cy="89238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 Designing h1 element */</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h1 {</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color: green;</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text-align: center;</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&lt;/style&gt;</a:t>
            </a:r>
            <a:endParaRPr sz="3700">
              <a:solidFill>
                <a:srgbClr val="FFFC66"/>
              </a:solidFill>
              <a:highlight>
                <a:srgbClr val="131417"/>
              </a:highlight>
            </a:endParaRPr>
          </a:p>
          <a:p>
            <a:pPr indent="0" lvl="0" marL="457200" rtl="0" algn="l">
              <a:lnSpc>
                <a:spcPct val="158000"/>
              </a:lnSpc>
              <a:spcBef>
                <a:spcPts val="3600"/>
              </a:spcBef>
              <a:spcAft>
                <a:spcPts val="3600"/>
              </a:spcAft>
              <a:buNone/>
            </a:pPr>
            <a:r>
              <a:rPr lang="en-US" sz="3700">
                <a:solidFill>
                  <a:srgbClr val="FFFC66"/>
                </a:solidFill>
                <a:highlight>
                  <a:srgbClr val="131417"/>
                </a:highlight>
              </a:rPr>
              <a:t>  &lt;/head&gt;</a:t>
            </a:r>
            <a:endParaRPr/>
          </a:p>
        </p:txBody>
      </p:sp>
      <p:sp>
        <p:nvSpPr>
          <p:cNvPr id="1873" name="Google Shape;1873;p123"/>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77" name="Shape 1877"/>
        <p:cNvGrpSpPr/>
        <p:nvPr/>
      </p:nvGrpSpPr>
      <p:grpSpPr>
        <a:xfrm>
          <a:off x="0" y="0"/>
          <a:ext cx="0" cy="0"/>
          <a:chOff x="0" y="0"/>
          <a:chExt cx="0" cy="0"/>
        </a:xfrm>
      </p:grpSpPr>
      <p:pic>
        <p:nvPicPr>
          <p:cNvPr descr="PrepBytes_Logo.png" id="1878" name="Google Shape;1878;p124"/>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879" name="Google Shape;1879;p124"/>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880" name="Google Shape;1880;p12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881" name="Google Shape;1881;p124"/>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882" name="Google Shape;1882;p124"/>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883" name="Google Shape;1883;p124"/>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884" name="Google Shape;1884;p124"/>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85" name="Google Shape;1885;p124"/>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86" name="Google Shape;1886;p124"/>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87" name="Google Shape;1887;p124"/>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88" name="Google Shape;1888;p124"/>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89" name="Google Shape;1889;p124"/>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90" name="Google Shape;1890;p124"/>
          <p:cNvSpPr txBox="1"/>
          <p:nvPr/>
        </p:nvSpPr>
        <p:spPr>
          <a:xfrm>
            <a:off x="14806675" y="1553375"/>
            <a:ext cx="6709200" cy="10831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class="grid-item"&gt;8&lt;/div&gt;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&lt;div class="grid-item"&gt;9&lt;/div&gt;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&lt;/div&gt;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&lt;/body&gt;</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&lt;/html&gt;</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1891" name="Google Shape;1891;p124"/>
          <p:cNvSpPr txBox="1"/>
          <p:nvPr/>
        </p:nvSpPr>
        <p:spPr>
          <a:xfrm>
            <a:off x="495750" y="1189825"/>
            <a:ext cx="8229600" cy="177255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rPr lang="en-US" sz="3700">
                <a:solidFill>
                  <a:srgbClr val="0081CC"/>
                </a:solidFill>
                <a:highlight>
                  <a:srgbClr val="131417"/>
                </a:highlight>
              </a:rPr>
              <a:t> </a:t>
            </a:r>
            <a:r>
              <a:rPr lang="en-US" sz="3700">
                <a:solidFill>
                  <a:srgbClr val="FFFC66"/>
                </a:solidFill>
                <a:highlight>
                  <a:srgbClr val="131417"/>
                </a:highlight>
              </a:rPr>
              <a:t> &lt;body&gt;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&lt;h1&gt;GeeksforGeeks&lt;/h1&gt;</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 Creating grid --&gt;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&lt;div class="grid-container"&gt;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&lt;div class="grid-item"&gt;1&lt;/div&gt;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&lt;div class="grid-item"&gt;2&lt;/div&gt;</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1892" name="Google Shape;1892;p124"/>
          <p:cNvSpPr txBox="1"/>
          <p:nvPr/>
        </p:nvSpPr>
        <p:spPr>
          <a:xfrm>
            <a:off x="7983550" y="1751675"/>
            <a:ext cx="6709200" cy="13068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rPr lang="en-US" sz="3700">
                <a:solidFill>
                  <a:srgbClr val="FFFC66"/>
                </a:solidFill>
                <a:highlight>
                  <a:srgbClr val="131417"/>
                </a:highlight>
              </a:rPr>
              <a:t>      &lt;div class="grid-item"&gt;3&lt;/div&gt;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&lt;div class="grid-item"&gt;4&lt;/div&gt;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&lt;div class="grid-item"&gt;5&lt;/div&gt;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&lt;div class="grid-item"&gt;6&lt;/div&gt;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&lt;div class="grid-item"&gt;7&lt;/div&gt;</a:t>
            </a:r>
            <a:endParaRPr sz="3700">
              <a:solidFill>
                <a:srgbClr val="FFFC66"/>
              </a:solidFill>
              <a:highlight>
                <a:srgbClr val="131417"/>
              </a:highlight>
            </a:endParaRPr>
          </a:p>
          <a:p>
            <a:pPr indent="0" lvl="0" marL="457200" rtl="0" algn="l">
              <a:lnSpc>
                <a:spcPct val="158000"/>
              </a:lnSpc>
              <a:spcBef>
                <a:spcPts val="3600"/>
              </a:spcBef>
              <a:spcAft>
                <a:spcPts val="0"/>
              </a:spcAft>
              <a:buNone/>
            </a:pPr>
            <a:r>
              <a:rPr lang="en-US" sz="3700">
                <a:solidFill>
                  <a:srgbClr val="FFFC66"/>
                </a:solidFill>
                <a:highlight>
                  <a:srgbClr val="131417"/>
                </a:highlight>
              </a:rPr>
              <a:t>      &lt;div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96" name="Shape 1896"/>
        <p:cNvGrpSpPr/>
        <p:nvPr/>
      </p:nvGrpSpPr>
      <p:grpSpPr>
        <a:xfrm>
          <a:off x="0" y="0"/>
          <a:ext cx="0" cy="0"/>
          <a:chOff x="0" y="0"/>
          <a:chExt cx="0" cy="0"/>
        </a:xfrm>
      </p:grpSpPr>
      <p:pic>
        <p:nvPicPr>
          <p:cNvPr descr="PrepBytes_Logo.png" id="1897" name="Google Shape;1897;p125"/>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898" name="Google Shape;1898;p125"/>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899" name="Google Shape;1899;p12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900" name="Google Shape;1900;p125"/>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901" name="Google Shape;1901;p125"/>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902" name="Google Shape;1902;p125"/>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903" name="Google Shape;1903;p125"/>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04" name="Google Shape;1904;p125"/>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05" name="Google Shape;1905;p125"/>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06" name="Google Shape;1906;p125"/>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07" name="Google Shape;1907;p125"/>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08" name="Google Shape;1908;p125"/>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09" name="Google Shape;1909;p125"/>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1910" name="Google Shape;1910;p125"/>
          <p:cNvSpPr txBox="1"/>
          <p:nvPr/>
        </p:nvSpPr>
        <p:spPr>
          <a:xfrm>
            <a:off x="495750" y="1189825"/>
            <a:ext cx="8229600" cy="8194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1911" name="Google Shape;1911;p125"/>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pic>
        <p:nvPicPr>
          <p:cNvPr id="1912" name="Google Shape;1912;p125"/>
          <p:cNvPicPr preferRelativeResize="0"/>
          <p:nvPr/>
        </p:nvPicPr>
        <p:blipFill>
          <a:blip r:embed="rId4">
            <a:alphaModFix/>
          </a:blip>
          <a:stretch>
            <a:fillRect/>
          </a:stretch>
        </p:blipFill>
        <p:spPr>
          <a:xfrm>
            <a:off x="3955975" y="3014525"/>
            <a:ext cx="17318525" cy="9819200"/>
          </a:xfrm>
          <a:prstGeom prst="rect">
            <a:avLst/>
          </a:prstGeom>
          <a:noFill/>
          <a:ln>
            <a:noFill/>
          </a:ln>
        </p:spPr>
      </p:pic>
      <p:sp>
        <p:nvSpPr>
          <p:cNvPr id="1913" name="Google Shape;1913;p125"/>
          <p:cNvSpPr txBox="1"/>
          <p:nvPr/>
        </p:nvSpPr>
        <p:spPr>
          <a:xfrm>
            <a:off x="905250" y="1667675"/>
            <a:ext cx="98490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accent1"/>
                </a:solidFill>
                <a:latin typeface="Verdana"/>
                <a:ea typeface="Verdana"/>
                <a:cs typeface="Verdana"/>
                <a:sym typeface="Verdana"/>
              </a:rPr>
              <a:t>Output:</a:t>
            </a:r>
            <a:endParaRPr>
              <a:latin typeface="Helvetica Neue"/>
              <a:ea typeface="Helvetica Neue"/>
              <a:cs typeface="Helvetica Neue"/>
              <a:sym typeface="Helvetica Neue"/>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17" name="Shape 1917"/>
        <p:cNvGrpSpPr/>
        <p:nvPr/>
      </p:nvGrpSpPr>
      <p:grpSpPr>
        <a:xfrm>
          <a:off x="0" y="0"/>
          <a:ext cx="0" cy="0"/>
          <a:chOff x="0" y="0"/>
          <a:chExt cx="0" cy="0"/>
        </a:xfrm>
      </p:grpSpPr>
      <p:pic>
        <p:nvPicPr>
          <p:cNvPr descr="PrepBytes_Logo.png" id="1918" name="Google Shape;1918;p126"/>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919" name="Google Shape;1919;p126"/>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920" name="Google Shape;1920;p12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921" name="Google Shape;1921;p126"/>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922" name="Google Shape;1922;p126"/>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923" name="Google Shape;1923;p126"/>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924" name="Google Shape;1924;p126"/>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25" name="Google Shape;1925;p126"/>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26" name="Google Shape;1926;p126"/>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27" name="Google Shape;1927;p126"/>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28" name="Google Shape;1928;p126"/>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29" name="Google Shape;1929;p126"/>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30" name="Google Shape;1930;p126"/>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1931" name="Google Shape;1931;p126"/>
          <p:cNvSpPr txBox="1"/>
          <p:nvPr/>
        </p:nvSpPr>
        <p:spPr>
          <a:xfrm>
            <a:off x="495750" y="1189825"/>
            <a:ext cx="8229600" cy="8194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1932" name="Google Shape;1932;p126"/>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1933" name="Google Shape;1933;p126"/>
          <p:cNvSpPr txBox="1"/>
          <p:nvPr/>
        </p:nvSpPr>
        <p:spPr>
          <a:xfrm>
            <a:off x="905250" y="1667675"/>
            <a:ext cx="9849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pic>
        <p:nvPicPr>
          <p:cNvPr id="1934" name="Google Shape;1934;p126"/>
          <p:cNvPicPr preferRelativeResize="0"/>
          <p:nvPr/>
        </p:nvPicPr>
        <p:blipFill>
          <a:blip r:embed="rId4">
            <a:alphaModFix/>
          </a:blip>
          <a:stretch>
            <a:fillRect/>
          </a:stretch>
        </p:blipFill>
        <p:spPr>
          <a:xfrm>
            <a:off x="5321150" y="1719125"/>
            <a:ext cx="12727176" cy="118444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38" name="Shape 1938"/>
        <p:cNvGrpSpPr/>
        <p:nvPr/>
      </p:nvGrpSpPr>
      <p:grpSpPr>
        <a:xfrm>
          <a:off x="0" y="0"/>
          <a:ext cx="0" cy="0"/>
          <a:chOff x="0" y="0"/>
          <a:chExt cx="0" cy="0"/>
        </a:xfrm>
      </p:grpSpPr>
      <p:pic>
        <p:nvPicPr>
          <p:cNvPr descr="PrepBytes_Logo.png" id="1939" name="Google Shape;1939;p127"/>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940" name="Google Shape;1940;p127"/>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941" name="Google Shape;1941;p12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942" name="Google Shape;1942;p127"/>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943" name="Google Shape;1943;p127"/>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944" name="Google Shape;1944;p127"/>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945" name="Google Shape;1945;p127"/>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46" name="Google Shape;1946;p127"/>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47" name="Google Shape;1947;p127"/>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48" name="Google Shape;1948;p127"/>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49" name="Google Shape;1949;p127"/>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50" name="Google Shape;1950;p127"/>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51" name="Google Shape;1951;p127"/>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1952" name="Google Shape;1952;p127"/>
          <p:cNvSpPr txBox="1"/>
          <p:nvPr/>
        </p:nvSpPr>
        <p:spPr>
          <a:xfrm>
            <a:off x="495750" y="1189825"/>
            <a:ext cx="8229600" cy="8194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1953" name="Google Shape;1953;p127"/>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1954" name="Google Shape;1954;p127"/>
          <p:cNvSpPr txBox="1"/>
          <p:nvPr/>
        </p:nvSpPr>
        <p:spPr>
          <a:xfrm>
            <a:off x="905250" y="1667675"/>
            <a:ext cx="9849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pic>
        <p:nvPicPr>
          <p:cNvPr id="1955" name="Google Shape;1955;p127"/>
          <p:cNvPicPr preferRelativeResize="0"/>
          <p:nvPr/>
        </p:nvPicPr>
        <p:blipFill>
          <a:blip r:embed="rId4">
            <a:alphaModFix/>
          </a:blip>
          <a:stretch>
            <a:fillRect/>
          </a:stretch>
        </p:blipFill>
        <p:spPr>
          <a:xfrm>
            <a:off x="3986275" y="1947725"/>
            <a:ext cx="13459775" cy="1153967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59" name="Shape 1959"/>
        <p:cNvGrpSpPr/>
        <p:nvPr/>
      </p:nvGrpSpPr>
      <p:grpSpPr>
        <a:xfrm>
          <a:off x="0" y="0"/>
          <a:ext cx="0" cy="0"/>
          <a:chOff x="0" y="0"/>
          <a:chExt cx="0" cy="0"/>
        </a:xfrm>
      </p:grpSpPr>
      <p:pic>
        <p:nvPicPr>
          <p:cNvPr descr="PrepBytes_Logo.png" id="1960" name="Google Shape;1960;p128"/>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961" name="Google Shape;1961;p128"/>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962" name="Google Shape;1962;p12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963" name="Google Shape;1963;p128"/>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964" name="Google Shape;1964;p128"/>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965" name="Google Shape;1965;p128"/>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966" name="Google Shape;1966;p128"/>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67" name="Google Shape;1967;p128"/>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68" name="Google Shape;1968;p128"/>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69" name="Google Shape;1969;p128"/>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70" name="Google Shape;1970;p128"/>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71" name="Google Shape;1971;p128"/>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72" name="Google Shape;1972;p128"/>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1973" name="Google Shape;1973;p128"/>
          <p:cNvSpPr txBox="1"/>
          <p:nvPr/>
        </p:nvSpPr>
        <p:spPr>
          <a:xfrm>
            <a:off x="495750" y="1189825"/>
            <a:ext cx="8229600" cy="8194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1974" name="Google Shape;1974;p128"/>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1975" name="Google Shape;1975;p128"/>
          <p:cNvSpPr txBox="1"/>
          <p:nvPr/>
        </p:nvSpPr>
        <p:spPr>
          <a:xfrm>
            <a:off x="905250" y="1667675"/>
            <a:ext cx="9849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pic>
        <p:nvPicPr>
          <p:cNvPr id="1976" name="Google Shape;1976;p128"/>
          <p:cNvPicPr preferRelativeResize="0"/>
          <p:nvPr/>
        </p:nvPicPr>
        <p:blipFill>
          <a:blip r:embed="rId4">
            <a:alphaModFix/>
          </a:blip>
          <a:stretch>
            <a:fillRect/>
          </a:stretch>
        </p:blipFill>
        <p:spPr>
          <a:xfrm>
            <a:off x="4991400" y="1719125"/>
            <a:ext cx="11013475" cy="116663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80" name="Shape 1980"/>
        <p:cNvGrpSpPr/>
        <p:nvPr/>
      </p:nvGrpSpPr>
      <p:grpSpPr>
        <a:xfrm>
          <a:off x="0" y="0"/>
          <a:ext cx="0" cy="0"/>
          <a:chOff x="0" y="0"/>
          <a:chExt cx="0" cy="0"/>
        </a:xfrm>
      </p:grpSpPr>
      <p:pic>
        <p:nvPicPr>
          <p:cNvPr descr="PrepBytes_Logo.png" id="1981" name="Google Shape;1981;p129"/>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982" name="Google Shape;1982;p129"/>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983" name="Google Shape;1983;p12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984" name="Google Shape;1984;p129"/>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1985" name="Google Shape;1985;p129"/>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986" name="Google Shape;1986;p129"/>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987" name="Google Shape;1987;p129"/>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88" name="Google Shape;1988;p129"/>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89" name="Google Shape;1989;p129"/>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90" name="Google Shape;1990;p129"/>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91" name="Google Shape;1991;p129"/>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92" name="Google Shape;1992;p129"/>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993" name="Google Shape;1993;p129"/>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1994" name="Google Shape;1994;p129"/>
          <p:cNvSpPr txBox="1"/>
          <p:nvPr/>
        </p:nvSpPr>
        <p:spPr>
          <a:xfrm>
            <a:off x="495750" y="1189825"/>
            <a:ext cx="8229600" cy="8194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1995" name="Google Shape;1995;p129"/>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1996" name="Google Shape;1996;p129"/>
          <p:cNvSpPr txBox="1"/>
          <p:nvPr/>
        </p:nvSpPr>
        <p:spPr>
          <a:xfrm>
            <a:off x="905250" y="1667675"/>
            <a:ext cx="9849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pic>
        <p:nvPicPr>
          <p:cNvPr id="1997" name="Google Shape;1997;p129"/>
          <p:cNvPicPr preferRelativeResize="0"/>
          <p:nvPr/>
        </p:nvPicPr>
        <p:blipFill>
          <a:blip r:embed="rId4">
            <a:alphaModFix/>
          </a:blip>
          <a:stretch>
            <a:fillRect/>
          </a:stretch>
        </p:blipFill>
        <p:spPr>
          <a:xfrm>
            <a:off x="5901375" y="1414325"/>
            <a:ext cx="12169050" cy="120730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01" name="Shape 2001"/>
        <p:cNvGrpSpPr/>
        <p:nvPr/>
      </p:nvGrpSpPr>
      <p:grpSpPr>
        <a:xfrm>
          <a:off x="0" y="0"/>
          <a:ext cx="0" cy="0"/>
          <a:chOff x="0" y="0"/>
          <a:chExt cx="0" cy="0"/>
        </a:xfrm>
      </p:grpSpPr>
      <p:pic>
        <p:nvPicPr>
          <p:cNvPr descr="PrepBytes_Logo.png" id="2002" name="Google Shape;2002;p130"/>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2003" name="Google Shape;2003;p130"/>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004" name="Google Shape;2004;p13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005" name="Google Shape;2005;p130"/>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2006" name="Google Shape;2006;p130"/>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007" name="Google Shape;2007;p130"/>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008" name="Google Shape;2008;p130"/>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09" name="Google Shape;2009;p130"/>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10" name="Google Shape;2010;p130"/>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11" name="Google Shape;2011;p130"/>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12" name="Google Shape;2012;p130"/>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13" name="Google Shape;2013;p130"/>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14" name="Google Shape;2014;p130"/>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015" name="Google Shape;2015;p130"/>
          <p:cNvSpPr txBox="1"/>
          <p:nvPr/>
        </p:nvSpPr>
        <p:spPr>
          <a:xfrm>
            <a:off x="495750" y="1189825"/>
            <a:ext cx="8229600" cy="8194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2016" name="Google Shape;2016;p130"/>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017" name="Google Shape;2017;p130"/>
          <p:cNvSpPr txBox="1"/>
          <p:nvPr/>
        </p:nvSpPr>
        <p:spPr>
          <a:xfrm>
            <a:off x="905250" y="1667675"/>
            <a:ext cx="9849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pic>
        <p:nvPicPr>
          <p:cNvPr id="2018" name="Google Shape;2018;p130"/>
          <p:cNvPicPr preferRelativeResize="0"/>
          <p:nvPr/>
        </p:nvPicPr>
        <p:blipFill>
          <a:blip r:embed="rId4">
            <a:alphaModFix/>
          </a:blip>
          <a:stretch>
            <a:fillRect/>
          </a:stretch>
        </p:blipFill>
        <p:spPr>
          <a:xfrm>
            <a:off x="5753550" y="1871525"/>
            <a:ext cx="10339350" cy="114752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22" name="Shape 2022"/>
        <p:cNvGrpSpPr/>
        <p:nvPr/>
      </p:nvGrpSpPr>
      <p:grpSpPr>
        <a:xfrm>
          <a:off x="0" y="0"/>
          <a:ext cx="0" cy="0"/>
          <a:chOff x="0" y="0"/>
          <a:chExt cx="0" cy="0"/>
        </a:xfrm>
      </p:grpSpPr>
      <p:pic>
        <p:nvPicPr>
          <p:cNvPr descr="PrepBytes_Logo.png" id="2023" name="Google Shape;2023;p131"/>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2024" name="Google Shape;2024;p131"/>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025" name="Google Shape;2025;p13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026" name="Google Shape;2026;p131"/>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Display-Grid</a:t>
            </a:r>
            <a:endParaRPr sz="100">
              <a:solidFill>
                <a:schemeClr val="lt1"/>
              </a:solidFill>
              <a:latin typeface="Helvetica Neue"/>
              <a:ea typeface="Helvetica Neue"/>
              <a:cs typeface="Helvetica Neue"/>
              <a:sym typeface="Helvetica Neue"/>
            </a:endParaRPr>
          </a:p>
        </p:txBody>
      </p:sp>
      <p:sp>
        <p:nvSpPr>
          <p:cNvPr id="2027" name="Google Shape;2027;p131"/>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028" name="Google Shape;2028;p131"/>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029" name="Google Shape;2029;p131"/>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30" name="Google Shape;2030;p131"/>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31" name="Google Shape;2031;p131"/>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32" name="Google Shape;2032;p131"/>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33" name="Google Shape;2033;p131"/>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34" name="Google Shape;2034;p131"/>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35" name="Google Shape;2035;p131"/>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036" name="Google Shape;2036;p131"/>
          <p:cNvSpPr txBox="1"/>
          <p:nvPr/>
        </p:nvSpPr>
        <p:spPr>
          <a:xfrm>
            <a:off x="495750" y="1189825"/>
            <a:ext cx="8229600" cy="8194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2037" name="Google Shape;2037;p131"/>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038" name="Google Shape;2038;p131"/>
          <p:cNvSpPr txBox="1"/>
          <p:nvPr/>
        </p:nvSpPr>
        <p:spPr>
          <a:xfrm>
            <a:off x="905250" y="1667675"/>
            <a:ext cx="9849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pic>
        <p:nvPicPr>
          <p:cNvPr id="2039" name="Google Shape;2039;p131"/>
          <p:cNvPicPr preferRelativeResize="0"/>
          <p:nvPr/>
        </p:nvPicPr>
        <p:blipFill>
          <a:blip r:embed="rId4">
            <a:alphaModFix/>
          </a:blip>
          <a:stretch>
            <a:fillRect/>
          </a:stretch>
        </p:blipFill>
        <p:spPr>
          <a:xfrm>
            <a:off x="5618600" y="1566725"/>
            <a:ext cx="9849000" cy="117196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43" name="Shape 2043"/>
        <p:cNvGrpSpPr/>
        <p:nvPr/>
      </p:nvGrpSpPr>
      <p:grpSpPr>
        <a:xfrm>
          <a:off x="0" y="0"/>
          <a:ext cx="0" cy="0"/>
          <a:chOff x="0" y="0"/>
          <a:chExt cx="0" cy="0"/>
        </a:xfrm>
      </p:grpSpPr>
      <p:pic>
        <p:nvPicPr>
          <p:cNvPr descr="PrepBytes_Logo.png" id="2044" name="Google Shape;2044;p132"/>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045" name="Google Shape;2045;p132"/>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046" name="Google Shape;2046;p13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047" name="Google Shape;2047;p132"/>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Position</a:t>
            </a:r>
            <a:endParaRPr sz="100">
              <a:solidFill>
                <a:schemeClr val="lt1"/>
              </a:solidFill>
              <a:latin typeface="Helvetica Neue"/>
              <a:ea typeface="Helvetica Neue"/>
              <a:cs typeface="Helvetica Neue"/>
              <a:sym typeface="Helvetica Neue"/>
            </a:endParaRPr>
          </a:p>
        </p:txBody>
      </p:sp>
      <p:sp>
        <p:nvSpPr>
          <p:cNvPr id="2048" name="Google Shape;2048;p132"/>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049" name="Google Shape;2049;p132"/>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050" name="Google Shape;2050;p132"/>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51" name="Google Shape;2051;p132"/>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52" name="Google Shape;2052;p132"/>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53" name="Google Shape;2053;p132"/>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54" name="Google Shape;2054;p132"/>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55" name="Google Shape;2055;p132"/>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56" name="Google Shape;2056;p132"/>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057" name="Google Shape;2057;p132"/>
          <p:cNvSpPr txBox="1"/>
          <p:nvPr/>
        </p:nvSpPr>
        <p:spPr>
          <a:xfrm>
            <a:off x="495750" y="1189825"/>
            <a:ext cx="8229600" cy="8194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2058" name="Google Shape;2058;p132"/>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059" name="Google Shape;2059;p132"/>
          <p:cNvSpPr txBox="1"/>
          <p:nvPr/>
        </p:nvSpPr>
        <p:spPr>
          <a:xfrm>
            <a:off x="905250" y="1667675"/>
            <a:ext cx="19520100" cy="11893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4000">
                <a:solidFill>
                  <a:srgbClr val="0081CC"/>
                </a:solidFill>
                <a:highlight>
                  <a:srgbClr val="131417"/>
                </a:highlight>
                <a:latin typeface="Courier New"/>
                <a:ea typeface="Courier New"/>
                <a:cs typeface="Courier New"/>
                <a:sym typeface="Courier New"/>
              </a:rPr>
              <a:t>The </a:t>
            </a:r>
            <a:r>
              <a:rPr b="1" lang="en-US" sz="4000">
                <a:solidFill>
                  <a:srgbClr val="0081CC"/>
                </a:solidFill>
                <a:highlight>
                  <a:srgbClr val="131417"/>
                </a:highlight>
                <a:latin typeface="Courier New"/>
                <a:ea typeface="Courier New"/>
                <a:cs typeface="Courier New"/>
                <a:sym typeface="Courier New"/>
              </a:rPr>
              <a:t>position</a:t>
            </a:r>
            <a:r>
              <a:rPr lang="en-US" sz="4000">
                <a:solidFill>
                  <a:srgbClr val="0081CC"/>
                </a:solidFill>
                <a:highlight>
                  <a:srgbClr val="131417"/>
                </a:highlight>
                <a:latin typeface="Courier New"/>
                <a:ea typeface="Courier New"/>
                <a:cs typeface="Courier New"/>
                <a:sym typeface="Courier New"/>
              </a:rPr>
              <a:t> property in CSS tells about the method of positioning for an element or an HTML entity. There are five different types of position property available in CSS:</a:t>
            </a:r>
            <a:endParaRPr sz="4000">
              <a:solidFill>
                <a:srgbClr val="0081CC"/>
              </a:solidFill>
              <a:highlight>
                <a:srgbClr val="131417"/>
              </a:highlight>
              <a:latin typeface="Courier New"/>
              <a:ea typeface="Courier New"/>
              <a:cs typeface="Courier New"/>
              <a:sym typeface="Courier New"/>
            </a:endParaRPr>
          </a:p>
          <a:p>
            <a:pPr indent="-482600" lvl="0" marL="685800" rtl="0" algn="just">
              <a:lnSpc>
                <a:spcPct val="158000"/>
              </a:lnSpc>
              <a:spcBef>
                <a:spcPts val="800"/>
              </a:spcBef>
              <a:spcAft>
                <a:spcPts val="0"/>
              </a:spcAft>
              <a:buClr>
                <a:srgbClr val="0081CC"/>
              </a:buClr>
              <a:buSzPts val="4000"/>
              <a:buFont typeface="Courier New"/>
              <a:buChar char="●"/>
            </a:pPr>
            <a:r>
              <a:rPr lang="en-US" sz="4000">
                <a:solidFill>
                  <a:srgbClr val="0081CC"/>
                </a:solidFill>
                <a:highlight>
                  <a:srgbClr val="131417"/>
                </a:highlight>
                <a:latin typeface="Courier New"/>
                <a:ea typeface="Courier New"/>
                <a:cs typeface="Courier New"/>
                <a:sym typeface="Courier New"/>
              </a:rPr>
              <a:t>Fixed</a:t>
            </a:r>
            <a:endParaRPr sz="4000">
              <a:solidFill>
                <a:srgbClr val="0081CC"/>
              </a:solidFill>
              <a:highlight>
                <a:srgbClr val="131417"/>
              </a:highlight>
              <a:latin typeface="Courier New"/>
              <a:ea typeface="Courier New"/>
              <a:cs typeface="Courier New"/>
              <a:sym typeface="Courier New"/>
            </a:endParaRPr>
          </a:p>
          <a:p>
            <a:pPr indent="-482600" lvl="0" marL="685800" rtl="0" algn="just">
              <a:lnSpc>
                <a:spcPct val="158000"/>
              </a:lnSpc>
              <a:spcBef>
                <a:spcPts val="0"/>
              </a:spcBef>
              <a:spcAft>
                <a:spcPts val="0"/>
              </a:spcAft>
              <a:buClr>
                <a:srgbClr val="0081CC"/>
              </a:buClr>
              <a:buSzPts val="4000"/>
              <a:buFont typeface="Courier New"/>
              <a:buChar char="●"/>
            </a:pPr>
            <a:r>
              <a:rPr lang="en-US" sz="4000">
                <a:solidFill>
                  <a:srgbClr val="0081CC"/>
                </a:solidFill>
                <a:highlight>
                  <a:srgbClr val="131417"/>
                </a:highlight>
                <a:latin typeface="Courier New"/>
                <a:ea typeface="Courier New"/>
                <a:cs typeface="Courier New"/>
                <a:sym typeface="Courier New"/>
              </a:rPr>
              <a:t>Static</a:t>
            </a:r>
            <a:endParaRPr sz="4000">
              <a:solidFill>
                <a:srgbClr val="0081CC"/>
              </a:solidFill>
              <a:highlight>
                <a:srgbClr val="131417"/>
              </a:highlight>
              <a:latin typeface="Courier New"/>
              <a:ea typeface="Courier New"/>
              <a:cs typeface="Courier New"/>
              <a:sym typeface="Courier New"/>
            </a:endParaRPr>
          </a:p>
          <a:p>
            <a:pPr indent="-482600" lvl="0" marL="685800" rtl="0" algn="just">
              <a:lnSpc>
                <a:spcPct val="158000"/>
              </a:lnSpc>
              <a:spcBef>
                <a:spcPts val="0"/>
              </a:spcBef>
              <a:spcAft>
                <a:spcPts val="0"/>
              </a:spcAft>
              <a:buClr>
                <a:srgbClr val="0081CC"/>
              </a:buClr>
              <a:buSzPts val="4000"/>
              <a:buFont typeface="Courier New"/>
              <a:buChar char="●"/>
            </a:pPr>
            <a:r>
              <a:rPr lang="en-US" sz="4000">
                <a:solidFill>
                  <a:srgbClr val="0081CC"/>
                </a:solidFill>
                <a:highlight>
                  <a:srgbClr val="131417"/>
                </a:highlight>
                <a:latin typeface="Courier New"/>
                <a:ea typeface="Courier New"/>
                <a:cs typeface="Courier New"/>
                <a:sym typeface="Courier New"/>
              </a:rPr>
              <a:t>Relative</a:t>
            </a:r>
            <a:endParaRPr sz="4000">
              <a:solidFill>
                <a:srgbClr val="0081CC"/>
              </a:solidFill>
              <a:highlight>
                <a:srgbClr val="131417"/>
              </a:highlight>
              <a:latin typeface="Courier New"/>
              <a:ea typeface="Courier New"/>
              <a:cs typeface="Courier New"/>
              <a:sym typeface="Courier New"/>
            </a:endParaRPr>
          </a:p>
          <a:p>
            <a:pPr indent="-482600" lvl="0" marL="685800" rtl="0" algn="just">
              <a:lnSpc>
                <a:spcPct val="158000"/>
              </a:lnSpc>
              <a:spcBef>
                <a:spcPts val="0"/>
              </a:spcBef>
              <a:spcAft>
                <a:spcPts val="0"/>
              </a:spcAft>
              <a:buClr>
                <a:srgbClr val="0081CC"/>
              </a:buClr>
              <a:buSzPts val="4000"/>
              <a:buFont typeface="Courier New"/>
              <a:buChar char="●"/>
            </a:pPr>
            <a:r>
              <a:rPr lang="en-US" sz="4000">
                <a:solidFill>
                  <a:srgbClr val="0081CC"/>
                </a:solidFill>
                <a:highlight>
                  <a:srgbClr val="131417"/>
                </a:highlight>
                <a:latin typeface="Courier New"/>
                <a:ea typeface="Courier New"/>
                <a:cs typeface="Courier New"/>
                <a:sym typeface="Courier New"/>
              </a:rPr>
              <a:t>Absolute</a:t>
            </a:r>
            <a:endParaRPr sz="4000">
              <a:solidFill>
                <a:srgbClr val="0081CC"/>
              </a:solidFill>
              <a:highlight>
                <a:srgbClr val="131417"/>
              </a:highlight>
              <a:latin typeface="Courier New"/>
              <a:ea typeface="Courier New"/>
              <a:cs typeface="Courier New"/>
              <a:sym typeface="Courier New"/>
            </a:endParaRPr>
          </a:p>
          <a:p>
            <a:pPr indent="-482600" lvl="0" marL="685800" rtl="0" algn="just">
              <a:lnSpc>
                <a:spcPct val="158000"/>
              </a:lnSpc>
              <a:spcBef>
                <a:spcPts val="0"/>
              </a:spcBef>
              <a:spcAft>
                <a:spcPts val="0"/>
              </a:spcAft>
              <a:buClr>
                <a:srgbClr val="0081CC"/>
              </a:buClr>
              <a:buSzPts val="4000"/>
              <a:buFont typeface="Courier New"/>
              <a:buChar char="●"/>
            </a:pPr>
            <a:r>
              <a:rPr lang="en-US" sz="4000">
                <a:solidFill>
                  <a:srgbClr val="0081CC"/>
                </a:solidFill>
                <a:highlight>
                  <a:srgbClr val="131417"/>
                </a:highlight>
                <a:latin typeface="Courier New"/>
                <a:ea typeface="Courier New"/>
                <a:cs typeface="Courier New"/>
                <a:sym typeface="Courier New"/>
              </a:rPr>
              <a:t>Sticky</a:t>
            </a:r>
            <a:endParaRPr sz="4000">
              <a:solidFill>
                <a:srgbClr val="0081CC"/>
              </a:solidFill>
              <a:highlight>
                <a:srgbClr val="131417"/>
              </a:highlight>
              <a:latin typeface="Courier New"/>
              <a:ea typeface="Courier New"/>
              <a:cs typeface="Courier New"/>
              <a:sym typeface="Courier New"/>
            </a:endParaRPr>
          </a:p>
          <a:p>
            <a:pPr indent="0" lvl="0" marL="0" rtl="0" algn="just">
              <a:lnSpc>
                <a:spcPct val="115000"/>
              </a:lnSpc>
              <a:spcBef>
                <a:spcPts val="3600"/>
              </a:spcBef>
              <a:spcAft>
                <a:spcPts val="800"/>
              </a:spcAft>
              <a:buNone/>
            </a:pPr>
            <a:r>
              <a:rPr lang="en-US" sz="4000">
                <a:solidFill>
                  <a:srgbClr val="0081CC"/>
                </a:solidFill>
                <a:highlight>
                  <a:srgbClr val="131417"/>
                </a:highlight>
                <a:latin typeface="Courier New"/>
                <a:ea typeface="Courier New"/>
                <a:cs typeface="Courier New"/>
                <a:sym typeface="Courier New"/>
              </a:rPr>
              <a:t>The positioning of an element can be done using the </a:t>
            </a:r>
            <a:r>
              <a:rPr i="1" lang="en-US" sz="4000">
                <a:solidFill>
                  <a:srgbClr val="0081CC"/>
                </a:solidFill>
                <a:highlight>
                  <a:srgbClr val="131417"/>
                </a:highlight>
                <a:latin typeface="Courier New"/>
                <a:ea typeface="Courier New"/>
                <a:cs typeface="Courier New"/>
                <a:sym typeface="Courier New"/>
              </a:rPr>
              <a:t>top</a:t>
            </a:r>
            <a:r>
              <a:rPr lang="en-US" sz="4000">
                <a:solidFill>
                  <a:srgbClr val="0081CC"/>
                </a:solidFill>
                <a:highlight>
                  <a:srgbClr val="131417"/>
                </a:highlight>
                <a:latin typeface="Courier New"/>
                <a:ea typeface="Courier New"/>
                <a:cs typeface="Courier New"/>
                <a:sym typeface="Courier New"/>
              </a:rPr>
              <a:t>, </a:t>
            </a:r>
            <a:r>
              <a:rPr i="1" lang="en-US" sz="4000">
                <a:solidFill>
                  <a:srgbClr val="0081CC"/>
                </a:solidFill>
                <a:highlight>
                  <a:srgbClr val="131417"/>
                </a:highlight>
                <a:latin typeface="Courier New"/>
                <a:ea typeface="Courier New"/>
                <a:cs typeface="Courier New"/>
                <a:sym typeface="Courier New"/>
              </a:rPr>
              <a:t>right</a:t>
            </a:r>
            <a:r>
              <a:rPr lang="en-US" sz="4000">
                <a:solidFill>
                  <a:srgbClr val="0081CC"/>
                </a:solidFill>
                <a:highlight>
                  <a:srgbClr val="131417"/>
                </a:highlight>
                <a:latin typeface="Courier New"/>
                <a:ea typeface="Courier New"/>
                <a:cs typeface="Courier New"/>
                <a:sym typeface="Courier New"/>
              </a:rPr>
              <a:t>, </a:t>
            </a:r>
            <a:r>
              <a:rPr i="1" lang="en-US" sz="4000">
                <a:solidFill>
                  <a:srgbClr val="0081CC"/>
                </a:solidFill>
                <a:highlight>
                  <a:srgbClr val="131417"/>
                </a:highlight>
                <a:latin typeface="Courier New"/>
                <a:ea typeface="Courier New"/>
                <a:cs typeface="Courier New"/>
                <a:sym typeface="Courier New"/>
              </a:rPr>
              <a:t>bottom</a:t>
            </a:r>
            <a:r>
              <a:rPr lang="en-US" sz="4000">
                <a:solidFill>
                  <a:srgbClr val="0081CC"/>
                </a:solidFill>
                <a:highlight>
                  <a:srgbClr val="131417"/>
                </a:highlight>
                <a:latin typeface="Courier New"/>
                <a:ea typeface="Courier New"/>
                <a:cs typeface="Courier New"/>
                <a:sym typeface="Courier New"/>
              </a:rPr>
              <a:t>, and </a:t>
            </a:r>
            <a:r>
              <a:rPr i="1" lang="en-US" sz="4000">
                <a:solidFill>
                  <a:srgbClr val="0081CC"/>
                </a:solidFill>
                <a:highlight>
                  <a:srgbClr val="131417"/>
                </a:highlight>
                <a:latin typeface="Courier New"/>
                <a:ea typeface="Courier New"/>
                <a:cs typeface="Courier New"/>
                <a:sym typeface="Courier New"/>
              </a:rPr>
              <a:t>left</a:t>
            </a:r>
            <a:r>
              <a:rPr lang="en-US" sz="4000">
                <a:solidFill>
                  <a:srgbClr val="0081CC"/>
                </a:solidFill>
                <a:highlight>
                  <a:srgbClr val="131417"/>
                </a:highlight>
                <a:latin typeface="Courier New"/>
                <a:ea typeface="Courier New"/>
                <a:cs typeface="Courier New"/>
                <a:sym typeface="Courier New"/>
              </a:rPr>
              <a:t> properties. These specify the distance of an HTML element from the edge of the viewport. To set the position by these four properties, we have to declare the positioning method. Let’s understand each of these position methods in detail:</a:t>
            </a:r>
            <a:endParaRPr sz="4000">
              <a:solidFill>
                <a:srgbClr val="0081CC"/>
              </a:solidFill>
              <a:highlight>
                <a:srgbClr val="131417"/>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3" name="Shape 143"/>
        <p:cNvGrpSpPr/>
        <p:nvPr/>
      </p:nvGrpSpPr>
      <p:grpSpPr>
        <a:xfrm>
          <a:off x="0" y="0"/>
          <a:ext cx="0" cy="0"/>
          <a:chOff x="0" y="0"/>
          <a:chExt cx="0" cy="0"/>
        </a:xfrm>
      </p:grpSpPr>
      <p:pic>
        <p:nvPicPr>
          <p:cNvPr descr="PrepBytes_Logo.png" id="144" name="Google Shape;144;p25"/>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145" name="Google Shape;145;p25"/>
          <p:cNvSpPr txBox="1"/>
          <p:nvPr/>
        </p:nvSpPr>
        <p:spPr>
          <a:xfrm>
            <a:off x="5245618" y="853335"/>
            <a:ext cx="11726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External CSS</a:t>
            </a:r>
            <a:endParaRPr>
              <a:solidFill>
                <a:schemeClr val="lt1"/>
              </a:solidFill>
              <a:latin typeface="Courier New"/>
              <a:ea typeface="Courier New"/>
              <a:cs typeface="Courier New"/>
              <a:sym typeface="Courier New"/>
            </a:endParaRPr>
          </a:p>
        </p:txBody>
      </p:sp>
      <p:sp>
        <p:nvSpPr>
          <p:cNvPr id="146" name="Google Shape;146;p25"/>
          <p:cNvSpPr txBox="1"/>
          <p:nvPr/>
        </p:nvSpPr>
        <p:spPr>
          <a:xfrm>
            <a:off x="1619475" y="2465025"/>
            <a:ext cx="20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endParaRPr/>
          </a:p>
        </p:txBody>
      </p:sp>
      <p:sp>
        <p:nvSpPr>
          <p:cNvPr id="147" name="Google Shape;147;p25"/>
          <p:cNvSpPr txBox="1"/>
          <p:nvPr/>
        </p:nvSpPr>
        <p:spPr>
          <a:xfrm>
            <a:off x="12228725" y="5997775"/>
            <a:ext cx="1084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800">
              <a:solidFill>
                <a:srgbClr val="FFFC66"/>
              </a:solidFill>
            </a:endParaRPr>
          </a:p>
        </p:txBody>
      </p:sp>
      <p:sp>
        <p:nvSpPr>
          <p:cNvPr id="148" name="Google Shape;148;p25"/>
          <p:cNvSpPr txBox="1"/>
          <p:nvPr/>
        </p:nvSpPr>
        <p:spPr>
          <a:xfrm>
            <a:off x="2133600" y="2971800"/>
            <a:ext cx="19349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rgbClr val="0081CC"/>
                </a:solidFill>
                <a:latin typeface="Courier New"/>
                <a:ea typeface="Courier New"/>
                <a:cs typeface="Courier New"/>
                <a:sym typeface="Courier New"/>
              </a:rPr>
              <a:t>Add this file to &lt;head&gt; section of  Html page by using the &lt;link&gt;  tag.</a:t>
            </a:r>
            <a:endParaRPr sz="4000">
              <a:solidFill>
                <a:srgbClr val="0081CC"/>
              </a:solidFill>
              <a:latin typeface="Courier New"/>
              <a:ea typeface="Courier New"/>
              <a:cs typeface="Courier New"/>
              <a:sym typeface="Courier New"/>
            </a:endParaRPr>
          </a:p>
        </p:txBody>
      </p:sp>
      <p:sp>
        <p:nvSpPr>
          <p:cNvPr id="149" name="Google Shape;149;p25"/>
          <p:cNvSpPr txBox="1"/>
          <p:nvPr/>
        </p:nvSpPr>
        <p:spPr>
          <a:xfrm>
            <a:off x="3714525" y="5134775"/>
            <a:ext cx="16855800" cy="849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  Example:</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&lt;!DOCTYPE html&gt;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&lt;html&gt;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&lt;title&gt;Internal Style&lt;/title&gt;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0000"/>
                </a:solidFill>
                <a:latin typeface="Courier New"/>
                <a:ea typeface="Courier New"/>
                <a:cs typeface="Courier New"/>
                <a:sym typeface="Courier New"/>
              </a:rPr>
              <a:t>&lt;link rel="stylesheet" type="text/css" href="style.css"&gt;</a:t>
            </a:r>
            <a:endParaRPr sz="3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&lt;h1&gt;This the Example of Internal Style&lt;/h1&gt;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&lt;p&gt;This the Example of Internal Style&lt;/p&gt;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&lt;/html&gt;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63" name="Shape 2063"/>
        <p:cNvGrpSpPr/>
        <p:nvPr/>
      </p:nvGrpSpPr>
      <p:grpSpPr>
        <a:xfrm>
          <a:off x="0" y="0"/>
          <a:ext cx="0" cy="0"/>
          <a:chOff x="0" y="0"/>
          <a:chExt cx="0" cy="0"/>
        </a:xfrm>
      </p:grpSpPr>
      <p:pic>
        <p:nvPicPr>
          <p:cNvPr descr="PrepBytes_Logo.png" id="2064" name="Google Shape;2064;p133"/>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065" name="Google Shape;2065;p133"/>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066" name="Google Shape;2066;p13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067" name="Google Shape;2067;p133"/>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Position Sticky</a:t>
            </a:r>
            <a:endParaRPr sz="100">
              <a:solidFill>
                <a:schemeClr val="lt1"/>
              </a:solidFill>
              <a:latin typeface="Helvetica Neue"/>
              <a:ea typeface="Helvetica Neue"/>
              <a:cs typeface="Helvetica Neue"/>
              <a:sym typeface="Helvetica Neue"/>
            </a:endParaRPr>
          </a:p>
        </p:txBody>
      </p:sp>
      <p:sp>
        <p:nvSpPr>
          <p:cNvPr id="2068" name="Google Shape;2068;p133"/>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069" name="Google Shape;2069;p133"/>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070" name="Google Shape;2070;p133"/>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71" name="Google Shape;2071;p133"/>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72" name="Google Shape;2072;p133"/>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73" name="Google Shape;2073;p133"/>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74" name="Google Shape;2074;p133"/>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75" name="Google Shape;2075;p133"/>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76" name="Google Shape;2076;p133"/>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077" name="Google Shape;2077;p133"/>
          <p:cNvSpPr txBox="1"/>
          <p:nvPr/>
        </p:nvSpPr>
        <p:spPr>
          <a:xfrm>
            <a:off x="495750" y="1189825"/>
            <a:ext cx="8229600" cy="8194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2078" name="Google Shape;2078;p133"/>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079" name="Google Shape;2079;p133"/>
          <p:cNvSpPr txBox="1"/>
          <p:nvPr/>
        </p:nvSpPr>
        <p:spPr>
          <a:xfrm>
            <a:off x="905250" y="3648875"/>
            <a:ext cx="19520100" cy="7605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4400">
                <a:solidFill>
                  <a:srgbClr val="0081CC"/>
                </a:solidFill>
                <a:highlight>
                  <a:srgbClr val="131417"/>
                </a:highlight>
                <a:latin typeface="Courier New"/>
                <a:ea typeface="Courier New"/>
                <a:cs typeface="Courier New"/>
                <a:sym typeface="Courier New"/>
              </a:rPr>
              <a:t>position: static;</a:t>
            </a:r>
            <a:endParaRPr sz="4400">
              <a:solidFill>
                <a:srgbClr val="0081CC"/>
              </a:solidFill>
              <a:highlight>
                <a:srgbClr val="131417"/>
              </a:highlight>
              <a:latin typeface="Courier New"/>
              <a:ea typeface="Courier New"/>
              <a:cs typeface="Courier New"/>
              <a:sym typeface="Courier New"/>
            </a:endParaRPr>
          </a:p>
          <a:p>
            <a:pPr indent="0" lvl="0" marL="0" rtl="0" algn="just">
              <a:lnSpc>
                <a:spcPct val="115000"/>
              </a:lnSpc>
              <a:spcBef>
                <a:spcPts val="800"/>
              </a:spcBef>
              <a:spcAft>
                <a:spcPts val="0"/>
              </a:spcAft>
              <a:buNone/>
            </a:pPr>
            <a:r>
              <a:rPr lang="en-US" sz="4400">
                <a:solidFill>
                  <a:srgbClr val="0081CC"/>
                </a:solidFill>
                <a:highlight>
                  <a:srgbClr val="131417"/>
                </a:highlight>
                <a:latin typeface="Courier New"/>
                <a:ea typeface="Courier New"/>
                <a:cs typeface="Courier New"/>
                <a:sym typeface="Courier New"/>
              </a:rPr>
              <a:t>HTML elements are positioned static by default.</a:t>
            </a:r>
            <a:endParaRPr sz="4400">
              <a:solidFill>
                <a:srgbClr val="0081CC"/>
              </a:solidFill>
              <a:highlight>
                <a:srgbClr val="131417"/>
              </a:highlight>
              <a:latin typeface="Courier New"/>
              <a:ea typeface="Courier New"/>
              <a:cs typeface="Courier New"/>
              <a:sym typeface="Courier New"/>
            </a:endParaRPr>
          </a:p>
          <a:p>
            <a:pPr indent="0" lvl="0" marL="0" rtl="0" algn="just">
              <a:lnSpc>
                <a:spcPct val="115000"/>
              </a:lnSpc>
              <a:spcBef>
                <a:spcPts val="800"/>
              </a:spcBef>
              <a:spcAft>
                <a:spcPts val="0"/>
              </a:spcAft>
              <a:buNone/>
            </a:pPr>
            <a:r>
              <a:t/>
            </a:r>
            <a:endParaRPr sz="4400">
              <a:solidFill>
                <a:srgbClr val="0081CC"/>
              </a:solidFill>
              <a:highlight>
                <a:srgbClr val="131417"/>
              </a:highlight>
              <a:latin typeface="Courier New"/>
              <a:ea typeface="Courier New"/>
              <a:cs typeface="Courier New"/>
              <a:sym typeface="Courier New"/>
            </a:endParaRPr>
          </a:p>
          <a:p>
            <a:pPr indent="0" lvl="0" marL="0" rtl="0" algn="just">
              <a:lnSpc>
                <a:spcPct val="115000"/>
              </a:lnSpc>
              <a:spcBef>
                <a:spcPts val="800"/>
              </a:spcBef>
              <a:spcAft>
                <a:spcPts val="0"/>
              </a:spcAft>
              <a:buNone/>
            </a:pPr>
            <a:r>
              <a:rPr lang="en-US" sz="4400">
                <a:solidFill>
                  <a:srgbClr val="0081CC"/>
                </a:solidFill>
                <a:highlight>
                  <a:srgbClr val="131417"/>
                </a:highlight>
                <a:latin typeface="Courier New"/>
                <a:ea typeface="Courier New"/>
                <a:cs typeface="Courier New"/>
                <a:sym typeface="Courier New"/>
              </a:rPr>
              <a:t>Static positioned elements are not affected by the top, bottom, left, and right properties.</a:t>
            </a:r>
            <a:endParaRPr sz="4400">
              <a:solidFill>
                <a:srgbClr val="0081CC"/>
              </a:solidFill>
              <a:highlight>
                <a:srgbClr val="131417"/>
              </a:highlight>
              <a:latin typeface="Courier New"/>
              <a:ea typeface="Courier New"/>
              <a:cs typeface="Courier New"/>
              <a:sym typeface="Courier New"/>
            </a:endParaRPr>
          </a:p>
          <a:p>
            <a:pPr indent="0" lvl="0" marL="0" rtl="0" algn="just">
              <a:lnSpc>
                <a:spcPct val="115000"/>
              </a:lnSpc>
              <a:spcBef>
                <a:spcPts val="800"/>
              </a:spcBef>
              <a:spcAft>
                <a:spcPts val="0"/>
              </a:spcAft>
              <a:buNone/>
            </a:pPr>
            <a:r>
              <a:t/>
            </a:r>
            <a:endParaRPr sz="4400">
              <a:solidFill>
                <a:srgbClr val="0081CC"/>
              </a:solidFill>
              <a:highlight>
                <a:srgbClr val="131417"/>
              </a:highlight>
              <a:latin typeface="Courier New"/>
              <a:ea typeface="Courier New"/>
              <a:cs typeface="Courier New"/>
              <a:sym typeface="Courier New"/>
            </a:endParaRPr>
          </a:p>
          <a:p>
            <a:pPr indent="0" lvl="0" marL="0" rtl="0" algn="just">
              <a:lnSpc>
                <a:spcPct val="115000"/>
              </a:lnSpc>
              <a:spcBef>
                <a:spcPts val="800"/>
              </a:spcBef>
              <a:spcAft>
                <a:spcPts val="800"/>
              </a:spcAft>
              <a:buNone/>
            </a:pPr>
            <a:r>
              <a:rPr lang="en-US" sz="4400">
                <a:solidFill>
                  <a:srgbClr val="0081CC"/>
                </a:solidFill>
                <a:highlight>
                  <a:srgbClr val="131417"/>
                </a:highlight>
                <a:latin typeface="Courier New"/>
                <a:ea typeface="Courier New"/>
                <a:cs typeface="Courier New"/>
                <a:sym typeface="Courier New"/>
              </a:rPr>
              <a:t>An element with position: static; is not positioned in any special way; it is always positioned according to the normal flow of the page:</a:t>
            </a:r>
            <a:endParaRPr sz="4400">
              <a:solidFill>
                <a:srgbClr val="0081CC"/>
              </a:solidFill>
              <a:highlight>
                <a:srgbClr val="131417"/>
              </a:highlight>
              <a:latin typeface="Courier New"/>
              <a:ea typeface="Courier New"/>
              <a:cs typeface="Courier New"/>
              <a:sym typeface="Courier New"/>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83" name="Shape 2083"/>
        <p:cNvGrpSpPr/>
        <p:nvPr/>
      </p:nvGrpSpPr>
      <p:grpSpPr>
        <a:xfrm>
          <a:off x="0" y="0"/>
          <a:ext cx="0" cy="0"/>
          <a:chOff x="0" y="0"/>
          <a:chExt cx="0" cy="0"/>
        </a:xfrm>
      </p:grpSpPr>
      <p:pic>
        <p:nvPicPr>
          <p:cNvPr descr="PrepBytes_Logo.png" id="2084" name="Google Shape;2084;p134"/>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085" name="Google Shape;2085;p134"/>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086" name="Google Shape;2086;p13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087" name="Google Shape;2087;p134"/>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Position relative</a:t>
            </a:r>
            <a:endParaRPr sz="100">
              <a:solidFill>
                <a:schemeClr val="lt1"/>
              </a:solidFill>
              <a:latin typeface="Helvetica Neue"/>
              <a:ea typeface="Helvetica Neue"/>
              <a:cs typeface="Helvetica Neue"/>
              <a:sym typeface="Helvetica Neue"/>
            </a:endParaRPr>
          </a:p>
        </p:txBody>
      </p:sp>
      <p:sp>
        <p:nvSpPr>
          <p:cNvPr id="2088" name="Google Shape;2088;p134"/>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089" name="Google Shape;2089;p134"/>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090" name="Google Shape;2090;p134"/>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91" name="Google Shape;2091;p134"/>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92" name="Google Shape;2092;p134"/>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93" name="Google Shape;2093;p134"/>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94" name="Google Shape;2094;p134"/>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95" name="Google Shape;2095;p134"/>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96" name="Google Shape;2096;p134"/>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097" name="Google Shape;2097;p134"/>
          <p:cNvSpPr txBox="1"/>
          <p:nvPr/>
        </p:nvSpPr>
        <p:spPr>
          <a:xfrm>
            <a:off x="495750" y="1189825"/>
            <a:ext cx="8229600" cy="8194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2098" name="Google Shape;2098;p134"/>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099" name="Google Shape;2099;p134"/>
          <p:cNvSpPr txBox="1"/>
          <p:nvPr/>
        </p:nvSpPr>
        <p:spPr>
          <a:xfrm>
            <a:off x="905250" y="3648875"/>
            <a:ext cx="19520100" cy="7400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4400">
                <a:solidFill>
                  <a:srgbClr val="0081CC"/>
                </a:solidFill>
                <a:highlight>
                  <a:srgbClr val="131417"/>
                </a:highlight>
                <a:latin typeface="Courier New"/>
                <a:ea typeface="Courier New"/>
                <a:cs typeface="Courier New"/>
                <a:sym typeface="Courier New"/>
              </a:rPr>
              <a:t>position: relative;</a:t>
            </a:r>
            <a:endParaRPr sz="4400">
              <a:solidFill>
                <a:srgbClr val="0081CC"/>
              </a:solidFill>
              <a:highlight>
                <a:srgbClr val="131417"/>
              </a:highlight>
              <a:latin typeface="Courier New"/>
              <a:ea typeface="Courier New"/>
              <a:cs typeface="Courier New"/>
              <a:sym typeface="Courier New"/>
            </a:endParaRPr>
          </a:p>
          <a:p>
            <a:pPr indent="0" lvl="0" marL="0" rtl="0" algn="just">
              <a:lnSpc>
                <a:spcPct val="115000"/>
              </a:lnSpc>
              <a:spcBef>
                <a:spcPts val="800"/>
              </a:spcBef>
              <a:spcAft>
                <a:spcPts val="0"/>
              </a:spcAft>
              <a:buNone/>
            </a:pPr>
            <a:r>
              <a:rPr lang="en-US" sz="4400">
                <a:solidFill>
                  <a:srgbClr val="0081CC"/>
                </a:solidFill>
                <a:highlight>
                  <a:srgbClr val="131417"/>
                </a:highlight>
                <a:latin typeface="Courier New"/>
                <a:ea typeface="Courier New"/>
                <a:cs typeface="Courier New"/>
                <a:sym typeface="Courier New"/>
              </a:rPr>
              <a:t>An element with position: relative; is positioned relative to its normal position.</a:t>
            </a:r>
            <a:endParaRPr sz="4400">
              <a:solidFill>
                <a:srgbClr val="0081CC"/>
              </a:solidFill>
              <a:highlight>
                <a:srgbClr val="131417"/>
              </a:highlight>
              <a:latin typeface="Courier New"/>
              <a:ea typeface="Courier New"/>
              <a:cs typeface="Courier New"/>
              <a:sym typeface="Courier New"/>
            </a:endParaRPr>
          </a:p>
          <a:p>
            <a:pPr indent="0" lvl="0" marL="0" rtl="0" algn="just">
              <a:lnSpc>
                <a:spcPct val="115000"/>
              </a:lnSpc>
              <a:spcBef>
                <a:spcPts val="800"/>
              </a:spcBef>
              <a:spcAft>
                <a:spcPts val="0"/>
              </a:spcAft>
              <a:buNone/>
            </a:pPr>
            <a:r>
              <a:t/>
            </a:r>
            <a:endParaRPr sz="4400">
              <a:solidFill>
                <a:srgbClr val="0081CC"/>
              </a:solidFill>
              <a:highlight>
                <a:srgbClr val="131417"/>
              </a:highlight>
              <a:latin typeface="Courier New"/>
              <a:ea typeface="Courier New"/>
              <a:cs typeface="Courier New"/>
              <a:sym typeface="Courier New"/>
            </a:endParaRPr>
          </a:p>
          <a:p>
            <a:pPr indent="0" lvl="0" marL="0" rtl="0" algn="just">
              <a:lnSpc>
                <a:spcPct val="115000"/>
              </a:lnSpc>
              <a:spcBef>
                <a:spcPts val="800"/>
              </a:spcBef>
              <a:spcAft>
                <a:spcPts val="800"/>
              </a:spcAft>
              <a:buNone/>
            </a:pPr>
            <a:r>
              <a:rPr lang="en-US" sz="4400">
                <a:solidFill>
                  <a:srgbClr val="0081CC"/>
                </a:solidFill>
                <a:highlight>
                  <a:srgbClr val="131417"/>
                </a:highlight>
                <a:latin typeface="Courier New"/>
                <a:ea typeface="Courier New"/>
                <a:cs typeface="Courier New"/>
                <a:sym typeface="Courier New"/>
              </a:rPr>
              <a:t>Setting the top, right, bottom, and left properties of a relatively-positioned element will cause it to be adjusted away from its normal position. Other content will not be adjusted to fit into any gap left by the element.</a:t>
            </a:r>
            <a:endParaRPr sz="4400">
              <a:solidFill>
                <a:srgbClr val="0081CC"/>
              </a:solidFill>
              <a:highlight>
                <a:srgbClr val="131417"/>
              </a:highlight>
              <a:latin typeface="Courier New"/>
              <a:ea typeface="Courier New"/>
              <a:cs typeface="Courier New"/>
              <a:sym typeface="Courier New"/>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3" name="Shape 2103"/>
        <p:cNvGrpSpPr/>
        <p:nvPr/>
      </p:nvGrpSpPr>
      <p:grpSpPr>
        <a:xfrm>
          <a:off x="0" y="0"/>
          <a:ext cx="0" cy="0"/>
          <a:chOff x="0" y="0"/>
          <a:chExt cx="0" cy="0"/>
        </a:xfrm>
      </p:grpSpPr>
      <p:pic>
        <p:nvPicPr>
          <p:cNvPr descr="PrepBytes_Logo.png" id="2104" name="Google Shape;2104;p135"/>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105" name="Google Shape;2105;p135"/>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106" name="Google Shape;2106;p13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107" name="Google Shape;2107;p135"/>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Position fixed</a:t>
            </a:r>
            <a:endParaRPr sz="100">
              <a:solidFill>
                <a:schemeClr val="lt1"/>
              </a:solidFill>
              <a:latin typeface="Helvetica Neue"/>
              <a:ea typeface="Helvetica Neue"/>
              <a:cs typeface="Helvetica Neue"/>
              <a:sym typeface="Helvetica Neue"/>
            </a:endParaRPr>
          </a:p>
        </p:txBody>
      </p:sp>
      <p:sp>
        <p:nvSpPr>
          <p:cNvPr id="2108" name="Google Shape;2108;p135"/>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109" name="Google Shape;2109;p135"/>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110" name="Google Shape;2110;p135"/>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11" name="Google Shape;2111;p135"/>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12" name="Google Shape;2112;p135"/>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13" name="Google Shape;2113;p135"/>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14" name="Google Shape;2114;p135"/>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15" name="Google Shape;2115;p135"/>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16" name="Google Shape;2116;p135"/>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117" name="Google Shape;2117;p135"/>
          <p:cNvSpPr txBox="1"/>
          <p:nvPr/>
        </p:nvSpPr>
        <p:spPr>
          <a:xfrm>
            <a:off x="495750" y="1189825"/>
            <a:ext cx="21549000" cy="172404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4400">
              <a:solidFill>
                <a:srgbClr val="0081CC"/>
              </a:solidFill>
              <a:highlight>
                <a:srgbClr val="131417"/>
              </a:highlight>
              <a:latin typeface="Courier New"/>
              <a:ea typeface="Courier New"/>
              <a:cs typeface="Courier New"/>
              <a:sym typeface="Courier New"/>
            </a:endParaRPr>
          </a:p>
          <a:p>
            <a:pPr indent="0" lvl="0" marL="0" rtl="0" algn="l">
              <a:lnSpc>
                <a:spcPct val="158000"/>
              </a:lnSpc>
              <a:spcBef>
                <a:spcPts val="3600"/>
              </a:spcBef>
              <a:spcAft>
                <a:spcPts val="0"/>
              </a:spcAft>
              <a:buNone/>
            </a:pPr>
            <a:r>
              <a:rPr lang="en-US" sz="4400">
                <a:solidFill>
                  <a:srgbClr val="0081CC"/>
                </a:solidFill>
                <a:highlight>
                  <a:srgbClr val="131417"/>
                </a:highlight>
                <a:latin typeface="Courier New"/>
                <a:ea typeface="Courier New"/>
                <a:cs typeface="Courier New"/>
                <a:sym typeface="Courier New"/>
              </a:rPr>
              <a:t>   position: fixed;</a:t>
            </a:r>
            <a:endParaRPr sz="4400">
              <a:solidFill>
                <a:srgbClr val="0081CC"/>
              </a:solidFill>
              <a:highlight>
                <a:srgbClr val="131417"/>
              </a:highlight>
              <a:latin typeface="Courier New"/>
              <a:ea typeface="Courier New"/>
              <a:cs typeface="Courier New"/>
              <a:sym typeface="Courier New"/>
            </a:endParaRPr>
          </a:p>
          <a:p>
            <a:pPr indent="0" lvl="0" marL="457200" rtl="0" algn="l">
              <a:lnSpc>
                <a:spcPct val="158000"/>
              </a:lnSpc>
              <a:spcBef>
                <a:spcPts val="3600"/>
              </a:spcBef>
              <a:spcAft>
                <a:spcPts val="0"/>
              </a:spcAft>
              <a:buNone/>
            </a:pPr>
            <a:r>
              <a:rPr lang="en-US" sz="4400">
                <a:solidFill>
                  <a:srgbClr val="0081CC"/>
                </a:solidFill>
                <a:highlight>
                  <a:srgbClr val="131417"/>
                </a:highlight>
                <a:latin typeface="Courier New"/>
                <a:ea typeface="Courier New"/>
                <a:cs typeface="Courier New"/>
                <a:sym typeface="Courier New"/>
              </a:rPr>
              <a:t>An element with position: fixed; is positioned relative to the viewport, which means it always stays in the same place even if the page is scrolled. The top, right, bottom, and left properties are used to position the element.</a:t>
            </a:r>
            <a:endParaRPr sz="4400">
              <a:solidFill>
                <a:srgbClr val="0081CC"/>
              </a:solidFill>
              <a:highlight>
                <a:srgbClr val="131417"/>
              </a:highlight>
              <a:latin typeface="Courier New"/>
              <a:ea typeface="Courier New"/>
              <a:cs typeface="Courier New"/>
              <a:sym typeface="Courier New"/>
            </a:endParaRPr>
          </a:p>
          <a:p>
            <a:pPr indent="0" lvl="0" marL="457200" rtl="0" algn="l">
              <a:lnSpc>
                <a:spcPct val="158000"/>
              </a:lnSpc>
              <a:spcBef>
                <a:spcPts val="3600"/>
              </a:spcBef>
              <a:spcAft>
                <a:spcPts val="0"/>
              </a:spcAft>
              <a:buNone/>
            </a:pPr>
            <a:r>
              <a:rPr lang="en-US" sz="4400">
                <a:solidFill>
                  <a:srgbClr val="0081CC"/>
                </a:solidFill>
                <a:highlight>
                  <a:srgbClr val="131417"/>
                </a:highlight>
                <a:latin typeface="Courier New"/>
                <a:ea typeface="Courier New"/>
                <a:cs typeface="Courier New"/>
                <a:sym typeface="Courier New"/>
              </a:rPr>
              <a:t>A fixed element does not leave a gap in the page where it would normally have been located.</a:t>
            </a:r>
            <a:endParaRPr sz="4400">
              <a:solidFill>
                <a:srgbClr val="0081CC"/>
              </a:solidFill>
              <a:highlight>
                <a:srgbClr val="131417"/>
              </a:highlight>
              <a:latin typeface="Courier New"/>
              <a:ea typeface="Courier New"/>
              <a:cs typeface="Courier New"/>
              <a:sym typeface="Courier New"/>
            </a:endParaRPr>
          </a:p>
          <a:p>
            <a:pPr indent="0" lvl="0" marL="457200" rtl="0" algn="l">
              <a:lnSpc>
                <a:spcPct val="158000"/>
              </a:lnSpc>
              <a:spcBef>
                <a:spcPts val="3600"/>
              </a:spcBef>
              <a:spcAft>
                <a:spcPts val="0"/>
              </a:spcAft>
              <a:buNone/>
            </a:pPr>
            <a:r>
              <a:t/>
            </a:r>
            <a:endParaRPr sz="3700">
              <a:solidFill>
                <a:srgbClr val="FFFC66"/>
              </a:solidFill>
              <a:highlight>
                <a:srgbClr val="131417"/>
              </a:highlight>
              <a:latin typeface="Courier New"/>
              <a:ea typeface="Courier New"/>
              <a:cs typeface="Courier New"/>
              <a:sym typeface="Courier New"/>
            </a:endParaRPr>
          </a:p>
          <a:p>
            <a:pPr indent="0" lvl="0" marL="457200" rtl="0" algn="l">
              <a:lnSpc>
                <a:spcPct val="158000"/>
              </a:lnSpc>
              <a:spcBef>
                <a:spcPts val="3600"/>
              </a:spcBef>
              <a:spcAft>
                <a:spcPts val="0"/>
              </a:spcAft>
              <a:buNone/>
            </a:pPr>
            <a:r>
              <a:t/>
            </a:r>
            <a:endParaRPr>
              <a:latin typeface="Courier New"/>
              <a:ea typeface="Courier New"/>
              <a:cs typeface="Courier New"/>
              <a:sym typeface="Courier New"/>
            </a:endParaRPr>
          </a:p>
          <a:p>
            <a:pPr indent="0" lvl="0" marL="457200" rtl="0" algn="l">
              <a:lnSpc>
                <a:spcPct val="158000"/>
              </a:lnSpc>
              <a:spcBef>
                <a:spcPts val="3600"/>
              </a:spcBef>
              <a:spcAft>
                <a:spcPts val="0"/>
              </a:spcAft>
              <a:buNone/>
            </a:pPr>
            <a:r>
              <a:t/>
            </a:r>
            <a:endParaRPr sz="3000">
              <a:solidFill>
                <a:srgbClr val="FFFC66"/>
              </a:solidFill>
              <a:highlight>
                <a:srgbClr val="131417"/>
              </a:highlight>
              <a:latin typeface="Courier New"/>
              <a:ea typeface="Courier New"/>
              <a:cs typeface="Courier New"/>
              <a:sym typeface="Courier New"/>
            </a:endParaRPr>
          </a:p>
          <a:p>
            <a:pPr indent="0" lvl="0" marL="457200" rtl="0" algn="l">
              <a:lnSpc>
                <a:spcPct val="158000"/>
              </a:lnSpc>
              <a:spcBef>
                <a:spcPts val="3600"/>
              </a:spcBef>
              <a:spcAft>
                <a:spcPts val="0"/>
              </a:spcAft>
              <a:buNone/>
            </a:pPr>
            <a:r>
              <a:t/>
            </a:r>
            <a:endParaRPr sz="3700">
              <a:solidFill>
                <a:srgbClr val="0081CC"/>
              </a:solidFill>
              <a:highlight>
                <a:srgbClr val="131417"/>
              </a:highlight>
              <a:latin typeface="Courier New"/>
              <a:ea typeface="Courier New"/>
              <a:cs typeface="Courier New"/>
              <a:sym typeface="Courier New"/>
            </a:endParaRPr>
          </a:p>
          <a:p>
            <a:pPr indent="0" lvl="0" marL="457200" rtl="0" algn="l">
              <a:lnSpc>
                <a:spcPct val="158000"/>
              </a:lnSpc>
              <a:spcBef>
                <a:spcPts val="3600"/>
              </a:spcBef>
              <a:spcAft>
                <a:spcPts val="0"/>
              </a:spcAft>
              <a:buNone/>
            </a:pPr>
            <a:r>
              <a:t/>
            </a:r>
            <a:endParaRPr sz="3700">
              <a:solidFill>
                <a:srgbClr val="0081CC"/>
              </a:solidFill>
              <a:highlight>
                <a:srgbClr val="131417"/>
              </a:highlight>
              <a:latin typeface="Courier New"/>
              <a:ea typeface="Courier New"/>
              <a:cs typeface="Courier New"/>
              <a:sym typeface="Courier New"/>
            </a:endParaRPr>
          </a:p>
          <a:p>
            <a:pPr indent="0" lvl="0" marL="457200" rtl="0" algn="l">
              <a:lnSpc>
                <a:spcPct val="158000"/>
              </a:lnSpc>
              <a:spcBef>
                <a:spcPts val="3600"/>
              </a:spcBef>
              <a:spcAft>
                <a:spcPts val="3600"/>
              </a:spcAft>
              <a:buNone/>
            </a:pPr>
            <a:r>
              <a:t/>
            </a:r>
            <a:endParaRPr sz="3700">
              <a:solidFill>
                <a:srgbClr val="0081CC"/>
              </a:solidFill>
              <a:highlight>
                <a:srgbClr val="131417"/>
              </a:highlight>
              <a:latin typeface="Courier New"/>
              <a:ea typeface="Courier New"/>
              <a:cs typeface="Courier New"/>
              <a:sym typeface="Courier New"/>
            </a:endParaRPr>
          </a:p>
        </p:txBody>
      </p:sp>
      <p:sp>
        <p:nvSpPr>
          <p:cNvPr id="2118" name="Google Shape;2118;p135"/>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119" name="Google Shape;2119;p135"/>
          <p:cNvSpPr txBox="1"/>
          <p:nvPr/>
        </p:nvSpPr>
        <p:spPr>
          <a:xfrm>
            <a:off x="905250" y="3648875"/>
            <a:ext cx="19520100" cy="86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800"/>
              </a:spcAft>
              <a:buNone/>
            </a:pPr>
            <a:r>
              <a:t/>
            </a:r>
            <a:endParaRPr sz="4400">
              <a:solidFill>
                <a:srgbClr val="0081CC"/>
              </a:solidFill>
              <a:highlight>
                <a:srgbClr val="131417"/>
              </a:high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23" name="Shape 2123"/>
        <p:cNvGrpSpPr/>
        <p:nvPr/>
      </p:nvGrpSpPr>
      <p:grpSpPr>
        <a:xfrm>
          <a:off x="0" y="0"/>
          <a:ext cx="0" cy="0"/>
          <a:chOff x="0" y="0"/>
          <a:chExt cx="0" cy="0"/>
        </a:xfrm>
      </p:grpSpPr>
      <p:pic>
        <p:nvPicPr>
          <p:cNvPr descr="PrepBytes_Logo.png" id="2124" name="Google Shape;2124;p136"/>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125" name="Google Shape;2125;p136"/>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126" name="Google Shape;2126;p13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127" name="Google Shape;2127;p136"/>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Position absolute</a:t>
            </a:r>
            <a:endParaRPr sz="100">
              <a:solidFill>
                <a:schemeClr val="lt1"/>
              </a:solidFill>
              <a:latin typeface="Helvetica Neue"/>
              <a:ea typeface="Helvetica Neue"/>
              <a:cs typeface="Helvetica Neue"/>
              <a:sym typeface="Helvetica Neue"/>
            </a:endParaRPr>
          </a:p>
        </p:txBody>
      </p:sp>
      <p:sp>
        <p:nvSpPr>
          <p:cNvPr id="2128" name="Google Shape;2128;p136"/>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129" name="Google Shape;2129;p136"/>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130" name="Google Shape;2130;p136"/>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31" name="Google Shape;2131;p136"/>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32" name="Google Shape;2132;p136"/>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33" name="Google Shape;2133;p136"/>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34" name="Google Shape;2134;p136"/>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35" name="Google Shape;2135;p136"/>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36" name="Google Shape;2136;p136"/>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137" name="Google Shape;2137;p136"/>
          <p:cNvSpPr txBox="1"/>
          <p:nvPr/>
        </p:nvSpPr>
        <p:spPr>
          <a:xfrm>
            <a:off x="495750" y="4466425"/>
            <a:ext cx="21549000" cy="61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position: absolute;</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An element with position: absolute; is positioned relative to the nearest positioned ancestor (instead of positioned relative to the viewport, like fixed).</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However; if an absolute positioned element has no positioned ancestors, it uses the document body, and moves along with page scrolling.</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Note: Absolute positioned elements are removed from the normal flow, and can overlap elements.</a:t>
            </a:r>
            <a:endParaRPr sz="3900">
              <a:solidFill>
                <a:srgbClr val="0081CC"/>
              </a:solidFill>
              <a:latin typeface="Courier New"/>
              <a:ea typeface="Courier New"/>
              <a:cs typeface="Courier New"/>
              <a:sym typeface="Courier New"/>
            </a:endParaRPr>
          </a:p>
        </p:txBody>
      </p:sp>
      <p:sp>
        <p:nvSpPr>
          <p:cNvPr id="2138" name="Google Shape;2138;p136"/>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139" name="Google Shape;2139;p136"/>
          <p:cNvSpPr txBox="1"/>
          <p:nvPr/>
        </p:nvSpPr>
        <p:spPr>
          <a:xfrm>
            <a:off x="905250" y="3648875"/>
            <a:ext cx="19520100" cy="86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800"/>
              </a:spcAft>
              <a:buNone/>
            </a:pPr>
            <a:r>
              <a:t/>
            </a:r>
            <a:endParaRPr sz="4400">
              <a:solidFill>
                <a:srgbClr val="0081CC"/>
              </a:solidFill>
              <a:highlight>
                <a:srgbClr val="131417"/>
              </a:highlight>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43" name="Shape 2143"/>
        <p:cNvGrpSpPr/>
        <p:nvPr/>
      </p:nvGrpSpPr>
      <p:grpSpPr>
        <a:xfrm>
          <a:off x="0" y="0"/>
          <a:ext cx="0" cy="0"/>
          <a:chOff x="0" y="0"/>
          <a:chExt cx="0" cy="0"/>
        </a:xfrm>
      </p:grpSpPr>
      <p:pic>
        <p:nvPicPr>
          <p:cNvPr descr="PrepBytes_Logo.png" id="2144" name="Google Shape;2144;p137"/>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145" name="Google Shape;2145;p137"/>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146" name="Google Shape;2146;p13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147" name="Google Shape;2147;p137"/>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Position </a:t>
            </a:r>
            <a:endParaRPr sz="100">
              <a:solidFill>
                <a:schemeClr val="lt1"/>
              </a:solidFill>
              <a:latin typeface="Helvetica Neue"/>
              <a:ea typeface="Helvetica Neue"/>
              <a:cs typeface="Helvetica Neue"/>
              <a:sym typeface="Helvetica Neue"/>
            </a:endParaRPr>
          </a:p>
        </p:txBody>
      </p:sp>
      <p:sp>
        <p:nvSpPr>
          <p:cNvPr id="2148" name="Google Shape;2148;p137"/>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149" name="Google Shape;2149;p137"/>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150" name="Google Shape;2150;p137"/>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51" name="Google Shape;2151;p137"/>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52" name="Google Shape;2152;p137"/>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53" name="Google Shape;2153;p137"/>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54" name="Google Shape;2154;p137"/>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55" name="Google Shape;2155;p137"/>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56" name="Google Shape;2156;p137"/>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157" name="Google Shape;2157;p137"/>
          <p:cNvSpPr txBox="1"/>
          <p:nvPr/>
        </p:nvSpPr>
        <p:spPr>
          <a:xfrm>
            <a:off x="495750" y="1189825"/>
            <a:ext cx="8229600" cy="81942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0"/>
              </a:spcAft>
              <a:buNone/>
            </a:pPr>
            <a:r>
              <a:t/>
            </a:r>
            <a:endParaRPr/>
          </a:p>
          <a:p>
            <a:pPr indent="0" lvl="0" marL="457200" rtl="0" algn="l">
              <a:lnSpc>
                <a:spcPct val="158000"/>
              </a:lnSpc>
              <a:spcBef>
                <a:spcPts val="3600"/>
              </a:spcBef>
              <a:spcAft>
                <a:spcPts val="0"/>
              </a:spcAft>
              <a:buNone/>
            </a:pPr>
            <a:r>
              <a:t/>
            </a:r>
            <a:endParaRPr sz="3000">
              <a:solidFill>
                <a:srgbClr val="FFFC66"/>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0"/>
              </a:spcAft>
              <a:buNone/>
            </a:pPr>
            <a:r>
              <a:t/>
            </a:r>
            <a:endParaRPr sz="3700">
              <a:solidFill>
                <a:srgbClr val="0081CC"/>
              </a:solidFill>
              <a:highlight>
                <a:srgbClr val="131417"/>
              </a:highlight>
            </a:endParaRPr>
          </a:p>
          <a:p>
            <a:pPr indent="0" lvl="0" marL="457200" rtl="0" algn="l">
              <a:lnSpc>
                <a:spcPct val="158000"/>
              </a:lnSpc>
              <a:spcBef>
                <a:spcPts val="3600"/>
              </a:spcBef>
              <a:spcAft>
                <a:spcPts val="3600"/>
              </a:spcAft>
              <a:buNone/>
            </a:pPr>
            <a:r>
              <a:t/>
            </a:r>
            <a:endParaRPr sz="3700">
              <a:solidFill>
                <a:srgbClr val="0081CC"/>
              </a:solidFill>
              <a:highlight>
                <a:srgbClr val="131417"/>
              </a:highlight>
            </a:endParaRPr>
          </a:p>
        </p:txBody>
      </p:sp>
      <p:sp>
        <p:nvSpPr>
          <p:cNvPr id="2158" name="Google Shape;2158;p137"/>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159" name="Google Shape;2159;p137"/>
          <p:cNvSpPr txBox="1"/>
          <p:nvPr/>
        </p:nvSpPr>
        <p:spPr>
          <a:xfrm>
            <a:off x="905250" y="1667675"/>
            <a:ext cx="19520100" cy="86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800"/>
              </a:spcAft>
              <a:buNone/>
            </a:pPr>
            <a:r>
              <a:t/>
            </a:r>
            <a:endParaRPr sz="4400">
              <a:solidFill>
                <a:srgbClr val="0081CC"/>
              </a:solidFill>
              <a:highlight>
                <a:srgbClr val="131417"/>
              </a:highlight>
            </a:endParaRPr>
          </a:p>
        </p:txBody>
      </p:sp>
      <p:pic>
        <p:nvPicPr>
          <p:cNvPr id="2160" name="Google Shape;2160;p137"/>
          <p:cNvPicPr preferRelativeResize="0"/>
          <p:nvPr/>
        </p:nvPicPr>
        <p:blipFill>
          <a:blip r:embed="rId4">
            <a:alphaModFix/>
          </a:blip>
          <a:stretch>
            <a:fillRect/>
          </a:stretch>
        </p:blipFill>
        <p:spPr>
          <a:xfrm>
            <a:off x="6466900" y="1719125"/>
            <a:ext cx="11567700" cy="116994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64" name="Shape 2164"/>
        <p:cNvGrpSpPr/>
        <p:nvPr/>
      </p:nvGrpSpPr>
      <p:grpSpPr>
        <a:xfrm>
          <a:off x="0" y="0"/>
          <a:ext cx="0" cy="0"/>
          <a:chOff x="0" y="0"/>
          <a:chExt cx="0" cy="0"/>
        </a:xfrm>
      </p:grpSpPr>
      <p:pic>
        <p:nvPicPr>
          <p:cNvPr descr="PrepBytes_Logo.png" id="2165" name="Google Shape;2165;p138"/>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166" name="Google Shape;2166;p138"/>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167" name="Google Shape;2167;p13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168" name="Google Shape;2168;p138"/>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Visibility</a:t>
            </a:r>
            <a:endParaRPr sz="100">
              <a:solidFill>
                <a:schemeClr val="lt1"/>
              </a:solidFill>
              <a:latin typeface="Helvetica Neue"/>
              <a:ea typeface="Helvetica Neue"/>
              <a:cs typeface="Helvetica Neue"/>
              <a:sym typeface="Helvetica Neue"/>
            </a:endParaRPr>
          </a:p>
        </p:txBody>
      </p:sp>
      <p:sp>
        <p:nvSpPr>
          <p:cNvPr id="2169" name="Google Shape;2169;p138"/>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170" name="Google Shape;2170;p138"/>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171" name="Google Shape;2171;p138"/>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72" name="Google Shape;2172;p138"/>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73" name="Google Shape;2173;p138"/>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74" name="Google Shape;2174;p138"/>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75" name="Google Shape;2175;p138"/>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76" name="Google Shape;2176;p138"/>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77" name="Google Shape;2177;p138"/>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178" name="Google Shape;2178;p138"/>
          <p:cNvSpPr txBox="1"/>
          <p:nvPr/>
        </p:nvSpPr>
        <p:spPr>
          <a:xfrm>
            <a:off x="1410150" y="4542625"/>
            <a:ext cx="207888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solidFill>
                  <a:schemeClr val="accent1"/>
                </a:solidFill>
                <a:latin typeface="Courier New"/>
                <a:ea typeface="Courier New"/>
                <a:cs typeface="Courier New"/>
                <a:sym typeface="Courier New"/>
              </a:rPr>
              <a:t>The visibility property specifies whether or not an element is visible.</a:t>
            </a:r>
            <a:endParaRPr sz="48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48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4800">
                <a:solidFill>
                  <a:schemeClr val="accent1"/>
                </a:solidFill>
                <a:latin typeface="Courier New"/>
                <a:ea typeface="Courier New"/>
                <a:cs typeface="Courier New"/>
                <a:sym typeface="Courier New"/>
              </a:rPr>
              <a:t> Hidden elements take up space o</a:t>
            </a:r>
            <a:r>
              <a:rPr lang="en-US" sz="4800">
                <a:solidFill>
                  <a:srgbClr val="0081CC"/>
                </a:solidFill>
                <a:latin typeface="Courier New"/>
                <a:ea typeface="Courier New"/>
                <a:cs typeface="Courier New"/>
                <a:sym typeface="Courier New"/>
              </a:rPr>
              <a:t>n the page. Use the display property to both hide and remove an element from the document layout!</a:t>
            </a:r>
            <a:endParaRPr sz="4800">
              <a:solidFill>
                <a:srgbClr val="0081CC"/>
              </a:solidFill>
              <a:latin typeface="Courier New"/>
              <a:ea typeface="Courier New"/>
              <a:cs typeface="Courier New"/>
              <a:sym typeface="Courier New"/>
            </a:endParaRPr>
          </a:p>
        </p:txBody>
      </p:sp>
      <p:sp>
        <p:nvSpPr>
          <p:cNvPr id="2179" name="Google Shape;2179;p138"/>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180" name="Google Shape;2180;p138"/>
          <p:cNvSpPr txBox="1"/>
          <p:nvPr/>
        </p:nvSpPr>
        <p:spPr>
          <a:xfrm>
            <a:off x="730825" y="2061313"/>
            <a:ext cx="19520100" cy="86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800"/>
              </a:spcAft>
              <a:buNone/>
            </a:pPr>
            <a:r>
              <a:t/>
            </a:r>
            <a:endParaRPr sz="4400">
              <a:solidFill>
                <a:srgbClr val="0081CC"/>
              </a:solidFill>
              <a:highlight>
                <a:srgbClr val="131417"/>
              </a:highligh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84" name="Shape 2184"/>
        <p:cNvGrpSpPr/>
        <p:nvPr/>
      </p:nvGrpSpPr>
      <p:grpSpPr>
        <a:xfrm>
          <a:off x="0" y="0"/>
          <a:ext cx="0" cy="0"/>
          <a:chOff x="0" y="0"/>
          <a:chExt cx="0" cy="0"/>
        </a:xfrm>
      </p:grpSpPr>
      <p:pic>
        <p:nvPicPr>
          <p:cNvPr descr="PrepBytes_Logo.png" id="2185" name="Google Shape;2185;p139"/>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186" name="Google Shape;2186;p139"/>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187" name="Google Shape;2187;p13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188" name="Google Shape;2188;p139"/>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Visibility</a:t>
            </a:r>
            <a:endParaRPr sz="100">
              <a:solidFill>
                <a:schemeClr val="lt1"/>
              </a:solidFill>
              <a:latin typeface="Helvetica Neue"/>
              <a:ea typeface="Helvetica Neue"/>
              <a:cs typeface="Helvetica Neue"/>
              <a:sym typeface="Helvetica Neue"/>
            </a:endParaRPr>
          </a:p>
        </p:txBody>
      </p:sp>
      <p:sp>
        <p:nvSpPr>
          <p:cNvPr id="2189" name="Google Shape;2189;p139"/>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190" name="Google Shape;2190;p139"/>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191" name="Google Shape;2191;p139"/>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92" name="Google Shape;2192;p139"/>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93" name="Google Shape;2193;p139"/>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94" name="Google Shape;2194;p139"/>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95" name="Google Shape;2195;p139"/>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96" name="Google Shape;2196;p139"/>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97" name="Google Shape;2197;p139"/>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198" name="Google Shape;2198;p139"/>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199" name="Google Shape;2199;p139"/>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200" name="Google Shape;2200;p139"/>
          <p:cNvSpPr txBox="1"/>
          <p:nvPr/>
        </p:nvSpPr>
        <p:spPr>
          <a:xfrm>
            <a:off x="730825" y="2061313"/>
            <a:ext cx="19520100" cy="21702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800"/>
              </a:spcAft>
              <a:buNone/>
            </a:pPr>
            <a:r>
              <a:rPr lang="en-US" sz="6000">
                <a:solidFill>
                  <a:srgbClr val="0081CC"/>
                </a:solidFill>
                <a:latin typeface="Courier New"/>
                <a:ea typeface="Courier New"/>
                <a:cs typeface="Courier New"/>
                <a:sym typeface="Courier New"/>
              </a:rPr>
              <a:t>visibility: visible|hidden|collapse|initial|inherit;</a:t>
            </a:r>
            <a:endParaRPr sz="6000">
              <a:solidFill>
                <a:srgbClr val="0081CC"/>
              </a:solidFill>
              <a:latin typeface="Courier New"/>
              <a:ea typeface="Courier New"/>
              <a:cs typeface="Courier New"/>
              <a:sym typeface="Courier New"/>
            </a:endParaRPr>
          </a:p>
        </p:txBody>
      </p:sp>
      <p:sp>
        <p:nvSpPr>
          <p:cNvPr id="2201" name="Google Shape;2201;p139"/>
          <p:cNvSpPr txBox="1"/>
          <p:nvPr/>
        </p:nvSpPr>
        <p:spPr>
          <a:xfrm>
            <a:off x="1024575" y="4510500"/>
            <a:ext cx="9122100" cy="988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&lt;!DOCTYPE html&gt;</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&lt;html&gt;</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&lt;head&gt;</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&lt;style&gt;</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body{</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background:black;</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color:white</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h2.a {</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  visibility: visible;</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h2.b {</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  visibility: hidden;</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700">
                <a:solidFill>
                  <a:srgbClr val="FFFC66"/>
                </a:solidFill>
                <a:latin typeface="Helvetica Neue"/>
                <a:ea typeface="Helvetica Neue"/>
                <a:cs typeface="Helvetica Neue"/>
                <a:sym typeface="Helvetica Neue"/>
              </a:rPr>
              <a:t>}</a:t>
            </a:r>
            <a:endParaRPr sz="3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02" name="Google Shape;2202;p139"/>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06" name="Shape 2206"/>
        <p:cNvGrpSpPr/>
        <p:nvPr/>
      </p:nvGrpSpPr>
      <p:grpSpPr>
        <a:xfrm>
          <a:off x="0" y="0"/>
          <a:ext cx="0" cy="0"/>
          <a:chOff x="0" y="0"/>
          <a:chExt cx="0" cy="0"/>
        </a:xfrm>
      </p:grpSpPr>
      <p:pic>
        <p:nvPicPr>
          <p:cNvPr descr="PrepBytes_Logo.png" id="2207" name="Google Shape;2207;p140"/>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208" name="Google Shape;2208;p140"/>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209" name="Google Shape;2209;p14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210" name="Google Shape;2210;p140"/>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Visibility</a:t>
            </a:r>
            <a:endParaRPr sz="100">
              <a:solidFill>
                <a:schemeClr val="lt1"/>
              </a:solidFill>
              <a:latin typeface="Helvetica Neue"/>
              <a:ea typeface="Helvetica Neue"/>
              <a:cs typeface="Helvetica Neue"/>
              <a:sym typeface="Helvetica Neue"/>
            </a:endParaRPr>
          </a:p>
        </p:txBody>
      </p:sp>
      <p:sp>
        <p:nvSpPr>
          <p:cNvPr id="2211" name="Google Shape;2211;p140"/>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212" name="Google Shape;2212;p140"/>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213" name="Google Shape;2213;p140"/>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14" name="Google Shape;2214;p140"/>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15" name="Google Shape;2215;p140"/>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16" name="Google Shape;2216;p140"/>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17" name="Google Shape;2217;p140"/>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18" name="Google Shape;2218;p140"/>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19" name="Google Shape;2219;p140"/>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220" name="Google Shape;2220;p140"/>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221" name="Google Shape;2221;p140"/>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222" name="Google Shape;2222;p140"/>
          <p:cNvSpPr txBox="1"/>
          <p:nvPr/>
        </p:nvSpPr>
        <p:spPr>
          <a:xfrm>
            <a:off x="730825" y="3737713"/>
            <a:ext cx="19520100" cy="886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rgbClr val="FFFC66"/>
                </a:solidFill>
                <a:latin typeface="Helvetica Neue"/>
                <a:ea typeface="Helvetica Neue"/>
                <a:cs typeface="Helvetica Neue"/>
                <a:sym typeface="Helvetica Neue"/>
              </a:rPr>
              <a:t>&lt;/style&gt;</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600">
                <a:solidFill>
                  <a:srgbClr val="FFFC66"/>
                </a:solidFill>
                <a:latin typeface="Helvetica Neue"/>
                <a:ea typeface="Helvetica Neue"/>
                <a:cs typeface="Helvetica Neue"/>
                <a:sym typeface="Helvetica Neue"/>
              </a:rPr>
              <a:t>&lt;/head&gt;</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600">
                <a:solidFill>
                  <a:srgbClr val="FFFC66"/>
                </a:solidFill>
                <a:latin typeface="Helvetica Neue"/>
                <a:ea typeface="Helvetica Neue"/>
                <a:cs typeface="Helvetica Neue"/>
                <a:sym typeface="Helvetica Neue"/>
              </a:rPr>
              <a:t>&lt;body&gt;</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600">
                <a:solidFill>
                  <a:srgbClr val="FFFC66"/>
                </a:solidFill>
                <a:latin typeface="Helvetica Neue"/>
                <a:ea typeface="Helvetica Neue"/>
                <a:cs typeface="Helvetica Neue"/>
                <a:sym typeface="Helvetica Neue"/>
              </a:rPr>
              <a:t>&lt;h1&gt;The visibility Property&lt;/h1&gt;</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600">
                <a:solidFill>
                  <a:srgbClr val="FFFC66"/>
                </a:solidFill>
                <a:latin typeface="Helvetica Neue"/>
                <a:ea typeface="Helvetica Neue"/>
                <a:cs typeface="Helvetica Neue"/>
                <a:sym typeface="Helvetica Neue"/>
              </a:rPr>
              <a:t>&lt;h2 class="a"&gt;This heading is visible&lt;/h2&gt;</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600">
                <a:solidFill>
                  <a:srgbClr val="FFFC66"/>
                </a:solidFill>
                <a:latin typeface="Helvetica Neue"/>
                <a:ea typeface="Helvetica Neue"/>
                <a:cs typeface="Helvetica Neue"/>
                <a:sym typeface="Helvetica Neue"/>
              </a:rPr>
              <a:t>&lt;h2 class="b"&gt;This heading is hidden&lt;/h2&gt;</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600">
                <a:solidFill>
                  <a:srgbClr val="FFFC66"/>
                </a:solidFill>
                <a:latin typeface="Helvetica Neue"/>
                <a:ea typeface="Helvetica Neue"/>
                <a:cs typeface="Helvetica Neue"/>
                <a:sym typeface="Helvetica Neue"/>
              </a:rPr>
              <a:t>&lt;p&gt;Notice that the hidden heading still takes up space on the page.&lt;/p&gt;</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600">
                <a:solidFill>
                  <a:srgbClr val="FFFC66"/>
                </a:solidFill>
                <a:latin typeface="Helvetica Neue"/>
                <a:ea typeface="Helvetica Neue"/>
                <a:cs typeface="Helvetica Neue"/>
                <a:sym typeface="Helvetica Neue"/>
              </a:rPr>
              <a:t>&lt;/body&gt;</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600">
                <a:solidFill>
                  <a:srgbClr val="FFFC66"/>
                </a:solidFill>
                <a:latin typeface="Helvetica Neue"/>
                <a:ea typeface="Helvetica Neue"/>
                <a:cs typeface="Helvetica Neue"/>
                <a:sym typeface="Helvetica Neue"/>
              </a:rPr>
              <a:t>&lt;/html&gt;</a:t>
            </a:r>
            <a:endParaRPr sz="3600">
              <a:solidFill>
                <a:srgbClr val="FFFC66"/>
              </a:solidFill>
              <a:latin typeface="Helvetica Neue"/>
              <a:ea typeface="Helvetica Neue"/>
              <a:cs typeface="Helvetica Neue"/>
              <a:sym typeface="Helvetica Neue"/>
            </a:endParaRPr>
          </a:p>
          <a:p>
            <a:pPr indent="0" lvl="0" marL="190500" marR="190500" rtl="0" algn="l">
              <a:lnSpc>
                <a:spcPct val="115000"/>
              </a:lnSpc>
              <a:spcBef>
                <a:spcPts val="0"/>
              </a:spcBef>
              <a:spcAft>
                <a:spcPts val="800"/>
              </a:spcAft>
              <a:buNone/>
            </a:pPr>
            <a:r>
              <a:t/>
            </a:r>
            <a:endParaRPr sz="6000">
              <a:solidFill>
                <a:srgbClr val="0081CC"/>
              </a:solidFill>
              <a:latin typeface="Courier New"/>
              <a:ea typeface="Courier New"/>
              <a:cs typeface="Courier New"/>
              <a:sym typeface="Courier New"/>
            </a:endParaRPr>
          </a:p>
        </p:txBody>
      </p:sp>
      <p:sp>
        <p:nvSpPr>
          <p:cNvPr id="2223" name="Google Shape;2223;p140"/>
          <p:cNvSpPr txBox="1"/>
          <p:nvPr/>
        </p:nvSpPr>
        <p:spPr>
          <a:xfrm>
            <a:off x="1024575" y="4891500"/>
            <a:ext cx="91221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24" name="Google Shape;2224;p140"/>
          <p:cNvSpPr txBox="1"/>
          <p:nvPr/>
        </p:nvSpPr>
        <p:spPr>
          <a:xfrm>
            <a:off x="11865175" y="4957600"/>
            <a:ext cx="67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28" name="Shape 2228"/>
        <p:cNvGrpSpPr/>
        <p:nvPr/>
      </p:nvGrpSpPr>
      <p:grpSpPr>
        <a:xfrm>
          <a:off x="0" y="0"/>
          <a:ext cx="0" cy="0"/>
          <a:chOff x="0" y="0"/>
          <a:chExt cx="0" cy="0"/>
        </a:xfrm>
      </p:grpSpPr>
      <p:pic>
        <p:nvPicPr>
          <p:cNvPr descr="PrepBytes_Logo.png" id="2229" name="Google Shape;2229;p141"/>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230" name="Google Shape;2230;p141"/>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231" name="Google Shape;2231;p14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232" name="Google Shape;2232;p141"/>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Visibility</a:t>
            </a:r>
            <a:endParaRPr sz="100">
              <a:solidFill>
                <a:schemeClr val="lt1"/>
              </a:solidFill>
              <a:latin typeface="Helvetica Neue"/>
              <a:ea typeface="Helvetica Neue"/>
              <a:cs typeface="Helvetica Neue"/>
              <a:sym typeface="Helvetica Neue"/>
            </a:endParaRPr>
          </a:p>
        </p:txBody>
      </p:sp>
      <p:sp>
        <p:nvSpPr>
          <p:cNvPr id="2233" name="Google Shape;2233;p141"/>
          <p:cNvSpPr txBox="1"/>
          <p:nvPr/>
        </p:nvSpPr>
        <p:spPr>
          <a:xfrm>
            <a:off x="661000" y="1255925"/>
            <a:ext cx="112701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rgbClr val="0081CC"/>
                </a:solidFill>
                <a:latin typeface="Verdana"/>
                <a:ea typeface="Verdana"/>
                <a:cs typeface="Verdana"/>
                <a:sym typeface="Verdana"/>
              </a:rPr>
              <a:t>Output:</a:t>
            </a:r>
            <a:endParaRPr sz="100">
              <a:solidFill>
                <a:srgbClr val="0081CC"/>
              </a:solidFill>
              <a:latin typeface="Helvetica Neue"/>
              <a:ea typeface="Helvetica Neue"/>
              <a:cs typeface="Helvetica Neue"/>
              <a:sym typeface="Helvetica Neue"/>
            </a:endParaRPr>
          </a:p>
        </p:txBody>
      </p:sp>
      <p:sp>
        <p:nvSpPr>
          <p:cNvPr id="2234" name="Google Shape;2234;p141"/>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235" name="Google Shape;2235;p141"/>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36" name="Google Shape;2236;p141"/>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37" name="Google Shape;2237;p141"/>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38" name="Google Shape;2238;p141"/>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39" name="Google Shape;2239;p141"/>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40" name="Google Shape;2240;p141"/>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41" name="Google Shape;2241;p141"/>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242" name="Google Shape;2242;p141"/>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243" name="Google Shape;2243;p141"/>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244" name="Google Shape;2244;p141"/>
          <p:cNvSpPr txBox="1"/>
          <p:nvPr/>
        </p:nvSpPr>
        <p:spPr>
          <a:xfrm>
            <a:off x="-660925" y="2140850"/>
            <a:ext cx="19520100" cy="11082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800"/>
              </a:spcAft>
              <a:buNone/>
            </a:pPr>
            <a:r>
              <a:t/>
            </a:r>
            <a:endParaRPr sz="6000">
              <a:solidFill>
                <a:srgbClr val="0081CC"/>
              </a:solidFill>
              <a:latin typeface="Courier New"/>
              <a:ea typeface="Courier New"/>
              <a:cs typeface="Courier New"/>
              <a:sym typeface="Courier New"/>
            </a:endParaRPr>
          </a:p>
        </p:txBody>
      </p:sp>
      <p:sp>
        <p:nvSpPr>
          <p:cNvPr id="2245" name="Google Shape;2245;p141"/>
          <p:cNvSpPr txBox="1"/>
          <p:nvPr/>
        </p:nvSpPr>
        <p:spPr>
          <a:xfrm>
            <a:off x="1024575" y="4891500"/>
            <a:ext cx="91221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46" name="Google Shape;2246;p141"/>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247" name="Google Shape;2247;p141"/>
          <p:cNvPicPr preferRelativeResize="0"/>
          <p:nvPr/>
        </p:nvPicPr>
        <p:blipFill>
          <a:blip r:embed="rId4">
            <a:alphaModFix/>
          </a:blip>
          <a:stretch>
            <a:fillRect/>
          </a:stretch>
        </p:blipFill>
        <p:spPr>
          <a:xfrm>
            <a:off x="3885275" y="2252700"/>
            <a:ext cx="18012575" cy="106902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51" name="Shape 2251"/>
        <p:cNvGrpSpPr/>
        <p:nvPr/>
      </p:nvGrpSpPr>
      <p:grpSpPr>
        <a:xfrm>
          <a:off x="0" y="0"/>
          <a:ext cx="0" cy="0"/>
          <a:chOff x="0" y="0"/>
          <a:chExt cx="0" cy="0"/>
        </a:xfrm>
      </p:grpSpPr>
      <p:pic>
        <p:nvPicPr>
          <p:cNvPr descr="PrepBytes_Logo.png" id="2252" name="Google Shape;2252;p142"/>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253" name="Google Shape;2253;p142"/>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254" name="Google Shape;2254;p14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255" name="Google Shape;2255;p142"/>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display:none vs hidden</a:t>
            </a:r>
            <a:endParaRPr sz="100">
              <a:solidFill>
                <a:schemeClr val="lt1"/>
              </a:solidFill>
              <a:latin typeface="Helvetica Neue"/>
              <a:ea typeface="Helvetica Neue"/>
              <a:cs typeface="Helvetica Neue"/>
              <a:sym typeface="Helvetica Neue"/>
            </a:endParaRPr>
          </a:p>
        </p:txBody>
      </p:sp>
      <p:sp>
        <p:nvSpPr>
          <p:cNvPr id="2256" name="Google Shape;2256;p142"/>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257" name="Google Shape;2257;p142"/>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258" name="Google Shape;2258;p142"/>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59" name="Google Shape;2259;p142"/>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60" name="Google Shape;2260;p142"/>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61" name="Google Shape;2261;p142"/>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62" name="Google Shape;2262;p142"/>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63" name="Google Shape;2263;p142"/>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64" name="Google Shape;2264;p142"/>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265" name="Google Shape;2265;p142"/>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266" name="Google Shape;2266;p142"/>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267" name="Google Shape;2267;p142"/>
          <p:cNvSpPr txBox="1"/>
          <p:nvPr/>
        </p:nvSpPr>
        <p:spPr>
          <a:xfrm>
            <a:off x="730825" y="2061313"/>
            <a:ext cx="19520100" cy="11082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800"/>
              </a:spcAft>
              <a:buNone/>
            </a:pPr>
            <a:r>
              <a:t/>
            </a:r>
            <a:endParaRPr sz="6000">
              <a:solidFill>
                <a:srgbClr val="0081CC"/>
              </a:solidFill>
              <a:latin typeface="Courier New"/>
              <a:ea typeface="Courier New"/>
              <a:cs typeface="Courier New"/>
              <a:sym typeface="Courier New"/>
            </a:endParaRPr>
          </a:p>
        </p:txBody>
      </p:sp>
      <p:sp>
        <p:nvSpPr>
          <p:cNvPr id="2268" name="Google Shape;2268;p142"/>
          <p:cNvSpPr txBox="1"/>
          <p:nvPr/>
        </p:nvSpPr>
        <p:spPr>
          <a:xfrm>
            <a:off x="1024575" y="4891500"/>
            <a:ext cx="91221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69" name="Google Shape;2269;p142"/>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270" name="Google Shape;2270;p142"/>
          <p:cNvPicPr preferRelativeResize="0"/>
          <p:nvPr/>
        </p:nvPicPr>
        <p:blipFill>
          <a:blip r:embed="rId4">
            <a:alphaModFix/>
          </a:blip>
          <a:stretch>
            <a:fillRect/>
          </a:stretch>
        </p:blipFill>
        <p:spPr>
          <a:xfrm>
            <a:off x="2339275" y="1761700"/>
            <a:ext cx="19859675" cy="1176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3" name="Shape 153"/>
        <p:cNvGrpSpPr/>
        <p:nvPr/>
      </p:nvGrpSpPr>
      <p:grpSpPr>
        <a:xfrm>
          <a:off x="0" y="0"/>
          <a:ext cx="0" cy="0"/>
          <a:chOff x="0" y="0"/>
          <a:chExt cx="0" cy="0"/>
        </a:xfrm>
      </p:grpSpPr>
      <p:pic>
        <p:nvPicPr>
          <p:cNvPr descr="PrepBytes_Logo.png" id="154" name="Google Shape;154;p26"/>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155" name="Google Shape;155;p26"/>
          <p:cNvSpPr txBox="1"/>
          <p:nvPr/>
        </p:nvSpPr>
        <p:spPr>
          <a:xfrm>
            <a:off x="5344768" y="886385"/>
            <a:ext cx="11726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External CSS</a:t>
            </a:r>
            <a:endParaRPr>
              <a:solidFill>
                <a:schemeClr val="lt1"/>
              </a:solidFill>
              <a:latin typeface="Courier New"/>
              <a:ea typeface="Courier New"/>
              <a:cs typeface="Courier New"/>
              <a:sym typeface="Courier New"/>
            </a:endParaRPr>
          </a:p>
        </p:txBody>
      </p:sp>
      <p:sp>
        <p:nvSpPr>
          <p:cNvPr id="156" name="Google Shape;156;p26"/>
          <p:cNvSpPr txBox="1"/>
          <p:nvPr/>
        </p:nvSpPr>
        <p:spPr>
          <a:xfrm>
            <a:off x="1619475" y="2465025"/>
            <a:ext cx="20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endParaRPr/>
          </a:p>
        </p:txBody>
      </p:sp>
      <p:sp>
        <p:nvSpPr>
          <p:cNvPr id="157" name="Google Shape;157;p26"/>
          <p:cNvSpPr txBox="1"/>
          <p:nvPr/>
        </p:nvSpPr>
        <p:spPr>
          <a:xfrm>
            <a:off x="12228725" y="5997775"/>
            <a:ext cx="1084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800">
              <a:solidFill>
                <a:srgbClr val="FFFC66"/>
              </a:solidFill>
            </a:endParaRPr>
          </a:p>
        </p:txBody>
      </p:sp>
      <p:sp>
        <p:nvSpPr>
          <p:cNvPr id="158" name="Google Shape;158;p26"/>
          <p:cNvSpPr txBox="1"/>
          <p:nvPr/>
        </p:nvSpPr>
        <p:spPr>
          <a:xfrm>
            <a:off x="2133600" y="2971800"/>
            <a:ext cx="193494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rgbClr val="0081CC"/>
                </a:solidFill>
                <a:latin typeface="Courier New"/>
                <a:ea typeface="Courier New"/>
                <a:cs typeface="Courier New"/>
                <a:sym typeface="Courier New"/>
              </a:rPr>
              <a:t>Output:</a:t>
            </a:r>
            <a:endParaRPr sz="40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0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000">
                <a:solidFill>
                  <a:srgbClr val="0081CC"/>
                </a:solidFill>
                <a:latin typeface="Courier New"/>
                <a:ea typeface="Courier New"/>
                <a:cs typeface="Courier New"/>
                <a:sym typeface="Courier New"/>
              </a:rPr>
              <a:t>The result of external CSS is also same but the method of writing CSS code is different.</a:t>
            </a:r>
            <a:endParaRPr sz="40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000">
              <a:solidFill>
                <a:srgbClr val="0081CC"/>
              </a:solidFill>
            </a:endParaRPr>
          </a:p>
          <a:p>
            <a:pPr indent="0" lvl="0" marL="0" rtl="0" algn="l">
              <a:spcBef>
                <a:spcPts val="0"/>
              </a:spcBef>
              <a:spcAft>
                <a:spcPts val="0"/>
              </a:spcAft>
              <a:buNone/>
            </a:pPr>
            <a:r>
              <a:t/>
            </a:r>
            <a:endParaRPr sz="4000">
              <a:solidFill>
                <a:srgbClr val="0081CC"/>
              </a:solidFill>
            </a:endParaRPr>
          </a:p>
        </p:txBody>
      </p:sp>
      <p:sp>
        <p:nvSpPr>
          <p:cNvPr id="159" name="Google Shape;159;p26"/>
          <p:cNvSpPr txBox="1"/>
          <p:nvPr/>
        </p:nvSpPr>
        <p:spPr>
          <a:xfrm>
            <a:off x="3714525" y="4296575"/>
            <a:ext cx="1685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endParaRPr>
          </a:p>
        </p:txBody>
      </p:sp>
      <p:pic>
        <p:nvPicPr>
          <p:cNvPr id="160" name="Google Shape;160;p26"/>
          <p:cNvPicPr preferRelativeResize="0"/>
          <p:nvPr/>
        </p:nvPicPr>
        <p:blipFill>
          <a:blip r:embed="rId4">
            <a:alphaModFix/>
          </a:blip>
          <a:stretch>
            <a:fillRect/>
          </a:stretch>
        </p:blipFill>
        <p:spPr>
          <a:xfrm>
            <a:off x="2287825" y="5946350"/>
            <a:ext cx="18938001" cy="7502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74" name="Shape 2274"/>
        <p:cNvGrpSpPr/>
        <p:nvPr/>
      </p:nvGrpSpPr>
      <p:grpSpPr>
        <a:xfrm>
          <a:off x="0" y="0"/>
          <a:ext cx="0" cy="0"/>
          <a:chOff x="0" y="0"/>
          <a:chExt cx="0" cy="0"/>
        </a:xfrm>
      </p:grpSpPr>
      <p:pic>
        <p:nvPicPr>
          <p:cNvPr descr="PrepBytes_Logo.png" id="2275" name="Google Shape;2275;p143"/>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276" name="Google Shape;2276;p143"/>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277" name="Google Shape;2277;p14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278" name="Google Shape;2278;p143"/>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Float</a:t>
            </a:r>
            <a:endParaRPr sz="100">
              <a:solidFill>
                <a:schemeClr val="lt1"/>
              </a:solidFill>
              <a:latin typeface="Helvetica Neue"/>
              <a:ea typeface="Helvetica Neue"/>
              <a:cs typeface="Helvetica Neue"/>
              <a:sym typeface="Helvetica Neue"/>
            </a:endParaRPr>
          </a:p>
        </p:txBody>
      </p:sp>
      <p:sp>
        <p:nvSpPr>
          <p:cNvPr id="2279" name="Google Shape;2279;p143"/>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280" name="Google Shape;2280;p143"/>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281" name="Google Shape;2281;p143"/>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82" name="Google Shape;2282;p143"/>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83" name="Google Shape;2283;p143"/>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84" name="Google Shape;2284;p143"/>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85" name="Google Shape;2285;p143"/>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86" name="Google Shape;2286;p143"/>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87" name="Google Shape;2287;p143"/>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288" name="Google Shape;2288;p143"/>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289" name="Google Shape;2289;p143"/>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290" name="Google Shape;2290;p143"/>
          <p:cNvSpPr txBox="1"/>
          <p:nvPr/>
        </p:nvSpPr>
        <p:spPr>
          <a:xfrm>
            <a:off x="730825" y="4194925"/>
            <a:ext cx="22371600" cy="77208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800"/>
              </a:spcAft>
              <a:buNone/>
            </a:pPr>
            <a:r>
              <a:rPr lang="en-US" sz="4800">
                <a:solidFill>
                  <a:srgbClr val="0081CC"/>
                </a:solidFill>
                <a:latin typeface="Courier New"/>
                <a:ea typeface="Courier New"/>
                <a:cs typeface="Courier New"/>
                <a:sym typeface="Courier New"/>
              </a:rPr>
              <a:t>The float CSS property is used to position the elements to the left, right, of its container along with permitting the text and inline elements to wrap around it. The float property defines the flow of content in the page. The remaining elements will be part of the flow if the element is removed from the normal flow of the content. This property is ignored by the absolutely positioned elements. It can be written in a CSS file or can be directly specified in the style of an element.</a:t>
            </a:r>
            <a:endParaRPr sz="4800">
              <a:solidFill>
                <a:srgbClr val="0081CC"/>
              </a:solidFill>
              <a:latin typeface="Courier New"/>
              <a:ea typeface="Courier New"/>
              <a:cs typeface="Courier New"/>
              <a:sym typeface="Courier New"/>
            </a:endParaRPr>
          </a:p>
        </p:txBody>
      </p:sp>
      <p:sp>
        <p:nvSpPr>
          <p:cNvPr id="2291" name="Google Shape;2291;p143"/>
          <p:cNvSpPr txBox="1"/>
          <p:nvPr/>
        </p:nvSpPr>
        <p:spPr>
          <a:xfrm>
            <a:off x="1024575" y="4891500"/>
            <a:ext cx="91221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92" name="Google Shape;2292;p143"/>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96" name="Shape 2296"/>
        <p:cNvGrpSpPr/>
        <p:nvPr/>
      </p:nvGrpSpPr>
      <p:grpSpPr>
        <a:xfrm>
          <a:off x="0" y="0"/>
          <a:ext cx="0" cy="0"/>
          <a:chOff x="0" y="0"/>
          <a:chExt cx="0" cy="0"/>
        </a:xfrm>
      </p:grpSpPr>
      <p:pic>
        <p:nvPicPr>
          <p:cNvPr descr="PrepBytes_Logo.png" id="2297" name="Google Shape;2297;p144"/>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298" name="Google Shape;2298;p144"/>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299" name="Google Shape;2299;p14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300" name="Google Shape;2300;p144"/>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Float</a:t>
            </a:r>
            <a:endParaRPr sz="100">
              <a:solidFill>
                <a:schemeClr val="lt1"/>
              </a:solidFill>
              <a:latin typeface="Helvetica Neue"/>
              <a:ea typeface="Helvetica Neue"/>
              <a:cs typeface="Helvetica Neue"/>
              <a:sym typeface="Helvetica Neue"/>
            </a:endParaRPr>
          </a:p>
        </p:txBody>
      </p:sp>
      <p:sp>
        <p:nvSpPr>
          <p:cNvPr id="2301" name="Google Shape;2301;p144"/>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302" name="Google Shape;2302;p144"/>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303" name="Google Shape;2303;p144"/>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04" name="Google Shape;2304;p144"/>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05" name="Google Shape;2305;p144"/>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06" name="Google Shape;2306;p144"/>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07" name="Google Shape;2307;p144"/>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08" name="Google Shape;2308;p144"/>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09" name="Google Shape;2309;p144"/>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310" name="Google Shape;2310;p144"/>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311" name="Google Shape;2311;p144"/>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312" name="Google Shape;2312;p144"/>
          <p:cNvSpPr txBox="1"/>
          <p:nvPr/>
        </p:nvSpPr>
        <p:spPr>
          <a:xfrm>
            <a:off x="730825" y="3966325"/>
            <a:ext cx="22371600" cy="92889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lang="en-US" sz="4800">
                <a:solidFill>
                  <a:srgbClr val="0081CC"/>
                </a:solidFill>
                <a:latin typeface="Courier New"/>
                <a:ea typeface="Courier New"/>
                <a:cs typeface="Courier New"/>
                <a:sym typeface="Courier New"/>
              </a:rPr>
              <a:t>float: none|left|right|initial|inherit;</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US" sz="4800">
                <a:solidFill>
                  <a:srgbClr val="0081CC"/>
                </a:solidFill>
                <a:latin typeface="Courier New"/>
                <a:ea typeface="Courier New"/>
                <a:cs typeface="Courier New"/>
                <a:sym typeface="Courier New"/>
              </a:rPr>
              <a:t>Property values:</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US" sz="4800">
                <a:solidFill>
                  <a:srgbClr val="0081CC"/>
                </a:solidFill>
                <a:latin typeface="Courier New"/>
                <a:ea typeface="Courier New"/>
                <a:cs typeface="Courier New"/>
                <a:sym typeface="Courier New"/>
              </a:rPr>
              <a:t>none: This is the default value &amp; the element does not float.</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US" sz="4800">
                <a:solidFill>
                  <a:srgbClr val="0081CC"/>
                </a:solidFill>
                <a:latin typeface="Courier New"/>
                <a:ea typeface="Courier New"/>
                <a:cs typeface="Courier New"/>
                <a:sym typeface="Courier New"/>
              </a:rPr>
              <a:t>left: Element floats on the left side of the container.</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US" sz="4800">
                <a:solidFill>
                  <a:srgbClr val="0081CC"/>
                </a:solidFill>
                <a:latin typeface="Courier New"/>
                <a:ea typeface="Courier New"/>
                <a:cs typeface="Courier New"/>
                <a:sym typeface="Courier New"/>
              </a:rPr>
              <a:t>right: Element floats on the right side of the container.</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US" sz="4800">
                <a:solidFill>
                  <a:srgbClr val="0081CC"/>
                </a:solidFill>
                <a:latin typeface="Courier New"/>
                <a:ea typeface="Courier New"/>
                <a:cs typeface="Courier New"/>
                <a:sym typeface="Courier New"/>
              </a:rPr>
              <a:t>initial Element will be set to its default value.</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rPr lang="en-US" sz="4800">
                <a:solidFill>
                  <a:srgbClr val="0081CC"/>
                </a:solidFill>
                <a:latin typeface="Courier New"/>
                <a:ea typeface="Courier New"/>
                <a:cs typeface="Courier New"/>
                <a:sym typeface="Courier New"/>
              </a:rPr>
              <a:t>inherit: Element inherits floating property of its parent property.</a:t>
            </a:r>
            <a:endParaRPr sz="4800">
              <a:solidFill>
                <a:srgbClr val="0081CC"/>
              </a:solidFill>
              <a:latin typeface="Courier New"/>
              <a:ea typeface="Courier New"/>
              <a:cs typeface="Courier New"/>
              <a:sym typeface="Courier New"/>
            </a:endParaRPr>
          </a:p>
        </p:txBody>
      </p:sp>
      <p:sp>
        <p:nvSpPr>
          <p:cNvPr id="2313" name="Google Shape;2313;p144"/>
          <p:cNvSpPr txBox="1"/>
          <p:nvPr/>
        </p:nvSpPr>
        <p:spPr>
          <a:xfrm>
            <a:off x="1024575" y="4891500"/>
            <a:ext cx="91221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14" name="Google Shape;2314;p144"/>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18" name="Shape 2318"/>
        <p:cNvGrpSpPr/>
        <p:nvPr/>
      </p:nvGrpSpPr>
      <p:grpSpPr>
        <a:xfrm>
          <a:off x="0" y="0"/>
          <a:ext cx="0" cy="0"/>
          <a:chOff x="0" y="0"/>
          <a:chExt cx="0" cy="0"/>
        </a:xfrm>
      </p:grpSpPr>
      <p:pic>
        <p:nvPicPr>
          <p:cNvPr descr="PrepBytes_Logo.png" id="2319" name="Google Shape;2319;p145"/>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320" name="Google Shape;2320;p145"/>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321" name="Google Shape;2321;p14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322" name="Google Shape;2322;p145"/>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Float left</a:t>
            </a:r>
            <a:endParaRPr sz="100">
              <a:solidFill>
                <a:schemeClr val="lt1"/>
              </a:solidFill>
              <a:latin typeface="Helvetica Neue"/>
              <a:ea typeface="Helvetica Neue"/>
              <a:cs typeface="Helvetica Neue"/>
              <a:sym typeface="Helvetica Neue"/>
            </a:endParaRPr>
          </a:p>
        </p:txBody>
      </p:sp>
      <p:sp>
        <p:nvSpPr>
          <p:cNvPr id="2323" name="Google Shape;2323;p145"/>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324" name="Google Shape;2324;p145"/>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325" name="Google Shape;2325;p145"/>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26" name="Google Shape;2326;p145"/>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27" name="Google Shape;2327;p145"/>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28" name="Google Shape;2328;p145"/>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29" name="Google Shape;2329;p145"/>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30" name="Google Shape;2330;p145"/>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31" name="Google Shape;2331;p145"/>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332" name="Google Shape;2332;p145"/>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333" name="Google Shape;2333;p145"/>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334" name="Google Shape;2334;p145"/>
          <p:cNvSpPr txBox="1"/>
          <p:nvPr/>
        </p:nvSpPr>
        <p:spPr>
          <a:xfrm>
            <a:off x="730825" y="1756525"/>
            <a:ext cx="22371600" cy="119823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lang="en-US" sz="2800">
                <a:solidFill>
                  <a:srgbClr val="FFFC66"/>
                </a:solidFill>
              </a:rPr>
              <a:t>&lt;!DOCTYPE html&gt;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&lt;html&gt;</a:t>
            </a:r>
            <a:endParaRPr sz="2800">
              <a:solidFill>
                <a:srgbClr val="FFFC66"/>
              </a:solidFill>
            </a:endParaRPr>
          </a:p>
          <a:p>
            <a:pPr indent="0" lvl="0" marL="190500" marR="190500" rtl="0" algn="l">
              <a:lnSpc>
                <a:spcPct val="115000"/>
              </a:lnSpc>
              <a:spcBef>
                <a:spcPts val="800"/>
              </a:spcBef>
              <a:spcAft>
                <a:spcPts val="0"/>
              </a:spcAft>
              <a:buNone/>
            </a:pPr>
            <a:r>
              <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&lt;head&gt;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	&lt;title&gt;Float&lt;/title&gt;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&lt;/head&gt;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&lt;style&gt;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body{</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background:black;</a:t>
            </a:r>
            <a:endParaRPr sz="2800">
              <a:solidFill>
                <a:srgbClr val="FFFC66"/>
              </a:solidFill>
            </a:endParaRPr>
          </a:p>
          <a:p>
            <a:pPr indent="0" lvl="0" marL="190500" marR="190500" rtl="0" algn="l">
              <a:lnSpc>
                <a:spcPct val="115000"/>
              </a:lnSpc>
              <a:spcBef>
                <a:spcPts val="800"/>
              </a:spcBef>
              <a:spcAft>
                <a:spcPts val="0"/>
              </a:spcAft>
              <a:buNone/>
            </a:pPr>
            <a:r>
              <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a:t>
            </a:r>
            <a:endParaRPr sz="2800">
              <a:solidFill>
                <a:srgbClr val="FFFC66"/>
              </a:solidFill>
            </a:endParaRPr>
          </a:p>
          <a:p>
            <a:pPr indent="0" lvl="0" marL="190500" marR="190500" rtl="0" algn="l">
              <a:lnSpc>
                <a:spcPct val="115000"/>
              </a:lnSpc>
              <a:spcBef>
                <a:spcPts val="800"/>
              </a:spcBef>
              <a:spcAft>
                <a:spcPts val="0"/>
              </a:spcAft>
              <a:buNone/>
            </a:pPr>
            <a:r>
              <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&lt;/style&gt;</a:t>
            </a:r>
            <a:endParaRPr sz="2800">
              <a:solidFill>
                <a:srgbClr val="FFFC66"/>
              </a:solidFill>
            </a:endParaRPr>
          </a:p>
          <a:p>
            <a:pPr indent="0" lvl="0" marL="190500" marR="190500" rtl="0" algn="l">
              <a:lnSpc>
                <a:spcPct val="115000"/>
              </a:lnSpc>
              <a:spcBef>
                <a:spcPts val="800"/>
              </a:spcBef>
              <a:spcAft>
                <a:spcPts val="0"/>
              </a:spcAft>
              <a:buNone/>
            </a:pPr>
            <a:r>
              <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&lt;body&gt;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	&lt;div class="GFG" style="font-size:40px;</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color:white; float:left;"&gt; prepbytes &lt;/div&gt;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&lt;/body&gt;</a:t>
            </a:r>
            <a:endParaRPr sz="2800">
              <a:solidFill>
                <a:srgbClr val="FFFC66"/>
              </a:solidFill>
            </a:endParaRPr>
          </a:p>
          <a:p>
            <a:pPr indent="0" lvl="0" marL="190500" marR="190500" rtl="0" algn="l">
              <a:lnSpc>
                <a:spcPct val="115000"/>
              </a:lnSpc>
              <a:spcBef>
                <a:spcPts val="800"/>
              </a:spcBef>
              <a:spcAft>
                <a:spcPts val="0"/>
              </a:spcAft>
              <a:buNone/>
            </a:pPr>
            <a:r>
              <a:t/>
            </a:r>
            <a:endParaRPr sz="2800">
              <a:solidFill>
                <a:srgbClr val="FFFC66"/>
              </a:solidFill>
            </a:endParaRPr>
          </a:p>
          <a:p>
            <a:pPr indent="0" lvl="0" marL="190500" marR="190500" rtl="0" algn="l">
              <a:lnSpc>
                <a:spcPct val="115000"/>
              </a:lnSpc>
              <a:spcBef>
                <a:spcPts val="800"/>
              </a:spcBef>
              <a:spcAft>
                <a:spcPts val="800"/>
              </a:spcAft>
              <a:buNone/>
            </a:pPr>
            <a:r>
              <a:rPr lang="en-US" sz="2800">
                <a:solidFill>
                  <a:srgbClr val="FFFC66"/>
                </a:solidFill>
              </a:rPr>
              <a:t>&lt;/html&gt;</a:t>
            </a:r>
            <a:endParaRPr sz="2800">
              <a:solidFill>
                <a:srgbClr val="FFFC66"/>
              </a:solidFill>
            </a:endParaRPr>
          </a:p>
        </p:txBody>
      </p:sp>
      <p:sp>
        <p:nvSpPr>
          <p:cNvPr id="2335" name="Google Shape;2335;p145"/>
          <p:cNvSpPr txBox="1"/>
          <p:nvPr/>
        </p:nvSpPr>
        <p:spPr>
          <a:xfrm>
            <a:off x="1024575" y="4891500"/>
            <a:ext cx="91221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36" name="Google Shape;2336;p145"/>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37" name="Google Shape;2337;p145"/>
          <p:cNvSpPr txBox="1"/>
          <p:nvPr/>
        </p:nvSpPr>
        <p:spPr>
          <a:xfrm>
            <a:off x="10444000" y="1737000"/>
            <a:ext cx="13040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accent1"/>
                </a:solidFill>
                <a:latin typeface="Verdana"/>
                <a:ea typeface="Verdana"/>
                <a:cs typeface="Verdana"/>
                <a:sym typeface="Verdana"/>
              </a:rPr>
              <a:t>Output:</a:t>
            </a:r>
            <a:endParaRPr>
              <a:latin typeface="Helvetica Neue"/>
              <a:ea typeface="Helvetica Neue"/>
              <a:cs typeface="Helvetica Neue"/>
              <a:sym typeface="Helvetica Neue"/>
            </a:endParaRPr>
          </a:p>
        </p:txBody>
      </p:sp>
      <p:sp>
        <p:nvSpPr>
          <p:cNvPr id="2338" name="Google Shape;2338;p145"/>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39" name="Google Shape;2339;p145"/>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340" name="Google Shape;2340;p145"/>
          <p:cNvPicPr preferRelativeResize="0"/>
          <p:nvPr/>
        </p:nvPicPr>
        <p:blipFill>
          <a:blip r:embed="rId4">
            <a:alphaModFix/>
          </a:blip>
          <a:stretch>
            <a:fillRect/>
          </a:stretch>
        </p:blipFill>
        <p:spPr>
          <a:xfrm>
            <a:off x="10444000" y="3333750"/>
            <a:ext cx="13040700" cy="92974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44" name="Shape 2344"/>
        <p:cNvGrpSpPr/>
        <p:nvPr/>
      </p:nvGrpSpPr>
      <p:grpSpPr>
        <a:xfrm>
          <a:off x="0" y="0"/>
          <a:ext cx="0" cy="0"/>
          <a:chOff x="0" y="0"/>
          <a:chExt cx="0" cy="0"/>
        </a:xfrm>
      </p:grpSpPr>
      <p:pic>
        <p:nvPicPr>
          <p:cNvPr descr="PrepBytes_Logo.png" id="2345" name="Google Shape;2345;p146"/>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346" name="Google Shape;2346;p146"/>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347" name="Google Shape;2347;p14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348" name="Google Shape;2348;p146"/>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Float right</a:t>
            </a:r>
            <a:endParaRPr sz="100">
              <a:solidFill>
                <a:schemeClr val="lt1"/>
              </a:solidFill>
              <a:latin typeface="Helvetica Neue"/>
              <a:ea typeface="Helvetica Neue"/>
              <a:cs typeface="Helvetica Neue"/>
              <a:sym typeface="Helvetica Neue"/>
            </a:endParaRPr>
          </a:p>
        </p:txBody>
      </p:sp>
      <p:sp>
        <p:nvSpPr>
          <p:cNvPr id="2349" name="Google Shape;2349;p146"/>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350" name="Google Shape;2350;p146"/>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351" name="Google Shape;2351;p146"/>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52" name="Google Shape;2352;p146"/>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53" name="Google Shape;2353;p146"/>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54" name="Google Shape;2354;p146"/>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55" name="Google Shape;2355;p146"/>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56" name="Google Shape;2356;p146"/>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57" name="Google Shape;2357;p146"/>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358" name="Google Shape;2358;p146"/>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359" name="Google Shape;2359;p146"/>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360" name="Google Shape;2360;p146"/>
          <p:cNvSpPr txBox="1"/>
          <p:nvPr/>
        </p:nvSpPr>
        <p:spPr>
          <a:xfrm>
            <a:off x="730825" y="1756525"/>
            <a:ext cx="22371600" cy="119823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lang="en-US" sz="2800">
                <a:solidFill>
                  <a:srgbClr val="FFFC66"/>
                </a:solidFill>
              </a:rPr>
              <a:t>&lt;!DOCTYPE html&gt;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&lt;html&gt;</a:t>
            </a:r>
            <a:endParaRPr sz="2800">
              <a:solidFill>
                <a:srgbClr val="FFFC66"/>
              </a:solidFill>
            </a:endParaRPr>
          </a:p>
          <a:p>
            <a:pPr indent="0" lvl="0" marL="190500" marR="190500" rtl="0" algn="l">
              <a:lnSpc>
                <a:spcPct val="115000"/>
              </a:lnSpc>
              <a:spcBef>
                <a:spcPts val="800"/>
              </a:spcBef>
              <a:spcAft>
                <a:spcPts val="0"/>
              </a:spcAft>
              <a:buNone/>
            </a:pPr>
            <a:r>
              <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&lt;head&gt;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	&lt;title&gt;Float&lt;/title&gt;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&lt;/head&gt;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&lt;style&gt;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body{</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background:black;</a:t>
            </a:r>
            <a:endParaRPr sz="2800">
              <a:solidFill>
                <a:srgbClr val="FFFC66"/>
              </a:solidFill>
            </a:endParaRPr>
          </a:p>
          <a:p>
            <a:pPr indent="0" lvl="0" marL="190500" marR="190500" rtl="0" algn="l">
              <a:lnSpc>
                <a:spcPct val="115000"/>
              </a:lnSpc>
              <a:spcBef>
                <a:spcPts val="800"/>
              </a:spcBef>
              <a:spcAft>
                <a:spcPts val="0"/>
              </a:spcAft>
              <a:buNone/>
            </a:pPr>
            <a:r>
              <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a:t>
            </a:r>
            <a:endParaRPr sz="2800">
              <a:solidFill>
                <a:srgbClr val="FFFC66"/>
              </a:solidFill>
            </a:endParaRPr>
          </a:p>
          <a:p>
            <a:pPr indent="0" lvl="0" marL="190500" marR="190500" rtl="0" algn="l">
              <a:lnSpc>
                <a:spcPct val="115000"/>
              </a:lnSpc>
              <a:spcBef>
                <a:spcPts val="800"/>
              </a:spcBef>
              <a:spcAft>
                <a:spcPts val="0"/>
              </a:spcAft>
              <a:buNone/>
            </a:pPr>
            <a:r>
              <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&lt;/style&gt;</a:t>
            </a:r>
            <a:endParaRPr sz="2800">
              <a:solidFill>
                <a:srgbClr val="FFFC66"/>
              </a:solidFill>
            </a:endParaRPr>
          </a:p>
          <a:p>
            <a:pPr indent="0" lvl="0" marL="190500" marR="190500" rtl="0" algn="l">
              <a:lnSpc>
                <a:spcPct val="115000"/>
              </a:lnSpc>
              <a:spcBef>
                <a:spcPts val="800"/>
              </a:spcBef>
              <a:spcAft>
                <a:spcPts val="0"/>
              </a:spcAft>
              <a:buNone/>
            </a:pPr>
            <a:r>
              <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&lt;body&gt;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	&lt;div class="GFG" style="font-size:40px;</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color:white; float:right;"&gt; prepbytes &lt;/div&gt;</a:t>
            </a:r>
            <a:endParaRPr sz="2800">
              <a:solidFill>
                <a:srgbClr val="FFFC66"/>
              </a:solidFill>
            </a:endParaRPr>
          </a:p>
          <a:p>
            <a:pPr indent="0" lvl="0" marL="190500" marR="190500" rtl="0" algn="l">
              <a:lnSpc>
                <a:spcPct val="115000"/>
              </a:lnSpc>
              <a:spcBef>
                <a:spcPts val="800"/>
              </a:spcBef>
              <a:spcAft>
                <a:spcPts val="0"/>
              </a:spcAft>
              <a:buNone/>
            </a:pPr>
            <a:r>
              <a:rPr lang="en-US" sz="2800">
                <a:solidFill>
                  <a:srgbClr val="FFFC66"/>
                </a:solidFill>
              </a:rPr>
              <a:t>&lt;/body&gt;</a:t>
            </a:r>
            <a:endParaRPr sz="2800">
              <a:solidFill>
                <a:srgbClr val="FFFC66"/>
              </a:solidFill>
            </a:endParaRPr>
          </a:p>
          <a:p>
            <a:pPr indent="0" lvl="0" marL="190500" marR="190500" rtl="0" algn="l">
              <a:lnSpc>
                <a:spcPct val="115000"/>
              </a:lnSpc>
              <a:spcBef>
                <a:spcPts val="800"/>
              </a:spcBef>
              <a:spcAft>
                <a:spcPts val="0"/>
              </a:spcAft>
              <a:buNone/>
            </a:pPr>
            <a:r>
              <a:t/>
            </a:r>
            <a:endParaRPr sz="2800">
              <a:solidFill>
                <a:srgbClr val="FFFC66"/>
              </a:solidFill>
            </a:endParaRPr>
          </a:p>
          <a:p>
            <a:pPr indent="0" lvl="0" marL="190500" marR="190500" rtl="0" algn="l">
              <a:lnSpc>
                <a:spcPct val="115000"/>
              </a:lnSpc>
              <a:spcBef>
                <a:spcPts val="800"/>
              </a:spcBef>
              <a:spcAft>
                <a:spcPts val="800"/>
              </a:spcAft>
              <a:buNone/>
            </a:pPr>
            <a:r>
              <a:rPr lang="en-US" sz="2800">
                <a:solidFill>
                  <a:srgbClr val="FFFC66"/>
                </a:solidFill>
              </a:rPr>
              <a:t>&lt;/html&gt;</a:t>
            </a:r>
            <a:endParaRPr sz="2800">
              <a:solidFill>
                <a:srgbClr val="FFFC66"/>
              </a:solidFill>
            </a:endParaRPr>
          </a:p>
        </p:txBody>
      </p:sp>
      <p:sp>
        <p:nvSpPr>
          <p:cNvPr id="2361" name="Google Shape;2361;p146"/>
          <p:cNvSpPr txBox="1"/>
          <p:nvPr/>
        </p:nvSpPr>
        <p:spPr>
          <a:xfrm>
            <a:off x="1024575" y="4891500"/>
            <a:ext cx="91221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62" name="Google Shape;2362;p146"/>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63" name="Google Shape;2363;p146"/>
          <p:cNvSpPr txBox="1"/>
          <p:nvPr/>
        </p:nvSpPr>
        <p:spPr>
          <a:xfrm>
            <a:off x="10444000" y="1737000"/>
            <a:ext cx="13040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accent1"/>
                </a:solidFill>
                <a:latin typeface="Verdana"/>
                <a:ea typeface="Verdana"/>
                <a:cs typeface="Verdana"/>
                <a:sym typeface="Verdana"/>
              </a:rPr>
              <a:t>Output:</a:t>
            </a:r>
            <a:endParaRPr>
              <a:latin typeface="Helvetica Neue"/>
              <a:ea typeface="Helvetica Neue"/>
              <a:cs typeface="Helvetica Neue"/>
              <a:sym typeface="Helvetica Neue"/>
            </a:endParaRPr>
          </a:p>
        </p:txBody>
      </p:sp>
      <p:sp>
        <p:nvSpPr>
          <p:cNvPr id="2364" name="Google Shape;2364;p146"/>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65" name="Google Shape;2365;p146"/>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66" name="Google Shape;2366;p146"/>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367" name="Google Shape;2367;p146"/>
          <p:cNvPicPr preferRelativeResize="0"/>
          <p:nvPr/>
        </p:nvPicPr>
        <p:blipFill>
          <a:blip r:embed="rId4">
            <a:alphaModFix/>
          </a:blip>
          <a:stretch>
            <a:fillRect/>
          </a:stretch>
        </p:blipFill>
        <p:spPr>
          <a:xfrm>
            <a:off x="10576200" y="3023250"/>
            <a:ext cx="12724475" cy="102300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71" name="Shape 2371"/>
        <p:cNvGrpSpPr/>
        <p:nvPr/>
      </p:nvGrpSpPr>
      <p:grpSpPr>
        <a:xfrm>
          <a:off x="0" y="0"/>
          <a:ext cx="0" cy="0"/>
          <a:chOff x="0" y="0"/>
          <a:chExt cx="0" cy="0"/>
        </a:xfrm>
      </p:grpSpPr>
      <p:pic>
        <p:nvPicPr>
          <p:cNvPr descr="PrepBytes_Logo.png" id="2372" name="Google Shape;2372;p147"/>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373" name="Google Shape;2373;p147"/>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374" name="Google Shape;2374;p14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375" name="Google Shape;2375;p147"/>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Float </a:t>
            </a:r>
            <a:endParaRPr sz="100">
              <a:solidFill>
                <a:schemeClr val="lt1"/>
              </a:solidFill>
              <a:latin typeface="Helvetica Neue"/>
              <a:ea typeface="Helvetica Neue"/>
              <a:cs typeface="Helvetica Neue"/>
              <a:sym typeface="Helvetica Neue"/>
            </a:endParaRPr>
          </a:p>
        </p:txBody>
      </p:sp>
      <p:sp>
        <p:nvSpPr>
          <p:cNvPr id="2376" name="Google Shape;2376;p147"/>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377" name="Google Shape;2377;p147"/>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378" name="Google Shape;2378;p147"/>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79" name="Google Shape;2379;p147"/>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80" name="Google Shape;2380;p147"/>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81" name="Google Shape;2381;p147"/>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82" name="Google Shape;2382;p147"/>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83" name="Google Shape;2383;p147"/>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84" name="Google Shape;2384;p147"/>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385" name="Google Shape;2385;p147"/>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386" name="Google Shape;2386;p147"/>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387" name="Google Shape;2387;p147"/>
          <p:cNvSpPr txBox="1"/>
          <p:nvPr/>
        </p:nvSpPr>
        <p:spPr>
          <a:xfrm>
            <a:off x="730825" y="1756525"/>
            <a:ext cx="22371600" cy="6156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800"/>
              </a:spcAft>
              <a:buNone/>
            </a:pPr>
            <a:r>
              <a:t/>
            </a:r>
            <a:endParaRPr sz="2800">
              <a:solidFill>
                <a:srgbClr val="FFFC66"/>
              </a:solidFill>
              <a:latin typeface="Courier New"/>
              <a:ea typeface="Courier New"/>
              <a:cs typeface="Courier New"/>
              <a:sym typeface="Courier New"/>
            </a:endParaRPr>
          </a:p>
        </p:txBody>
      </p:sp>
      <p:sp>
        <p:nvSpPr>
          <p:cNvPr id="2388" name="Google Shape;2388;p147"/>
          <p:cNvSpPr txBox="1"/>
          <p:nvPr/>
        </p:nvSpPr>
        <p:spPr>
          <a:xfrm>
            <a:off x="1024575" y="4891500"/>
            <a:ext cx="91221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89" name="Google Shape;2389;p147"/>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90" name="Google Shape;2390;p147"/>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391" name="Google Shape;2391;p147"/>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92" name="Google Shape;2392;p147"/>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93" name="Google Shape;2393;p147"/>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394" name="Google Shape;2394;p147"/>
          <p:cNvPicPr preferRelativeResize="0"/>
          <p:nvPr/>
        </p:nvPicPr>
        <p:blipFill>
          <a:blip r:embed="rId4">
            <a:alphaModFix/>
          </a:blip>
          <a:stretch>
            <a:fillRect/>
          </a:stretch>
        </p:blipFill>
        <p:spPr>
          <a:xfrm>
            <a:off x="5756750" y="2019675"/>
            <a:ext cx="12870500" cy="112654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98" name="Shape 2398"/>
        <p:cNvGrpSpPr/>
        <p:nvPr/>
      </p:nvGrpSpPr>
      <p:grpSpPr>
        <a:xfrm>
          <a:off x="0" y="0"/>
          <a:ext cx="0" cy="0"/>
          <a:chOff x="0" y="0"/>
          <a:chExt cx="0" cy="0"/>
        </a:xfrm>
      </p:grpSpPr>
      <p:pic>
        <p:nvPicPr>
          <p:cNvPr descr="PrepBytes_Logo.png" id="2399" name="Google Shape;2399;p148"/>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400" name="Google Shape;2400;p148"/>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401" name="Google Shape;2401;p14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402" name="Google Shape;2402;p148"/>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clear</a:t>
            </a:r>
            <a:endParaRPr sz="100">
              <a:solidFill>
                <a:schemeClr val="lt1"/>
              </a:solidFill>
              <a:latin typeface="Helvetica Neue"/>
              <a:ea typeface="Helvetica Neue"/>
              <a:cs typeface="Helvetica Neue"/>
              <a:sym typeface="Helvetica Neue"/>
            </a:endParaRPr>
          </a:p>
        </p:txBody>
      </p:sp>
      <p:sp>
        <p:nvSpPr>
          <p:cNvPr id="2403" name="Google Shape;2403;p148"/>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404" name="Google Shape;2404;p148"/>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405" name="Google Shape;2405;p148"/>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06" name="Google Shape;2406;p148"/>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07" name="Google Shape;2407;p148"/>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08" name="Google Shape;2408;p148"/>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09" name="Google Shape;2409;p148"/>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10" name="Google Shape;2410;p148"/>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11" name="Google Shape;2411;p148"/>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412" name="Google Shape;2412;p148"/>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413" name="Google Shape;2413;p148"/>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414" name="Google Shape;2414;p148"/>
          <p:cNvSpPr txBox="1"/>
          <p:nvPr/>
        </p:nvSpPr>
        <p:spPr>
          <a:xfrm>
            <a:off x="730825" y="2747125"/>
            <a:ext cx="22371600" cy="115299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lang="en-US" sz="4800">
                <a:solidFill>
                  <a:srgbClr val="0081CC"/>
                </a:solidFill>
                <a:latin typeface="Courier New"/>
                <a:ea typeface="Courier New"/>
                <a:cs typeface="Courier New"/>
                <a:sym typeface="Courier New"/>
              </a:rPr>
              <a:t>The clear property is used to specify that which side of floating elements are not allowed to float. It sets or returns the position of the element in relation to floating objects. If the element can fit horizontally in the space next to another element which is floated, it will.</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US" sz="4800">
                <a:solidFill>
                  <a:srgbClr val="0081CC"/>
                </a:solidFill>
                <a:latin typeface="Courier New"/>
                <a:ea typeface="Courier New"/>
                <a:cs typeface="Courier New"/>
                <a:sym typeface="Courier New"/>
              </a:rPr>
              <a:t>Syntax:</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US" sz="4800">
                <a:solidFill>
                  <a:srgbClr val="0081CC"/>
                </a:solidFill>
                <a:latin typeface="Courier New"/>
                <a:ea typeface="Courier New"/>
                <a:cs typeface="Courier New"/>
                <a:sym typeface="Courier New"/>
              </a:rPr>
              <a:t>clear: none|left|right|both|initial;</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US" sz="4800">
                <a:solidFill>
                  <a:srgbClr val="0081CC"/>
                </a:solidFill>
                <a:latin typeface="Courier New"/>
                <a:ea typeface="Courier New"/>
                <a:cs typeface="Courier New"/>
                <a:sym typeface="Courier New"/>
              </a:rPr>
              <a:t>Property values:</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US" sz="4800">
                <a:solidFill>
                  <a:srgbClr val="0081CC"/>
                </a:solidFill>
                <a:latin typeface="Courier New"/>
                <a:ea typeface="Courier New"/>
                <a:cs typeface="Courier New"/>
                <a:sym typeface="Courier New"/>
              </a:rPr>
              <a:t>none: It has a default value. It allows element are float on both the sides.</a:t>
            </a:r>
            <a:endParaRPr sz="48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t/>
            </a:r>
            <a:endParaRPr sz="2800">
              <a:solidFill>
                <a:srgbClr val="FFFC66"/>
              </a:solidFill>
              <a:latin typeface="Courier New"/>
              <a:ea typeface="Courier New"/>
              <a:cs typeface="Courier New"/>
              <a:sym typeface="Courier New"/>
            </a:endParaRPr>
          </a:p>
        </p:txBody>
      </p:sp>
      <p:sp>
        <p:nvSpPr>
          <p:cNvPr id="2415" name="Google Shape;2415;p148"/>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16" name="Google Shape;2416;p148"/>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417" name="Google Shape;2417;p148"/>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18" name="Google Shape;2418;p148"/>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19" name="Google Shape;2419;p148"/>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23" name="Shape 2423"/>
        <p:cNvGrpSpPr/>
        <p:nvPr/>
      </p:nvGrpSpPr>
      <p:grpSpPr>
        <a:xfrm>
          <a:off x="0" y="0"/>
          <a:ext cx="0" cy="0"/>
          <a:chOff x="0" y="0"/>
          <a:chExt cx="0" cy="0"/>
        </a:xfrm>
      </p:grpSpPr>
      <p:pic>
        <p:nvPicPr>
          <p:cNvPr descr="PrepBytes_Logo.png" id="2424" name="Google Shape;2424;p149"/>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425" name="Google Shape;2425;p149"/>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426" name="Google Shape;2426;p14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427" name="Google Shape;2427;p149"/>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clear</a:t>
            </a:r>
            <a:endParaRPr sz="100">
              <a:solidFill>
                <a:schemeClr val="lt1"/>
              </a:solidFill>
              <a:latin typeface="Helvetica Neue"/>
              <a:ea typeface="Helvetica Neue"/>
              <a:cs typeface="Helvetica Neue"/>
              <a:sym typeface="Helvetica Neue"/>
            </a:endParaRPr>
          </a:p>
        </p:txBody>
      </p:sp>
      <p:sp>
        <p:nvSpPr>
          <p:cNvPr id="2428" name="Google Shape;2428;p149"/>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429" name="Google Shape;2429;p149"/>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430" name="Google Shape;2430;p149"/>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31" name="Google Shape;2431;p149"/>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32" name="Google Shape;2432;p149"/>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33" name="Google Shape;2433;p149"/>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34" name="Google Shape;2434;p149"/>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35" name="Google Shape;2435;p149"/>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36" name="Google Shape;2436;p149"/>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437" name="Google Shape;2437;p149"/>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438" name="Google Shape;2438;p149"/>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439" name="Google Shape;2439;p149"/>
          <p:cNvSpPr txBox="1"/>
          <p:nvPr/>
        </p:nvSpPr>
        <p:spPr>
          <a:xfrm>
            <a:off x="730825" y="1756525"/>
            <a:ext cx="22371600" cy="15501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t/>
            </a:r>
            <a:endParaRPr sz="4700">
              <a:solidFill>
                <a:srgbClr val="0081CC"/>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t/>
            </a:r>
            <a:endParaRPr sz="2800">
              <a:solidFill>
                <a:srgbClr val="FFFC66"/>
              </a:solidFill>
              <a:latin typeface="Courier New"/>
              <a:ea typeface="Courier New"/>
              <a:cs typeface="Courier New"/>
              <a:sym typeface="Courier New"/>
            </a:endParaRPr>
          </a:p>
        </p:txBody>
      </p:sp>
      <p:sp>
        <p:nvSpPr>
          <p:cNvPr id="2440" name="Google Shape;2440;p149"/>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41" name="Google Shape;2441;p149"/>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442" name="Google Shape;2442;p149"/>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43" name="Google Shape;2443;p149"/>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44" name="Google Shape;2444;p149"/>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445" name="Google Shape;2445;p149"/>
          <p:cNvPicPr preferRelativeResize="0"/>
          <p:nvPr/>
        </p:nvPicPr>
        <p:blipFill>
          <a:blip r:embed="rId4">
            <a:alphaModFix/>
          </a:blip>
          <a:stretch>
            <a:fillRect/>
          </a:stretch>
        </p:blipFill>
        <p:spPr>
          <a:xfrm>
            <a:off x="4792325" y="2390500"/>
            <a:ext cx="15269400" cy="107967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49" name="Shape 2449"/>
        <p:cNvGrpSpPr/>
        <p:nvPr/>
      </p:nvGrpSpPr>
      <p:grpSpPr>
        <a:xfrm>
          <a:off x="0" y="0"/>
          <a:ext cx="0" cy="0"/>
          <a:chOff x="0" y="0"/>
          <a:chExt cx="0" cy="0"/>
        </a:xfrm>
      </p:grpSpPr>
      <p:pic>
        <p:nvPicPr>
          <p:cNvPr descr="PrepBytes_Logo.png" id="2450" name="Google Shape;2450;p150"/>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451" name="Google Shape;2451;p150"/>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452" name="Google Shape;2452;p15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453" name="Google Shape;2453;p150"/>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Z-index</a:t>
            </a:r>
            <a:endParaRPr sz="100">
              <a:solidFill>
                <a:schemeClr val="lt1"/>
              </a:solidFill>
              <a:latin typeface="Helvetica Neue"/>
              <a:ea typeface="Helvetica Neue"/>
              <a:cs typeface="Helvetica Neue"/>
              <a:sym typeface="Helvetica Neue"/>
            </a:endParaRPr>
          </a:p>
        </p:txBody>
      </p:sp>
      <p:sp>
        <p:nvSpPr>
          <p:cNvPr id="2454" name="Google Shape;2454;p150"/>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455" name="Google Shape;2455;p150"/>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456" name="Google Shape;2456;p150"/>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57" name="Google Shape;2457;p150"/>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58" name="Google Shape;2458;p150"/>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59" name="Google Shape;2459;p150"/>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60" name="Google Shape;2460;p150"/>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61" name="Google Shape;2461;p150"/>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62" name="Google Shape;2462;p150"/>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463" name="Google Shape;2463;p150"/>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464" name="Google Shape;2464;p150"/>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465" name="Google Shape;2465;p150"/>
          <p:cNvSpPr txBox="1"/>
          <p:nvPr/>
        </p:nvSpPr>
        <p:spPr>
          <a:xfrm>
            <a:off x="730825" y="2747125"/>
            <a:ext cx="22371600" cy="1052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solidFill>
                  <a:srgbClr val="0081CC"/>
                </a:solidFill>
                <a:latin typeface="Courier New"/>
                <a:ea typeface="Courier New"/>
                <a:cs typeface="Courier New"/>
                <a:sym typeface="Courier New"/>
              </a:rPr>
              <a:t>The z-index property is used to displace elements on the z-axis i.e in or out of the screen. It is used to define the order of elements if they overlap on each other.</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800">
                <a:solidFill>
                  <a:srgbClr val="0081CC"/>
                </a:solidFill>
                <a:latin typeface="Courier New"/>
                <a:ea typeface="Courier New"/>
                <a:cs typeface="Courier New"/>
                <a:sym typeface="Courier New"/>
              </a:rPr>
              <a:t>Syntax:</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800">
                <a:solidFill>
                  <a:srgbClr val="0081CC"/>
                </a:solidFill>
                <a:latin typeface="Courier New"/>
                <a:ea typeface="Courier New"/>
                <a:cs typeface="Courier New"/>
                <a:sym typeface="Courier New"/>
              </a:rPr>
              <a:t>z-index: auto|number|initial|inherit;</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800">
                <a:solidFill>
                  <a:srgbClr val="0081CC"/>
                </a:solidFill>
                <a:latin typeface="Courier New"/>
                <a:ea typeface="Courier New"/>
                <a:cs typeface="Courier New"/>
                <a:sym typeface="Courier New"/>
              </a:rPr>
              <a:t>Property values:</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800">
                <a:solidFill>
                  <a:srgbClr val="0081CC"/>
                </a:solidFill>
                <a:latin typeface="Courier New"/>
                <a:ea typeface="Courier New"/>
                <a:cs typeface="Courier New"/>
                <a:sym typeface="Courier New"/>
              </a:rPr>
              <a:t>auto: The stack order is equal to that of the parent(default).</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800">
                <a:solidFill>
                  <a:srgbClr val="0081CC"/>
                </a:solidFill>
                <a:latin typeface="Courier New"/>
                <a:ea typeface="Courier New"/>
                <a:cs typeface="Courier New"/>
                <a:sym typeface="Courier New"/>
              </a:rPr>
              <a:t>number: The stack order depends in the number.</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800">
                <a:solidFill>
                  <a:srgbClr val="0081CC"/>
                </a:solidFill>
                <a:latin typeface="Courier New"/>
                <a:ea typeface="Courier New"/>
                <a:cs typeface="Courier New"/>
                <a:sym typeface="Courier New"/>
              </a:rPr>
              <a:t>initial: Sets the property to its default value.</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800">
                <a:solidFill>
                  <a:srgbClr val="0081CC"/>
                </a:solidFill>
                <a:latin typeface="Courier New"/>
                <a:ea typeface="Courier New"/>
                <a:cs typeface="Courier New"/>
                <a:sym typeface="Courier New"/>
              </a:rPr>
              <a:t>inherit: Inherits the property from the parent element.</a:t>
            </a:r>
            <a:endParaRPr sz="4800">
              <a:solidFill>
                <a:srgbClr val="0081CC"/>
              </a:solidFill>
              <a:latin typeface="Courier New"/>
              <a:ea typeface="Courier New"/>
              <a:cs typeface="Courier New"/>
              <a:sym typeface="Courier New"/>
            </a:endParaRPr>
          </a:p>
        </p:txBody>
      </p:sp>
      <p:sp>
        <p:nvSpPr>
          <p:cNvPr id="2466" name="Google Shape;2466;p150"/>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67" name="Google Shape;2467;p150"/>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468" name="Google Shape;2468;p150"/>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69" name="Google Shape;2469;p150"/>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70" name="Google Shape;2470;p150"/>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74" name="Shape 2474"/>
        <p:cNvGrpSpPr/>
        <p:nvPr/>
      </p:nvGrpSpPr>
      <p:grpSpPr>
        <a:xfrm>
          <a:off x="0" y="0"/>
          <a:ext cx="0" cy="0"/>
          <a:chOff x="0" y="0"/>
          <a:chExt cx="0" cy="0"/>
        </a:xfrm>
      </p:grpSpPr>
      <p:pic>
        <p:nvPicPr>
          <p:cNvPr descr="PrepBytes_Logo.png" id="2475" name="Google Shape;2475;p151"/>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476" name="Google Shape;2476;p151"/>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477" name="Google Shape;2477;p15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478" name="Google Shape;2478;p151"/>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Z-index</a:t>
            </a:r>
            <a:endParaRPr sz="100">
              <a:solidFill>
                <a:schemeClr val="lt1"/>
              </a:solidFill>
              <a:latin typeface="Helvetica Neue"/>
              <a:ea typeface="Helvetica Neue"/>
              <a:cs typeface="Helvetica Neue"/>
              <a:sym typeface="Helvetica Neue"/>
            </a:endParaRPr>
          </a:p>
        </p:txBody>
      </p:sp>
      <p:sp>
        <p:nvSpPr>
          <p:cNvPr id="2479" name="Google Shape;2479;p151"/>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480" name="Google Shape;2480;p151"/>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481" name="Google Shape;2481;p151"/>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82" name="Google Shape;2482;p151"/>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83" name="Google Shape;2483;p151"/>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84" name="Google Shape;2484;p151"/>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85" name="Google Shape;2485;p151"/>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86" name="Google Shape;2486;p151"/>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87" name="Google Shape;2487;p151"/>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488" name="Google Shape;2488;p151"/>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489" name="Google Shape;2489;p151"/>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490" name="Google Shape;2490;p151"/>
          <p:cNvSpPr txBox="1"/>
          <p:nvPr/>
        </p:nvSpPr>
        <p:spPr>
          <a:xfrm>
            <a:off x="730825" y="2747125"/>
            <a:ext cx="10443900" cy="118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FFFC66"/>
                </a:solidFill>
              </a:rPr>
              <a:t>&lt;!DOCTYPE html&gt;</a:t>
            </a:r>
            <a:endParaRPr sz="2800">
              <a:solidFill>
                <a:srgbClr val="FFFC66"/>
              </a:solidFill>
            </a:endParaRPr>
          </a:p>
          <a:p>
            <a:pPr indent="0" lvl="0" marL="0" rtl="0" algn="l">
              <a:spcBef>
                <a:spcPts val="0"/>
              </a:spcBef>
              <a:spcAft>
                <a:spcPts val="0"/>
              </a:spcAft>
              <a:buNone/>
            </a:pPr>
            <a:r>
              <a:rPr lang="en-US" sz="2800">
                <a:solidFill>
                  <a:srgbClr val="FFFC66"/>
                </a:solidFill>
              </a:rPr>
              <a:t>&lt;html&gt;</a:t>
            </a:r>
            <a:endParaRPr sz="2800">
              <a:solidFill>
                <a:srgbClr val="FFFC66"/>
              </a:solidFill>
            </a:endParaRPr>
          </a:p>
          <a:p>
            <a:pPr indent="0" lvl="0" marL="0" rtl="0" algn="l">
              <a:spcBef>
                <a:spcPts val="0"/>
              </a:spcBef>
              <a:spcAft>
                <a:spcPts val="0"/>
              </a:spcAft>
              <a:buNone/>
            </a:pPr>
            <a:r>
              <a:rPr lang="en-US" sz="2800">
                <a:solidFill>
                  <a:srgbClr val="FFFC66"/>
                </a:solidFill>
              </a:rPr>
              <a:t>&lt;head&gt;</a:t>
            </a:r>
            <a:endParaRPr sz="2800">
              <a:solidFill>
                <a:srgbClr val="FFFC66"/>
              </a:solidFill>
            </a:endParaRPr>
          </a:p>
          <a:p>
            <a:pPr indent="0" lvl="0" marL="0" rtl="0" algn="l">
              <a:spcBef>
                <a:spcPts val="0"/>
              </a:spcBef>
              <a:spcAft>
                <a:spcPts val="0"/>
              </a:spcAft>
              <a:buNone/>
            </a:pPr>
            <a:r>
              <a:rPr lang="en-US" sz="2800">
                <a:solidFill>
                  <a:srgbClr val="FFFC66"/>
                </a:solidFill>
              </a:rPr>
              <a:t>&lt;style&gt;</a:t>
            </a:r>
            <a:endParaRPr sz="2800">
              <a:solidFill>
                <a:srgbClr val="FFFC66"/>
              </a:solidFill>
            </a:endParaRPr>
          </a:p>
          <a:p>
            <a:pPr indent="0" lvl="0" marL="0" rtl="0" algn="l">
              <a:spcBef>
                <a:spcPts val="0"/>
              </a:spcBef>
              <a:spcAft>
                <a:spcPts val="0"/>
              </a:spcAft>
              <a:buNone/>
            </a:pPr>
            <a:r>
              <a:rPr lang="en-US" sz="2800">
                <a:solidFill>
                  <a:srgbClr val="FFFC66"/>
                </a:solidFill>
              </a:rPr>
              <a:t>.container {</a:t>
            </a:r>
            <a:endParaRPr sz="2800">
              <a:solidFill>
                <a:srgbClr val="FFFC66"/>
              </a:solidFill>
            </a:endParaRPr>
          </a:p>
          <a:p>
            <a:pPr indent="0" lvl="0" marL="0" rtl="0" algn="l">
              <a:spcBef>
                <a:spcPts val="0"/>
              </a:spcBef>
              <a:spcAft>
                <a:spcPts val="0"/>
              </a:spcAft>
              <a:buNone/>
            </a:pPr>
            <a:r>
              <a:rPr lang="en-US" sz="2800">
                <a:solidFill>
                  <a:srgbClr val="FFFC66"/>
                </a:solidFill>
              </a:rPr>
              <a:t>  position: relative;</a:t>
            </a:r>
            <a:endParaRPr sz="2800">
              <a:solidFill>
                <a:srgbClr val="FFFC66"/>
              </a:solidFill>
            </a:endParaRPr>
          </a:p>
          <a:p>
            <a:pPr indent="0" lvl="0" marL="0" rtl="0" algn="l">
              <a:spcBef>
                <a:spcPts val="0"/>
              </a:spcBef>
              <a:spcAft>
                <a:spcPts val="0"/>
              </a:spcAft>
              <a:buNone/>
            </a:pPr>
            <a:r>
              <a:rPr lang="en-US" sz="2800">
                <a:solidFill>
                  <a:srgbClr val="FFFC66"/>
                </a:solidFill>
              </a:rPr>
              <a:t>}</a:t>
            </a:r>
            <a:endParaRPr sz="2800">
              <a:solidFill>
                <a:srgbClr val="FFFC66"/>
              </a:solidFill>
            </a:endParaRPr>
          </a:p>
          <a:p>
            <a:pPr indent="0" lvl="0" marL="0" rtl="0" algn="l">
              <a:spcBef>
                <a:spcPts val="0"/>
              </a:spcBef>
              <a:spcAft>
                <a:spcPts val="0"/>
              </a:spcAft>
              <a:buNone/>
            </a:pPr>
            <a:r>
              <a:t/>
            </a:r>
            <a:endParaRPr sz="2800">
              <a:solidFill>
                <a:srgbClr val="FFFC66"/>
              </a:solidFill>
            </a:endParaRPr>
          </a:p>
          <a:p>
            <a:pPr indent="0" lvl="0" marL="0" rtl="0" algn="l">
              <a:spcBef>
                <a:spcPts val="0"/>
              </a:spcBef>
              <a:spcAft>
                <a:spcPts val="0"/>
              </a:spcAft>
              <a:buNone/>
            </a:pPr>
            <a:r>
              <a:rPr lang="en-US" sz="2800">
                <a:solidFill>
                  <a:srgbClr val="FFFC66"/>
                </a:solidFill>
              </a:rPr>
              <a:t>.black-box {</a:t>
            </a:r>
            <a:endParaRPr sz="2800">
              <a:solidFill>
                <a:srgbClr val="FFFC66"/>
              </a:solidFill>
            </a:endParaRPr>
          </a:p>
          <a:p>
            <a:pPr indent="0" lvl="0" marL="0" rtl="0" algn="l">
              <a:spcBef>
                <a:spcPts val="0"/>
              </a:spcBef>
              <a:spcAft>
                <a:spcPts val="0"/>
              </a:spcAft>
              <a:buNone/>
            </a:pPr>
            <a:r>
              <a:rPr lang="en-US" sz="2800">
                <a:solidFill>
                  <a:srgbClr val="FFFC66"/>
                </a:solidFill>
              </a:rPr>
              <a:t>  position: relative;</a:t>
            </a:r>
            <a:endParaRPr sz="2800">
              <a:solidFill>
                <a:srgbClr val="FFFC66"/>
              </a:solidFill>
            </a:endParaRPr>
          </a:p>
          <a:p>
            <a:pPr indent="0" lvl="0" marL="0" rtl="0" algn="l">
              <a:spcBef>
                <a:spcPts val="0"/>
              </a:spcBef>
              <a:spcAft>
                <a:spcPts val="0"/>
              </a:spcAft>
              <a:buNone/>
            </a:pPr>
            <a:r>
              <a:rPr lang="en-US" sz="2800">
                <a:solidFill>
                  <a:srgbClr val="FFFC66"/>
                </a:solidFill>
              </a:rPr>
              <a:t>  z-index: 1;</a:t>
            </a:r>
            <a:endParaRPr sz="2800">
              <a:solidFill>
                <a:srgbClr val="FFFC66"/>
              </a:solidFill>
            </a:endParaRPr>
          </a:p>
          <a:p>
            <a:pPr indent="0" lvl="0" marL="0" rtl="0" algn="l">
              <a:spcBef>
                <a:spcPts val="0"/>
              </a:spcBef>
              <a:spcAft>
                <a:spcPts val="0"/>
              </a:spcAft>
              <a:buNone/>
            </a:pPr>
            <a:r>
              <a:rPr lang="en-US" sz="2800">
                <a:solidFill>
                  <a:srgbClr val="FFFC66"/>
                </a:solidFill>
              </a:rPr>
              <a:t>  border: 2px solid black;</a:t>
            </a:r>
            <a:endParaRPr sz="2800">
              <a:solidFill>
                <a:srgbClr val="FFFC66"/>
              </a:solidFill>
            </a:endParaRPr>
          </a:p>
          <a:p>
            <a:pPr indent="0" lvl="0" marL="0" rtl="0" algn="l">
              <a:spcBef>
                <a:spcPts val="0"/>
              </a:spcBef>
              <a:spcAft>
                <a:spcPts val="0"/>
              </a:spcAft>
              <a:buNone/>
            </a:pPr>
            <a:r>
              <a:rPr lang="en-US" sz="2800">
                <a:solidFill>
                  <a:srgbClr val="FFFC66"/>
                </a:solidFill>
              </a:rPr>
              <a:t>  height: 100px;</a:t>
            </a:r>
            <a:endParaRPr sz="2800">
              <a:solidFill>
                <a:srgbClr val="FFFC66"/>
              </a:solidFill>
            </a:endParaRPr>
          </a:p>
          <a:p>
            <a:pPr indent="0" lvl="0" marL="0" rtl="0" algn="l">
              <a:spcBef>
                <a:spcPts val="0"/>
              </a:spcBef>
              <a:spcAft>
                <a:spcPts val="0"/>
              </a:spcAft>
              <a:buNone/>
            </a:pPr>
            <a:r>
              <a:rPr lang="en-US" sz="2800">
                <a:solidFill>
                  <a:srgbClr val="FFFC66"/>
                </a:solidFill>
              </a:rPr>
              <a:t>  margin: 30px;</a:t>
            </a:r>
            <a:endParaRPr sz="2800">
              <a:solidFill>
                <a:srgbClr val="FFFC66"/>
              </a:solidFill>
            </a:endParaRPr>
          </a:p>
          <a:p>
            <a:pPr indent="0" lvl="0" marL="0" rtl="0" algn="l">
              <a:spcBef>
                <a:spcPts val="0"/>
              </a:spcBef>
              <a:spcAft>
                <a:spcPts val="0"/>
              </a:spcAft>
              <a:buNone/>
            </a:pPr>
            <a:r>
              <a:rPr lang="en-US" sz="2800">
                <a:solidFill>
                  <a:srgbClr val="FFFC66"/>
                </a:solidFill>
              </a:rPr>
              <a:t>}</a:t>
            </a:r>
            <a:endParaRPr sz="2800">
              <a:solidFill>
                <a:srgbClr val="FFFC66"/>
              </a:solidFill>
            </a:endParaRPr>
          </a:p>
          <a:p>
            <a:pPr indent="0" lvl="0" marL="0" rtl="0" algn="l">
              <a:spcBef>
                <a:spcPts val="0"/>
              </a:spcBef>
              <a:spcAft>
                <a:spcPts val="0"/>
              </a:spcAft>
              <a:buNone/>
            </a:pPr>
            <a:r>
              <a:t/>
            </a:r>
            <a:endParaRPr sz="2800">
              <a:solidFill>
                <a:srgbClr val="FFFC66"/>
              </a:solidFill>
            </a:endParaRPr>
          </a:p>
          <a:p>
            <a:pPr indent="0" lvl="0" marL="0" rtl="0" algn="l">
              <a:spcBef>
                <a:spcPts val="0"/>
              </a:spcBef>
              <a:spcAft>
                <a:spcPts val="0"/>
              </a:spcAft>
              <a:buNone/>
            </a:pPr>
            <a:r>
              <a:rPr lang="en-US" sz="2800">
                <a:solidFill>
                  <a:srgbClr val="FFFC66"/>
                </a:solidFill>
              </a:rPr>
              <a:t>.gray-box {</a:t>
            </a:r>
            <a:endParaRPr sz="2800">
              <a:solidFill>
                <a:srgbClr val="FFFC66"/>
              </a:solidFill>
            </a:endParaRPr>
          </a:p>
          <a:p>
            <a:pPr indent="0" lvl="0" marL="0" rtl="0" algn="l">
              <a:spcBef>
                <a:spcPts val="0"/>
              </a:spcBef>
              <a:spcAft>
                <a:spcPts val="0"/>
              </a:spcAft>
              <a:buNone/>
            </a:pPr>
            <a:r>
              <a:rPr lang="en-US" sz="2800">
                <a:solidFill>
                  <a:srgbClr val="FFFC66"/>
                </a:solidFill>
              </a:rPr>
              <a:t>  position: absolute;</a:t>
            </a:r>
            <a:endParaRPr sz="2800">
              <a:solidFill>
                <a:srgbClr val="FFFC66"/>
              </a:solidFill>
            </a:endParaRPr>
          </a:p>
          <a:p>
            <a:pPr indent="0" lvl="0" marL="0" rtl="0" algn="l">
              <a:spcBef>
                <a:spcPts val="0"/>
              </a:spcBef>
              <a:spcAft>
                <a:spcPts val="0"/>
              </a:spcAft>
              <a:buNone/>
            </a:pPr>
            <a:r>
              <a:rPr lang="en-US" sz="2800">
                <a:solidFill>
                  <a:srgbClr val="FFFC66"/>
                </a:solidFill>
              </a:rPr>
              <a:t>  z-index: 3; /* gray box will be above both green and black box */</a:t>
            </a:r>
            <a:endParaRPr sz="2800">
              <a:solidFill>
                <a:srgbClr val="FFFC66"/>
              </a:solidFill>
            </a:endParaRPr>
          </a:p>
          <a:p>
            <a:pPr indent="0" lvl="0" marL="0" rtl="0" algn="l">
              <a:spcBef>
                <a:spcPts val="0"/>
              </a:spcBef>
              <a:spcAft>
                <a:spcPts val="0"/>
              </a:spcAft>
              <a:buNone/>
            </a:pPr>
            <a:r>
              <a:rPr lang="en-US" sz="2800">
                <a:solidFill>
                  <a:srgbClr val="FFFC66"/>
                </a:solidFill>
              </a:rPr>
              <a:t>  background: lightgray;</a:t>
            </a:r>
            <a:endParaRPr sz="2800">
              <a:solidFill>
                <a:srgbClr val="FFFC66"/>
              </a:solidFill>
            </a:endParaRPr>
          </a:p>
          <a:p>
            <a:pPr indent="0" lvl="0" marL="0" rtl="0" algn="l">
              <a:spcBef>
                <a:spcPts val="0"/>
              </a:spcBef>
              <a:spcAft>
                <a:spcPts val="0"/>
              </a:spcAft>
              <a:buNone/>
            </a:pPr>
            <a:r>
              <a:rPr lang="en-US" sz="2800">
                <a:solidFill>
                  <a:srgbClr val="FFFC66"/>
                </a:solidFill>
              </a:rPr>
              <a:t>  height: 60px;  </a:t>
            </a:r>
            <a:endParaRPr sz="2800">
              <a:solidFill>
                <a:srgbClr val="FFFC66"/>
              </a:solidFill>
            </a:endParaRPr>
          </a:p>
          <a:p>
            <a:pPr indent="0" lvl="0" marL="0" rtl="0" algn="l">
              <a:spcBef>
                <a:spcPts val="0"/>
              </a:spcBef>
              <a:spcAft>
                <a:spcPts val="0"/>
              </a:spcAft>
              <a:buNone/>
            </a:pPr>
            <a:r>
              <a:rPr lang="en-US" sz="2800">
                <a:solidFill>
                  <a:srgbClr val="FFFC66"/>
                </a:solidFill>
              </a:rPr>
              <a:t>  width: 70%;</a:t>
            </a:r>
            <a:endParaRPr sz="2800">
              <a:solidFill>
                <a:srgbClr val="FFFC66"/>
              </a:solidFill>
            </a:endParaRPr>
          </a:p>
          <a:p>
            <a:pPr indent="0" lvl="0" marL="0" rtl="0" algn="l">
              <a:spcBef>
                <a:spcPts val="0"/>
              </a:spcBef>
              <a:spcAft>
                <a:spcPts val="0"/>
              </a:spcAft>
              <a:buNone/>
            </a:pPr>
            <a:r>
              <a:rPr lang="en-US" sz="2800">
                <a:solidFill>
                  <a:srgbClr val="FFFC66"/>
                </a:solidFill>
              </a:rPr>
              <a:t>  left: 50px;</a:t>
            </a:r>
            <a:endParaRPr sz="2800">
              <a:solidFill>
                <a:srgbClr val="FFFC66"/>
              </a:solidFill>
            </a:endParaRPr>
          </a:p>
          <a:p>
            <a:pPr indent="0" lvl="0" marL="0" rtl="0" algn="l">
              <a:spcBef>
                <a:spcPts val="0"/>
              </a:spcBef>
              <a:spcAft>
                <a:spcPts val="0"/>
              </a:spcAft>
              <a:buNone/>
            </a:pPr>
            <a:r>
              <a:rPr lang="en-US" sz="2800">
                <a:solidFill>
                  <a:srgbClr val="FFFC66"/>
                </a:solidFill>
              </a:rPr>
              <a:t>  top: 50px;</a:t>
            </a:r>
            <a:endParaRPr sz="2800">
              <a:solidFill>
                <a:srgbClr val="FFFC66"/>
              </a:solidFill>
            </a:endParaRPr>
          </a:p>
          <a:p>
            <a:pPr indent="0" lvl="0" marL="0" rtl="0" algn="l">
              <a:spcBef>
                <a:spcPts val="0"/>
              </a:spcBef>
              <a:spcAft>
                <a:spcPts val="0"/>
              </a:spcAft>
              <a:buNone/>
            </a:pPr>
            <a:r>
              <a:rPr lang="en-US" sz="2800">
                <a:solidFill>
                  <a:srgbClr val="FFFC66"/>
                </a:solidFill>
              </a:rPr>
              <a:t>}</a:t>
            </a:r>
            <a:endParaRPr sz="2800">
              <a:solidFill>
                <a:srgbClr val="FFFC66"/>
              </a:solidFill>
            </a:endParaRPr>
          </a:p>
          <a:p>
            <a:pPr indent="0" lvl="0" marL="0" rtl="0" algn="l">
              <a:spcBef>
                <a:spcPts val="0"/>
              </a:spcBef>
              <a:spcAft>
                <a:spcPts val="0"/>
              </a:spcAft>
              <a:buNone/>
            </a:pPr>
            <a:r>
              <a:t/>
            </a:r>
            <a:endParaRPr sz="2800">
              <a:solidFill>
                <a:srgbClr val="0081CC"/>
              </a:solidFill>
            </a:endParaRPr>
          </a:p>
          <a:p>
            <a:pPr indent="0" lvl="0" marL="0" rtl="0" algn="l">
              <a:spcBef>
                <a:spcPts val="0"/>
              </a:spcBef>
              <a:spcAft>
                <a:spcPts val="0"/>
              </a:spcAft>
              <a:buNone/>
            </a:pPr>
            <a:r>
              <a:t/>
            </a:r>
            <a:endParaRPr sz="2800">
              <a:solidFill>
                <a:srgbClr val="0081CC"/>
              </a:solidFill>
            </a:endParaRPr>
          </a:p>
        </p:txBody>
      </p:sp>
      <p:sp>
        <p:nvSpPr>
          <p:cNvPr id="2491" name="Google Shape;2491;p151"/>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92" name="Google Shape;2492;p151"/>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493" name="Google Shape;2493;p151"/>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94" name="Google Shape;2494;p151"/>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495" name="Google Shape;2495;p151"/>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99" name="Shape 2499"/>
        <p:cNvGrpSpPr/>
        <p:nvPr/>
      </p:nvGrpSpPr>
      <p:grpSpPr>
        <a:xfrm>
          <a:off x="0" y="0"/>
          <a:ext cx="0" cy="0"/>
          <a:chOff x="0" y="0"/>
          <a:chExt cx="0" cy="0"/>
        </a:xfrm>
      </p:grpSpPr>
      <p:pic>
        <p:nvPicPr>
          <p:cNvPr descr="PrepBytes_Logo.png" id="2500" name="Google Shape;2500;p152"/>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501" name="Google Shape;2501;p152"/>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502" name="Google Shape;2502;p15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503" name="Google Shape;2503;p152"/>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Z-index</a:t>
            </a:r>
            <a:endParaRPr sz="100">
              <a:solidFill>
                <a:schemeClr val="lt1"/>
              </a:solidFill>
              <a:latin typeface="Helvetica Neue"/>
              <a:ea typeface="Helvetica Neue"/>
              <a:cs typeface="Helvetica Neue"/>
              <a:sym typeface="Helvetica Neue"/>
            </a:endParaRPr>
          </a:p>
        </p:txBody>
      </p:sp>
      <p:sp>
        <p:nvSpPr>
          <p:cNvPr id="2504" name="Google Shape;2504;p152"/>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505" name="Google Shape;2505;p152"/>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506" name="Google Shape;2506;p152"/>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07" name="Google Shape;2507;p152"/>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08" name="Google Shape;2508;p152"/>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09" name="Google Shape;2509;p152"/>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10" name="Google Shape;2510;p152"/>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11" name="Google Shape;2511;p152"/>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12" name="Google Shape;2512;p152"/>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513" name="Google Shape;2513;p152"/>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514" name="Google Shape;2514;p152"/>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515" name="Google Shape;2515;p152"/>
          <p:cNvSpPr txBox="1"/>
          <p:nvPr/>
        </p:nvSpPr>
        <p:spPr>
          <a:xfrm>
            <a:off x="730825" y="2747125"/>
            <a:ext cx="10443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endParaRPr>
          </a:p>
          <a:p>
            <a:pPr indent="0" lvl="0" marL="0" rtl="0" algn="l">
              <a:spcBef>
                <a:spcPts val="0"/>
              </a:spcBef>
              <a:spcAft>
                <a:spcPts val="0"/>
              </a:spcAft>
              <a:buNone/>
            </a:pPr>
            <a:r>
              <a:t/>
            </a:r>
            <a:endParaRPr sz="2800">
              <a:solidFill>
                <a:srgbClr val="0081CC"/>
              </a:solidFill>
            </a:endParaRPr>
          </a:p>
          <a:p>
            <a:pPr indent="0" lvl="0" marL="0" rtl="0" algn="l">
              <a:spcBef>
                <a:spcPts val="0"/>
              </a:spcBef>
              <a:spcAft>
                <a:spcPts val="0"/>
              </a:spcAft>
              <a:buNone/>
            </a:pPr>
            <a:r>
              <a:t/>
            </a:r>
            <a:endParaRPr sz="2800">
              <a:solidFill>
                <a:srgbClr val="0081CC"/>
              </a:solidFill>
            </a:endParaRPr>
          </a:p>
        </p:txBody>
      </p:sp>
      <p:sp>
        <p:nvSpPr>
          <p:cNvPr id="2516" name="Google Shape;2516;p152"/>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17" name="Google Shape;2517;p152"/>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518" name="Google Shape;2518;p152"/>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19" name="Google Shape;2519;p152"/>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20" name="Google Shape;2520;p152"/>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21" name="Google Shape;2521;p152"/>
          <p:cNvSpPr txBox="1"/>
          <p:nvPr/>
        </p:nvSpPr>
        <p:spPr>
          <a:xfrm>
            <a:off x="729875" y="2090450"/>
            <a:ext cx="9386400" cy="1139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FFFC66"/>
                </a:solidFill>
              </a:rPr>
              <a:t>.green-box {</a:t>
            </a:r>
            <a:endParaRPr sz="2800">
              <a:solidFill>
                <a:srgbClr val="FFFC66"/>
              </a:solidFill>
            </a:endParaRPr>
          </a:p>
          <a:p>
            <a:pPr indent="0" lvl="0" marL="0" rtl="0" algn="l">
              <a:spcBef>
                <a:spcPts val="0"/>
              </a:spcBef>
              <a:spcAft>
                <a:spcPts val="0"/>
              </a:spcAft>
              <a:buNone/>
            </a:pPr>
            <a:r>
              <a:rPr lang="en-US" sz="2800">
                <a:solidFill>
                  <a:srgbClr val="FFFC66"/>
                </a:solidFill>
              </a:rPr>
              <a:t>  position: absolute;</a:t>
            </a:r>
            <a:endParaRPr sz="2800">
              <a:solidFill>
                <a:srgbClr val="FFFC66"/>
              </a:solidFill>
            </a:endParaRPr>
          </a:p>
          <a:p>
            <a:pPr indent="0" lvl="0" marL="0" rtl="0" algn="l">
              <a:spcBef>
                <a:spcPts val="0"/>
              </a:spcBef>
              <a:spcAft>
                <a:spcPts val="0"/>
              </a:spcAft>
              <a:buNone/>
            </a:pPr>
            <a:r>
              <a:rPr lang="en-US" sz="2800">
                <a:solidFill>
                  <a:srgbClr val="FFFC66"/>
                </a:solidFill>
              </a:rPr>
              <a:t>  z-index: 2; /* green box will be above black box */</a:t>
            </a:r>
            <a:endParaRPr sz="2800">
              <a:solidFill>
                <a:srgbClr val="FFFC66"/>
              </a:solidFill>
            </a:endParaRPr>
          </a:p>
          <a:p>
            <a:pPr indent="0" lvl="0" marL="0" rtl="0" algn="l">
              <a:spcBef>
                <a:spcPts val="0"/>
              </a:spcBef>
              <a:spcAft>
                <a:spcPts val="0"/>
              </a:spcAft>
              <a:buNone/>
            </a:pPr>
            <a:r>
              <a:rPr lang="en-US" sz="2800">
                <a:solidFill>
                  <a:srgbClr val="FFFC66"/>
                </a:solidFill>
              </a:rPr>
              <a:t>  background: lightgreen;</a:t>
            </a:r>
            <a:endParaRPr sz="2800">
              <a:solidFill>
                <a:srgbClr val="FFFC66"/>
              </a:solidFill>
            </a:endParaRPr>
          </a:p>
          <a:p>
            <a:pPr indent="0" lvl="0" marL="0" rtl="0" algn="l">
              <a:spcBef>
                <a:spcPts val="0"/>
              </a:spcBef>
              <a:spcAft>
                <a:spcPts val="0"/>
              </a:spcAft>
              <a:buNone/>
            </a:pPr>
            <a:r>
              <a:rPr lang="en-US" sz="2800">
                <a:solidFill>
                  <a:srgbClr val="FFFC66"/>
                </a:solidFill>
              </a:rPr>
              <a:t>  width: 35%;</a:t>
            </a:r>
            <a:endParaRPr sz="2800">
              <a:solidFill>
                <a:srgbClr val="FFFC66"/>
              </a:solidFill>
            </a:endParaRPr>
          </a:p>
          <a:p>
            <a:pPr indent="0" lvl="0" marL="0" rtl="0" algn="l">
              <a:spcBef>
                <a:spcPts val="0"/>
              </a:spcBef>
              <a:spcAft>
                <a:spcPts val="0"/>
              </a:spcAft>
              <a:buNone/>
            </a:pPr>
            <a:r>
              <a:rPr lang="en-US" sz="2800">
                <a:solidFill>
                  <a:srgbClr val="FFFC66"/>
                </a:solidFill>
              </a:rPr>
              <a:t>  left: 270px;</a:t>
            </a:r>
            <a:endParaRPr sz="2800">
              <a:solidFill>
                <a:srgbClr val="FFFC66"/>
              </a:solidFill>
            </a:endParaRPr>
          </a:p>
          <a:p>
            <a:pPr indent="0" lvl="0" marL="0" rtl="0" algn="l">
              <a:spcBef>
                <a:spcPts val="0"/>
              </a:spcBef>
              <a:spcAft>
                <a:spcPts val="0"/>
              </a:spcAft>
              <a:buNone/>
            </a:pPr>
            <a:r>
              <a:rPr lang="en-US" sz="2800">
                <a:solidFill>
                  <a:srgbClr val="FFFC66"/>
                </a:solidFill>
              </a:rPr>
              <a:t>  top: -15px;</a:t>
            </a:r>
            <a:endParaRPr sz="2800">
              <a:solidFill>
                <a:srgbClr val="FFFC66"/>
              </a:solidFill>
            </a:endParaRPr>
          </a:p>
          <a:p>
            <a:pPr indent="0" lvl="0" marL="0" rtl="0" algn="l">
              <a:spcBef>
                <a:spcPts val="0"/>
              </a:spcBef>
              <a:spcAft>
                <a:spcPts val="0"/>
              </a:spcAft>
              <a:buNone/>
            </a:pPr>
            <a:r>
              <a:rPr lang="en-US" sz="2800">
                <a:solidFill>
                  <a:srgbClr val="FFFC66"/>
                </a:solidFill>
              </a:rPr>
              <a:t>  height: 100px;</a:t>
            </a:r>
            <a:endParaRPr sz="2800">
              <a:solidFill>
                <a:srgbClr val="FFFC66"/>
              </a:solidFill>
            </a:endParaRPr>
          </a:p>
          <a:p>
            <a:pPr indent="0" lvl="0" marL="0" rtl="0" algn="l">
              <a:spcBef>
                <a:spcPts val="0"/>
              </a:spcBef>
              <a:spcAft>
                <a:spcPts val="0"/>
              </a:spcAft>
              <a:buNone/>
            </a:pPr>
            <a:r>
              <a:rPr lang="en-US" sz="2800">
                <a:solidFill>
                  <a:srgbClr val="FFFC66"/>
                </a:solidFill>
              </a:rPr>
              <a:t>}</a:t>
            </a:r>
            <a:endParaRPr sz="2800">
              <a:solidFill>
                <a:srgbClr val="FFFC66"/>
              </a:solidFill>
            </a:endParaRPr>
          </a:p>
          <a:p>
            <a:pPr indent="0" lvl="0" marL="0" rtl="0" algn="l">
              <a:spcBef>
                <a:spcPts val="0"/>
              </a:spcBef>
              <a:spcAft>
                <a:spcPts val="0"/>
              </a:spcAft>
              <a:buNone/>
            </a:pPr>
            <a:r>
              <a:rPr lang="en-US" sz="2800">
                <a:solidFill>
                  <a:srgbClr val="FFFC66"/>
                </a:solidFill>
              </a:rPr>
              <a:t>&lt;/style&gt;</a:t>
            </a:r>
            <a:endParaRPr sz="2800">
              <a:solidFill>
                <a:srgbClr val="FFFC66"/>
              </a:solidFill>
            </a:endParaRPr>
          </a:p>
          <a:p>
            <a:pPr indent="0" lvl="0" marL="0" rtl="0" algn="l">
              <a:spcBef>
                <a:spcPts val="0"/>
              </a:spcBef>
              <a:spcAft>
                <a:spcPts val="0"/>
              </a:spcAft>
              <a:buNone/>
            </a:pPr>
            <a:r>
              <a:rPr lang="en-US" sz="2800">
                <a:solidFill>
                  <a:srgbClr val="FFFC66"/>
                </a:solidFill>
              </a:rPr>
              <a:t>&lt;/head&gt;</a:t>
            </a:r>
            <a:endParaRPr sz="2800">
              <a:solidFill>
                <a:srgbClr val="FFFC66"/>
              </a:solidFill>
            </a:endParaRPr>
          </a:p>
          <a:p>
            <a:pPr indent="0" lvl="0" marL="0" rtl="0" algn="l">
              <a:spcBef>
                <a:spcPts val="0"/>
              </a:spcBef>
              <a:spcAft>
                <a:spcPts val="0"/>
              </a:spcAft>
              <a:buNone/>
            </a:pPr>
            <a:r>
              <a:rPr lang="en-US" sz="2800">
                <a:solidFill>
                  <a:srgbClr val="FFFC66"/>
                </a:solidFill>
              </a:rPr>
              <a:t>&lt;body&gt;</a:t>
            </a:r>
            <a:endParaRPr sz="2800">
              <a:solidFill>
                <a:srgbClr val="FFFC66"/>
              </a:solidFill>
            </a:endParaRPr>
          </a:p>
          <a:p>
            <a:pPr indent="0" lvl="0" marL="0" rtl="0" algn="l">
              <a:spcBef>
                <a:spcPts val="0"/>
              </a:spcBef>
              <a:spcAft>
                <a:spcPts val="0"/>
              </a:spcAft>
              <a:buNone/>
            </a:pPr>
            <a:r>
              <a:t/>
            </a:r>
            <a:endParaRPr sz="2800">
              <a:solidFill>
                <a:srgbClr val="FFFC66"/>
              </a:solidFill>
            </a:endParaRPr>
          </a:p>
          <a:p>
            <a:pPr indent="0" lvl="0" marL="0" rtl="0" algn="l">
              <a:spcBef>
                <a:spcPts val="0"/>
              </a:spcBef>
              <a:spcAft>
                <a:spcPts val="0"/>
              </a:spcAft>
              <a:buNone/>
            </a:pPr>
            <a:r>
              <a:rPr lang="en-US" sz="2800">
                <a:solidFill>
                  <a:srgbClr val="FFFC66"/>
                </a:solidFill>
              </a:rPr>
              <a:t>&lt;h1&gt;Z-index Example&lt;/h1&gt;</a:t>
            </a:r>
            <a:endParaRPr sz="2800">
              <a:solidFill>
                <a:srgbClr val="FFFC66"/>
              </a:solidFill>
            </a:endParaRPr>
          </a:p>
          <a:p>
            <a:pPr indent="0" lvl="0" marL="0" rtl="0" algn="l">
              <a:spcBef>
                <a:spcPts val="0"/>
              </a:spcBef>
              <a:spcAft>
                <a:spcPts val="0"/>
              </a:spcAft>
              <a:buNone/>
            </a:pPr>
            <a:r>
              <a:t/>
            </a:r>
            <a:endParaRPr sz="2800">
              <a:solidFill>
                <a:srgbClr val="FFFC66"/>
              </a:solidFill>
            </a:endParaRPr>
          </a:p>
          <a:p>
            <a:pPr indent="0" lvl="0" marL="0" rtl="0" algn="l">
              <a:spcBef>
                <a:spcPts val="0"/>
              </a:spcBef>
              <a:spcAft>
                <a:spcPts val="0"/>
              </a:spcAft>
              <a:buNone/>
            </a:pPr>
            <a:r>
              <a:rPr lang="en-US" sz="2800">
                <a:solidFill>
                  <a:srgbClr val="FFFC66"/>
                </a:solidFill>
              </a:rPr>
              <a:t>&lt;p&gt;An element with greater stack order is always above an element with a lower stack order.&lt;/p&gt;</a:t>
            </a:r>
            <a:endParaRPr sz="2800">
              <a:solidFill>
                <a:srgbClr val="FFFC66"/>
              </a:solidFill>
            </a:endParaRPr>
          </a:p>
          <a:p>
            <a:pPr indent="0" lvl="0" marL="0" rtl="0" algn="l">
              <a:spcBef>
                <a:spcPts val="0"/>
              </a:spcBef>
              <a:spcAft>
                <a:spcPts val="0"/>
              </a:spcAft>
              <a:buNone/>
            </a:pPr>
            <a:r>
              <a:t/>
            </a:r>
            <a:endParaRPr sz="2800">
              <a:solidFill>
                <a:srgbClr val="FFFC66"/>
              </a:solidFill>
            </a:endParaRPr>
          </a:p>
          <a:p>
            <a:pPr indent="0" lvl="0" marL="0" rtl="0" algn="l">
              <a:spcBef>
                <a:spcPts val="0"/>
              </a:spcBef>
              <a:spcAft>
                <a:spcPts val="0"/>
              </a:spcAft>
              <a:buNone/>
            </a:pPr>
            <a:r>
              <a:rPr lang="en-US" sz="2800">
                <a:solidFill>
                  <a:srgbClr val="FFFC66"/>
                </a:solidFill>
              </a:rPr>
              <a:t>&lt;div class="container"&gt;</a:t>
            </a:r>
            <a:endParaRPr sz="2800">
              <a:solidFill>
                <a:srgbClr val="FFFC66"/>
              </a:solidFill>
            </a:endParaRPr>
          </a:p>
          <a:p>
            <a:pPr indent="0" lvl="0" marL="0" rtl="0" algn="l">
              <a:spcBef>
                <a:spcPts val="0"/>
              </a:spcBef>
              <a:spcAft>
                <a:spcPts val="0"/>
              </a:spcAft>
              <a:buNone/>
            </a:pPr>
            <a:r>
              <a:rPr lang="en-US" sz="2800">
                <a:solidFill>
                  <a:srgbClr val="FFFC66"/>
                </a:solidFill>
              </a:rPr>
              <a:t>  &lt;div class="black-box"&gt;Black box (z-index: 1)&lt;/div&gt;</a:t>
            </a:r>
            <a:endParaRPr sz="2800">
              <a:solidFill>
                <a:srgbClr val="FFFC66"/>
              </a:solidFill>
            </a:endParaRPr>
          </a:p>
          <a:p>
            <a:pPr indent="0" lvl="0" marL="0" rtl="0" algn="l">
              <a:spcBef>
                <a:spcPts val="0"/>
              </a:spcBef>
              <a:spcAft>
                <a:spcPts val="0"/>
              </a:spcAft>
              <a:buNone/>
            </a:pPr>
            <a:r>
              <a:rPr lang="en-US" sz="2800">
                <a:solidFill>
                  <a:srgbClr val="FFFC66"/>
                </a:solidFill>
              </a:rPr>
              <a:t>  &lt;div class="gray-box"&gt;Gray box (z-index: 3)&lt;/div&gt;</a:t>
            </a:r>
            <a:endParaRPr sz="2800">
              <a:solidFill>
                <a:srgbClr val="FFFC66"/>
              </a:solidFill>
            </a:endParaRPr>
          </a:p>
          <a:p>
            <a:pPr indent="0" lvl="0" marL="0" rtl="0" algn="l">
              <a:spcBef>
                <a:spcPts val="0"/>
              </a:spcBef>
              <a:spcAft>
                <a:spcPts val="0"/>
              </a:spcAft>
              <a:buNone/>
            </a:pPr>
            <a:r>
              <a:rPr lang="en-US" sz="2800">
                <a:solidFill>
                  <a:srgbClr val="FFFC66"/>
                </a:solidFill>
              </a:rPr>
              <a:t>  &lt;div class="green-box"&gt;Green box (z-index: 2)&lt;/div&gt;</a:t>
            </a:r>
            <a:endParaRPr sz="2800">
              <a:solidFill>
                <a:srgbClr val="FFFC66"/>
              </a:solidFill>
            </a:endParaRPr>
          </a:p>
          <a:p>
            <a:pPr indent="0" lvl="0" marL="0" rtl="0" algn="l">
              <a:spcBef>
                <a:spcPts val="0"/>
              </a:spcBef>
              <a:spcAft>
                <a:spcPts val="0"/>
              </a:spcAft>
              <a:buNone/>
            </a:pPr>
            <a:r>
              <a:rPr lang="en-US" sz="2800">
                <a:solidFill>
                  <a:srgbClr val="FFFC66"/>
                </a:solidFill>
              </a:rPr>
              <a:t>&lt;/div&gt;</a:t>
            </a:r>
            <a:endParaRPr sz="2800">
              <a:solidFill>
                <a:srgbClr val="FFFC66"/>
              </a:solidFill>
            </a:endParaRPr>
          </a:p>
          <a:p>
            <a:pPr indent="0" lvl="0" marL="0" rtl="0" algn="l">
              <a:spcBef>
                <a:spcPts val="0"/>
              </a:spcBef>
              <a:spcAft>
                <a:spcPts val="0"/>
              </a:spcAft>
              <a:buNone/>
            </a:pPr>
            <a:r>
              <a:t/>
            </a:r>
            <a:endParaRPr sz="2800">
              <a:solidFill>
                <a:srgbClr val="FFFC66"/>
              </a:solidFill>
            </a:endParaRPr>
          </a:p>
          <a:p>
            <a:pPr indent="0" lvl="0" marL="0" rtl="0" algn="l">
              <a:spcBef>
                <a:spcPts val="0"/>
              </a:spcBef>
              <a:spcAft>
                <a:spcPts val="0"/>
              </a:spcAft>
              <a:buNone/>
            </a:pPr>
            <a:r>
              <a:rPr lang="en-US" sz="2800">
                <a:solidFill>
                  <a:srgbClr val="FFFC66"/>
                </a:solidFill>
              </a:rPr>
              <a:t>&lt;/body&gt;</a:t>
            </a:r>
            <a:endParaRPr sz="2800">
              <a:solidFill>
                <a:srgbClr val="FFFC66"/>
              </a:solidFill>
            </a:endParaRPr>
          </a:p>
          <a:p>
            <a:pPr indent="0" lvl="0" marL="0" rtl="0" algn="l">
              <a:spcBef>
                <a:spcPts val="0"/>
              </a:spcBef>
              <a:spcAft>
                <a:spcPts val="0"/>
              </a:spcAft>
              <a:buNone/>
            </a:pPr>
            <a:r>
              <a:rPr lang="en-US" sz="2800">
                <a:solidFill>
                  <a:srgbClr val="FFFC66"/>
                </a:solidFill>
              </a:rPr>
              <a:t>&lt;/html&gt;</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4" name="Shape 164"/>
        <p:cNvGrpSpPr/>
        <p:nvPr/>
      </p:nvGrpSpPr>
      <p:grpSpPr>
        <a:xfrm>
          <a:off x="0" y="0"/>
          <a:ext cx="0" cy="0"/>
          <a:chOff x="0" y="0"/>
          <a:chExt cx="0" cy="0"/>
        </a:xfrm>
      </p:grpSpPr>
      <p:pic>
        <p:nvPicPr>
          <p:cNvPr descr="PrepBytes_Logo.png" id="165" name="Google Shape;165;p27"/>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166" name="Google Shape;166;p27"/>
          <p:cNvSpPr txBox="1"/>
          <p:nvPr/>
        </p:nvSpPr>
        <p:spPr>
          <a:xfrm>
            <a:off x="4201776" y="886375"/>
            <a:ext cx="14157000" cy="11802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Priority of Styles in</a:t>
            </a:r>
            <a:r>
              <a:rPr lang="en-US" sz="7000">
                <a:solidFill>
                  <a:schemeClr val="lt1"/>
                </a:solidFill>
                <a:latin typeface="Courier New"/>
                <a:ea typeface="Courier New"/>
                <a:cs typeface="Courier New"/>
                <a:sym typeface="Courier New"/>
              </a:rPr>
              <a:t> CSS</a:t>
            </a:r>
            <a:endParaRPr>
              <a:solidFill>
                <a:schemeClr val="lt1"/>
              </a:solidFill>
              <a:latin typeface="Courier New"/>
              <a:ea typeface="Courier New"/>
              <a:cs typeface="Courier New"/>
              <a:sym typeface="Courier New"/>
            </a:endParaRPr>
          </a:p>
        </p:txBody>
      </p:sp>
      <p:sp>
        <p:nvSpPr>
          <p:cNvPr id="167" name="Google Shape;167;p27"/>
          <p:cNvSpPr txBox="1"/>
          <p:nvPr/>
        </p:nvSpPr>
        <p:spPr>
          <a:xfrm>
            <a:off x="1619475" y="2465025"/>
            <a:ext cx="20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endParaRPr/>
          </a:p>
        </p:txBody>
      </p:sp>
      <p:sp>
        <p:nvSpPr>
          <p:cNvPr id="168" name="Google Shape;168;p27"/>
          <p:cNvSpPr txBox="1"/>
          <p:nvPr/>
        </p:nvSpPr>
        <p:spPr>
          <a:xfrm>
            <a:off x="12228725" y="5997775"/>
            <a:ext cx="1084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800">
              <a:solidFill>
                <a:srgbClr val="FFFC66"/>
              </a:solidFill>
            </a:endParaRPr>
          </a:p>
        </p:txBody>
      </p:sp>
      <p:sp>
        <p:nvSpPr>
          <p:cNvPr id="169" name="Google Shape;169;p27"/>
          <p:cNvSpPr txBox="1"/>
          <p:nvPr/>
        </p:nvSpPr>
        <p:spPr>
          <a:xfrm>
            <a:off x="228600" y="3965875"/>
            <a:ext cx="19349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400">
                <a:solidFill>
                  <a:srgbClr val="0081CC"/>
                </a:solidFill>
                <a:latin typeface="Courier New"/>
                <a:ea typeface="Courier New"/>
                <a:cs typeface="Courier New"/>
                <a:sym typeface="Courier New"/>
              </a:rPr>
              <a:t>Inline vs Internal css  </a:t>
            </a:r>
            <a:r>
              <a:rPr lang="en-US" sz="3400">
                <a:solidFill>
                  <a:srgbClr val="0081CC"/>
                </a:solidFill>
                <a:latin typeface="Courier New"/>
                <a:ea typeface="Courier New"/>
                <a:cs typeface="Courier New"/>
                <a:sym typeface="Courier New"/>
              </a:rPr>
              <a:t> </a:t>
            </a:r>
            <a:r>
              <a:rPr lang="en-US" sz="4200">
                <a:solidFill>
                  <a:srgbClr val="0081CC"/>
                </a:solidFill>
                <a:latin typeface="Courier New"/>
                <a:ea typeface="Courier New"/>
                <a:cs typeface="Courier New"/>
                <a:sym typeface="Courier New"/>
              </a:rPr>
              <a:t>  </a:t>
            </a:r>
            <a:endParaRPr sz="34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400">
              <a:solidFill>
                <a:srgbClr val="0081CC"/>
              </a:solidFill>
              <a:latin typeface="Courier New"/>
              <a:ea typeface="Courier New"/>
              <a:cs typeface="Courier New"/>
              <a:sym typeface="Courier New"/>
            </a:endParaRPr>
          </a:p>
        </p:txBody>
      </p:sp>
      <p:sp>
        <p:nvSpPr>
          <p:cNvPr id="170" name="Google Shape;170;p27"/>
          <p:cNvSpPr txBox="1"/>
          <p:nvPr/>
        </p:nvSpPr>
        <p:spPr>
          <a:xfrm>
            <a:off x="2133600" y="3437250"/>
            <a:ext cx="1685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endParaRPr>
          </a:p>
        </p:txBody>
      </p:sp>
      <p:sp>
        <p:nvSpPr>
          <p:cNvPr id="171" name="Google Shape;171;p27"/>
          <p:cNvSpPr/>
          <p:nvPr/>
        </p:nvSpPr>
        <p:spPr>
          <a:xfrm>
            <a:off x="11468550" y="4474675"/>
            <a:ext cx="3767700" cy="400200"/>
          </a:xfrm>
          <a:prstGeom prst="notchedRightArrow">
            <a:avLst>
              <a:gd fmla="val 50000" name="adj1"/>
              <a:gd fmla="val 50000" name="adj2"/>
            </a:avLst>
          </a:prstGeom>
          <a:solidFill>
            <a:srgbClr val="0081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1CC"/>
              </a:solidFill>
            </a:endParaRPr>
          </a:p>
        </p:txBody>
      </p:sp>
      <p:sp>
        <p:nvSpPr>
          <p:cNvPr id="172" name="Google Shape;172;p27"/>
          <p:cNvSpPr txBox="1"/>
          <p:nvPr/>
        </p:nvSpPr>
        <p:spPr>
          <a:xfrm>
            <a:off x="16316900" y="3709975"/>
            <a:ext cx="6907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600">
                <a:solidFill>
                  <a:srgbClr val="0081CC"/>
                </a:solidFill>
                <a:latin typeface="Courier New"/>
                <a:ea typeface="Courier New"/>
                <a:cs typeface="Courier New"/>
                <a:sym typeface="Courier New"/>
              </a:rPr>
              <a:t>Inline</a:t>
            </a:r>
            <a:endParaRPr sz="7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a:latin typeface="Helvetica Neue"/>
                <a:ea typeface="Helvetica Neue"/>
                <a:cs typeface="Helvetica Neue"/>
                <a:sym typeface="Helvetica Neue"/>
              </a:rPr>
              <a:t>Inline V</a:t>
            </a:r>
            <a:endParaRPr>
              <a:latin typeface="Helvetica Neue"/>
              <a:ea typeface="Helvetica Neue"/>
              <a:cs typeface="Helvetica Neue"/>
              <a:sym typeface="Helvetica Neue"/>
            </a:endParaRPr>
          </a:p>
        </p:txBody>
      </p:sp>
      <p:sp>
        <p:nvSpPr>
          <p:cNvPr id="173" name="Google Shape;173;p27"/>
          <p:cNvSpPr txBox="1"/>
          <p:nvPr/>
        </p:nvSpPr>
        <p:spPr>
          <a:xfrm>
            <a:off x="65175" y="5783850"/>
            <a:ext cx="18276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solidFill>
                  <a:srgbClr val="0081CC"/>
                </a:solidFill>
                <a:latin typeface="Courier New"/>
                <a:ea typeface="Courier New"/>
                <a:cs typeface="Courier New"/>
                <a:sym typeface="Courier New"/>
              </a:rPr>
              <a:t>Internal vs External css </a:t>
            </a:r>
            <a:r>
              <a:rPr lang="en-US" sz="7000">
                <a:solidFill>
                  <a:srgbClr val="0081CC"/>
                </a:solidFill>
              </a:rPr>
              <a:t> </a:t>
            </a:r>
            <a:r>
              <a:rPr lang="en-US" sz="4000">
                <a:solidFill>
                  <a:srgbClr val="0081CC"/>
                </a:solidFill>
              </a:rPr>
              <a:t> </a:t>
            </a:r>
            <a:r>
              <a:rPr lang="en-US" sz="4800">
                <a:solidFill>
                  <a:srgbClr val="0081CC"/>
                </a:solidFill>
              </a:rPr>
              <a:t>  </a:t>
            </a:r>
            <a:endParaRPr sz="4000">
              <a:solidFill>
                <a:srgbClr val="0081CC"/>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4" name="Google Shape;174;p27"/>
          <p:cNvSpPr/>
          <p:nvPr/>
        </p:nvSpPr>
        <p:spPr>
          <a:xfrm>
            <a:off x="11620950" y="6303475"/>
            <a:ext cx="3767700" cy="400200"/>
          </a:xfrm>
          <a:prstGeom prst="notchedRightArrow">
            <a:avLst>
              <a:gd fmla="val 50000" name="adj1"/>
              <a:gd fmla="val 50000" name="adj2"/>
            </a:avLst>
          </a:prstGeom>
          <a:solidFill>
            <a:srgbClr val="0081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1CC"/>
              </a:solidFill>
            </a:endParaRPr>
          </a:p>
        </p:txBody>
      </p:sp>
      <p:sp>
        <p:nvSpPr>
          <p:cNvPr id="175" name="Google Shape;175;p27"/>
          <p:cNvSpPr txBox="1"/>
          <p:nvPr/>
        </p:nvSpPr>
        <p:spPr>
          <a:xfrm>
            <a:off x="16078200" y="5715000"/>
            <a:ext cx="50082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600">
                <a:solidFill>
                  <a:srgbClr val="0081CC"/>
                </a:solidFill>
                <a:latin typeface="Courier New"/>
                <a:ea typeface="Courier New"/>
                <a:cs typeface="Courier New"/>
                <a:sym typeface="Courier New"/>
              </a:rPr>
              <a:t>Internal</a:t>
            </a:r>
            <a:endParaRPr>
              <a:latin typeface="Courier New"/>
              <a:ea typeface="Courier New"/>
              <a:cs typeface="Courier New"/>
              <a:sym typeface="Courier New"/>
            </a:endParaRPr>
          </a:p>
        </p:txBody>
      </p:sp>
      <p:sp>
        <p:nvSpPr>
          <p:cNvPr id="176" name="Google Shape;176;p27"/>
          <p:cNvSpPr txBox="1"/>
          <p:nvPr/>
        </p:nvSpPr>
        <p:spPr>
          <a:xfrm>
            <a:off x="152400" y="7467600"/>
            <a:ext cx="193494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900">
                <a:solidFill>
                  <a:srgbClr val="0081CC"/>
                </a:solidFill>
                <a:latin typeface="Courier New"/>
                <a:ea typeface="Courier New"/>
                <a:cs typeface="Courier New"/>
                <a:sym typeface="Courier New"/>
              </a:rPr>
              <a:t>Inline vs  External css </a:t>
            </a:r>
            <a:endParaRPr sz="300">
              <a:latin typeface="Courier New"/>
              <a:ea typeface="Courier New"/>
              <a:cs typeface="Courier New"/>
              <a:sym typeface="Courier New"/>
            </a:endParaRPr>
          </a:p>
        </p:txBody>
      </p:sp>
      <p:sp>
        <p:nvSpPr>
          <p:cNvPr id="177" name="Google Shape;177;p27"/>
          <p:cNvSpPr/>
          <p:nvPr/>
        </p:nvSpPr>
        <p:spPr>
          <a:xfrm>
            <a:off x="11544750" y="7903675"/>
            <a:ext cx="3767700" cy="400200"/>
          </a:xfrm>
          <a:prstGeom prst="notchedRightArrow">
            <a:avLst>
              <a:gd fmla="val 50000" name="adj1"/>
              <a:gd fmla="val 50000" name="adj2"/>
            </a:avLst>
          </a:prstGeom>
          <a:solidFill>
            <a:srgbClr val="0081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1CC"/>
              </a:solidFill>
            </a:endParaRPr>
          </a:p>
        </p:txBody>
      </p:sp>
      <p:sp>
        <p:nvSpPr>
          <p:cNvPr id="178" name="Google Shape;178;p27"/>
          <p:cNvSpPr txBox="1"/>
          <p:nvPr/>
        </p:nvSpPr>
        <p:spPr>
          <a:xfrm>
            <a:off x="16154400" y="7162800"/>
            <a:ext cx="55572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600">
                <a:solidFill>
                  <a:srgbClr val="0081CC"/>
                </a:solidFill>
                <a:latin typeface="Courier New"/>
                <a:ea typeface="Courier New"/>
                <a:cs typeface="Courier New"/>
                <a:sym typeface="Courier New"/>
              </a:rPr>
              <a:t>Inline </a:t>
            </a:r>
            <a:endParaRPr>
              <a:latin typeface="Courier New"/>
              <a:ea typeface="Courier New"/>
              <a:cs typeface="Courier New"/>
              <a:sym typeface="Courier New"/>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25" name="Shape 2525"/>
        <p:cNvGrpSpPr/>
        <p:nvPr/>
      </p:nvGrpSpPr>
      <p:grpSpPr>
        <a:xfrm>
          <a:off x="0" y="0"/>
          <a:ext cx="0" cy="0"/>
          <a:chOff x="0" y="0"/>
          <a:chExt cx="0" cy="0"/>
        </a:xfrm>
      </p:grpSpPr>
      <p:pic>
        <p:nvPicPr>
          <p:cNvPr descr="PrepBytes_Logo.png" id="2526" name="Google Shape;2526;p153"/>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527" name="Google Shape;2527;p153"/>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528" name="Google Shape;2528;p15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529" name="Google Shape;2529;p153"/>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Z-index</a:t>
            </a:r>
            <a:endParaRPr sz="100">
              <a:solidFill>
                <a:schemeClr val="lt1"/>
              </a:solidFill>
              <a:latin typeface="Helvetica Neue"/>
              <a:ea typeface="Helvetica Neue"/>
              <a:cs typeface="Helvetica Neue"/>
              <a:sym typeface="Helvetica Neue"/>
            </a:endParaRPr>
          </a:p>
        </p:txBody>
      </p:sp>
      <p:sp>
        <p:nvSpPr>
          <p:cNvPr id="2530" name="Google Shape;2530;p153"/>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531" name="Google Shape;2531;p153"/>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532" name="Google Shape;2532;p153"/>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33" name="Google Shape;2533;p153"/>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34" name="Google Shape;2534;p153"/>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35" name="Google Shape;2535;p153"/>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36" name="Google Shape;2536;p153"/>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37" name="Google Shape;2537;p153"/>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38" name="Google Shape;2538;p153"/>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539" name="Google Shape;2539;p153"/>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540" name="Google Shape;2540;p153"/>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541" name="Google Shape;2541;p153"/>
          <p:cNvSpPr txBox="1"/>
          <p:nvPr/>
        </p:nvSpPr>
        <p:spPr>
          <a:xfrm>
            <a:off x="730825" y="2747125"/>
            <a:ext cx="10443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endParaRPr>
          </a:p>
          <a:p>
            <a:pPr indent="0" lvl="0" marL="0" rtl="0" algn="l">
              <a:spcBef>
                <a:spcPts val="0"/>
              </a:spcBef>
              <a:spcAft>
                <a:spcPts val="0"/>
              </a:spcAft>
              <a:buNone/>
            </a:pPr>
            <a:r>
              <a:t/>
            </a:r>
            <a:endParaRPr sz="2800">
              <a:solidFill>
                <a:srgbClr val="0081CC"/>
              </a:solidFill>
            </a:endParaRPr>
          </a:p>
          <a:p>
            <a:pPr indent="0" lvl="0" marL="0" rtl="0" algn="l">
              <a:spcBef>
                <a:spcPts val="0"/>
              </a:spcBef>
              <a:spcAft>
                <a:spcPts val="0"/>
              </a:spcAft>
              <a:buNone/>
            </a:pPr>
            <a:r>
              <a:t/>
            </a:r>
            <a:endParaRPr sz="2800">
              <a:solidFill>
                <a:srgbClr val="0081CC"/>
              </a:solidFill>
            </a:endParaRPr>
          </a:p>
        </p:txBody>
      </p:sp>
      <p:sp>
        <p:nvSpPr>
          <p:cNvPr id="2542" name="Google Shape;2542;p153"/>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43" name="Google Shape;2543;p153"/>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544" name="Google Shape;2544;p153"/>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45" name="Google Shape;2545;p153"/>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46" name="Google Shape;2546;p153"/>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47" name="Google Shape;2547;p153"/>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pic>
        <p:nvPicPr>
          <p:cNvPr id="2548" name="Google Shape;2548;p153"/>
          <p:cNvPicPr preferRelativeResize="0"/>
          <p:nvPr/>
        </p:nvPicPr>
        <p:blipFill>
          <a:blip r:embed="rId4">
            <a:alphaModFix/>
          </a:blip>
          <a:stretch>
            <a:fillRect/>
          </a:stretch>
        </p:blipFill>
        <p:spPr>
          <a:xfrm>
            <a:off x="2743200" y="3000100"/>
            <a:ext cx="19665100" cy="9922675"/>
          </a:xfrm>
          <a:prstGeom prst="rect">
            <a:avLst/>
          </a:prstGeom>
          <a:noFill/>
          <a:ln>
            <a:noFill/>
          </a:ln>
        </p:spPr>
      </p:pic>
      <p:sp>
        <p:nvSpPr>
          <p:cNvPr id="2549" name="Google Shape;2549;p153"/>
          <p:cNvSpPr txBox="1"/>
          <p:nvPr/>
        </p:nvSpPr>
        <p:spPr>
          <a:xfrm>
            <a:off x="760175" y="1454225"/>
            <a:ext cx="79653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rgbClr val="0081CC"/>
                </a:solidFill>
                <a:latin typeface="Verdana"/>
                <a:ea typeface="Verdana"/>
                <a:cs typeface="Verdana"/>
                <a:sym typeface="Verdana"/>
              </a:rPr>
              <a:t>Output:</a:t>
            </a:r>
            <a:endParaRPr>
              <a:solidFill>
                <a:srgbClr val="0081CC"/>
              </a:solidFill>
              <a:latin typeface="Helvetica Neue"/>
              <a:ea typeface="Helvetica Neue"/>
              <a:cs typeface="Helvetica Neue"/>
              <a:sym typeface="Helvetica Neue"/>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53" name="Shape 2553"/>
        <p:cNvGrpSpPr/>
        <p:nvPr/>
      </p:nvGrpSpPr>
      <p:grpSpPr>
        <a:xfrm>
          <a:off x="0" y="0"/>
          <a:ext cx="0" cy="0"/>
          <a:chOff x="0" y="0"/>
          <a:chExt cx="0" cy="0"/>
        </a:xfrm>
      </p:grpSpPr>
      <p:pic>
        <p:nvPicPr>
          <p:cNvPr descr="PrepBytes_Logo.png" id="2554" name="Google Shape;2554;p154"/>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555" name="Google Shape;2555;p154"/>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556" name="Google Shape;2556;p15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557" name="Google Shape;2557;p154"/>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Z-index</a:t>
            </a:r>
            <a:endParaRPr sz="100">
              <a:solidFill>
                <a:schemeClr val="lt1"/>
              </a:solidFill>
              <a:latin typeface="Helvetica Neue"/>
              <a:ea typeface="Helvetica Neue"/>
              <a:cs typeface="Helvetica Neue"/>
              <a:sym typeface="Helvetica Neue"/>
            </a:endParaRPr>
          </a:p>
        </p:txBody>
      </p:sp>
      <p:sp>
        <p:nvSpPr>
          <p:cNvPr id="2558" name="Google Shape;2558;p154"/>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559" name="Google Shape;2559;p154"/>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560" name="Google Shape;2560;p154"/>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61" name="Google Shape;2561;p154"/>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62" name="Google Shape;2562;p154"/>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63" name="Google Shape;2563;p154"/>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64" name="Google Shape;2564;p154"/>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65" name="Google Shape;2565;p154"/>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66" name="Google Shape;2566;p154"/>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567" name="Google Shape;2567;p154"/>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568" name="Google Shape;2568;p154"/>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569" name="Google Shape;2569;p154"/>
          <p:cNvSpPr txBox="1"/>
          <p:nvPr/>
        </p:nvSpPr>
        <p:spPr>
          <a:xfrm>
            <a:off x="730825" y="2747125"/>
            <a:ext cx="10443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endParaRPr>
          </a:p>
          <a:p>
            <a:pPr indent="0" lvl="0" marL="0" rtl="0" algn="l">
              <a:spcBef>
                <a:spcPts val="0"/>
              </a:spcBef>
              <a:spcAft>
                <a:spcPts val="0"/>
              </a:spcAft>
              <a:buNone/>
            </a:pPr>
            <a:r>
              <a:t/>
            </a:r>
            <a:endParaRPr sz="2800">
              <a:solidFill>
                <a:srgbClr val="0081CC"/>
              </a:solidFill>
            </a:endParaRPr>
          </a:p>
          <a:p>
            <a:pPr indent="0" lvl="0" marL="0" rtl="0" algn="l">
              <a:spcBef>
                <a:spcPts val="0"/>
              </a:spcBef>
              <a:spcAft>
                <a:spcPts val="0"/>
              </a:spcAft>
              <a:buNone/>
            </a:pPr>
            <a:r>
              <a:t/>
            </a:r>
            <a:endParaRPr sz="2800">
              <a:solidFill>
                <a:srgbClr val="0081CC"/>
              </a:solidFill>
            </a:endParaRPr>
          </a:p>
        </p:txBody>
      </p:sp>
      <p:sp>
        <p:nvSpPr>
          <p:cNvPr id="2570" name="Google Shape;2570;p154"/>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71" name="Google Shape;2571;p154"/>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572" name="Google Shape;2572;p154"/>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73" name="Google Shape;2573;p154"/>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74" name="Google Shape;2574;p154"/>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75" name="Google Shape;2575;p154"/>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576" name="Google Shape;2576;p154"/>
          <p:cNvSpPr txBox="1"/>
          <p:nvPr/>
        </p:nvSpPr>
        <p:spPr>
          <a:xfrm>
            <a:off x="760175" y="1454225"/>
            <a:ext cx="79653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latin typeface="Helvetica Neue"/>
              <a:ea typeface="Helvetica Neue"/>
              <a:cs typeface="Helvetica Neue"/>
              <a:sym typeface="Helvetica Neue"/>
            </a:endParaRPr>
          </a:p>
        </p:txBody>
      </p:sp>
      <p:pic>
        <p:nvPicPr>
          <p:cNvPr id="2577" name="Google Shape;2577;p154"/>
          <p:cNvPicPr preferRelativeResize="0"/>
          <p:nvPr/>
        </p:nvPicPr>
        <p:blipFill>
          <a:blip r:embed="rId4">
            <a:alphaModFix/>
          </a:blip>
          <a:stretch>
            <a:fillRect/>
          </a:stretch>
        </p:blipFill>
        <p:spPr>
          <a:xfrm>
            <a:off x="3079225" y="2085700"/>
            <a:ext cx="16004675" cy="103385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81" name="Shape 2581"/>
        <p:cNvGrpSpPr/>
        <p:nvPr/>
      </p:nvGrpSpPr>
      <p:grpSpPr>
        <a:xfrm>
          <a:off x="0" y="0"/>
          <a:ext cx="0" cy="0"/>
          <a:chOff x="0" y="0"/>
          <a:chExt cx="0" cy="0"/>
        </a:xfrm>
      </p:grpSpPr>
      <p:pic>
        <p:nvPicPr>
          <p:cNvPr descr="PrepBytes_Logo.png" id="2582" name="Google Shape;2582;p155"/>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583" name="Google Shape;2583;p155"/>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584" name="Google Shape;2584;p15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585" name="Google Shape;2585;p155"/>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Box-Shadow</a:t>
            </a:r>
            <a:endParaRPr sz="100">
              <a:solidFill>
                <a:schemeClr val="lt1"/>
              </a:solidFill>
              <a:latin typeface="Helvetica Neue"/>
              <a:ea typeface="Helvetica Neue"/>
              <a:cs typeface="Helvetica Neue"/>
              <a:sym typeface="Helvetica Neue"/>
            </a:endParaRPr>
          </a:p>
        </p:txBody>
      </p:sp>
      <p:sp>
        <p:nvSpPr>
          <p:cNvPr id="2586" name="Google Shape;2586;p155"/>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587" name="Google Shape;2587;p155"/>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588" name="Google Shape;2588;p155"/>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89" name="Google Shape;2589;p155"/>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90" name="Google Shape;2590;p155"/>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91" name="Google Shape;2591;p155"/>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92" name="Google Shape;2592;p155"/>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93" name="Google Shape;2593;p155"/>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94" name="Google Shape;2594;p155"/>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595" name="Google Shape;2595;p155"/>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596" name="Google Shape;2596;p155"/>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597" name="Google Shape;2597;p155"/>
          <p:cNvSpPr txBox="1"/>
          <p:nvPr/>
        </p:nvSpPr>
        <p:spPr>
          <a:xfrm>
            <a:off x="730825" y="2518525"/>
            <a:ext cx="20289300" cy="1088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accent1"/>
                </a:solidFill>
              </a:rPr>
              <a:t>The box-shadow property in CSS is used to give a shadow-like effect to the frames of an element. The multiple effects can be applied to the element’s frame which is separated by the comma. The box-shadow can be described using X and Y offsets relative to the element, blur and spread radius, and color.</a:t>
            </a:r>
            <a:endParaRPr sz="3300">
              <a:solidFill>
                <a:schemeClr val="accent1"/>
              </a:solidFill>
            </a:endParaRPr>
          </a:p>
          <a:p>
            <a:pPr indent="0" lvl="0" marL="0" rtl="0" algn="l">
              <a:spcBef>
                <a:spcPts val="0"/>
              </a:spcBef>
              <a:spcAft>
                <a:spcPts val="0"/>
              </a:spcAft>
              <a:buNone/>
            </a:pPr>
            <a:r>
              <a:t/>
            </a:r>
            <a:endParaRPr sz="3300">
              <a:solidFill>
                <a:schemeClr val="accent1"/>
              </a:solidFill>
            </a:endParaRPr>
          </a:p>
          <a:p>
            <a:pPr indent="0" lvl="0" marL="0" rtl="0" algn="l">
              <a:spcBef>
                <a:spcPts val="0"/>
              </a:spcBef>
              <a:spcAft>
                <a:spcPts val="0"/>
              </a:spcAft>
              <a:buNone/>
            </a:pPr>
            <a:r>
              <a:rPr lang="en-US" sz="3300">
                <a:solidFill>
                  <a:schemeClr val="accent1"/>
                </a:solidFill>
              </a:rPr>
              <a:t>Syntax:</a:t>
            </a:r>
            <a:endParaRPr sz="3300">
              <a:solidFill>
                <a:schemeClr val="accent1"/>
              </a:solidFill>
            </a:endParaRPr>
          </a:p>
          <a:p>
            <a:pPr indent="0" lvl="0" marL="0" rtl="0" algn="l">
              <a:spcBef>
                <a:spcPts val="0"/>
              </a:spcBef>
              <a:spcAft>
                <a:spcPts val="0"/>
              </a:spcAft>
              <a:buNone/>
            </a:pPr>
            <a:r>
              <a:t/>
            </a:r>
            <a:endParaRPr sz="3300">
              <a:solidFill>
                <a:schemeClr val="accent1"/>
              </a:solidFill>
            </a:endParaRPr>
          </a:p>
          <a:p>
            <a:pPr indent="0" lvl="0" marL="0" rtl="0" algn="l">
              <a:spcBef>
                <a:spcPts val="0"/>
              </a:spcBef>
              <a:spcAft>
                <a:spcPts val="0"/>
              </a:spcAft>
              <a:buNone/>
            </a:pPr>
            <a:r>
              <a:rPr lang="en-US" sz="3300">
                <a:solidFill>
                  <a:schemeClr val="accent1"/>
                </a:solidFill>
              </a:rPr>
              <a:t>box-shadow: h-offset v-offset blur spread color |none|inset|initial|</a:t>
            </a:r>
            <a:endParaRPr sz="3300">
              <a:solidFill>
                <a:schemeClr val="accent1"/>
              </a:solidFill>
            </a:endParaRPr>
          </a:p>
          <a:p>
            <a:pPr indent="0" lvl="0" marL="0" rtl="0" algn="l">
              <a:spcBef>
                <a:spcPts val="0"/>
              </a:spcBef>
              <a:spcAft>
                <a:spcPts val="0"/>
              </a:spcAft>
              <a:buNone/>
            </a:pPr>
            <a:r>
              <a:rPr lang="en-US" sz="3300">
                <a:solidFill>
                  <a:schemeClr val="accent1"/>
                </a:solidFill>
              </a:rPr>
              <a:t>inherit;</a:t>
            </a:r>
            <a:endParaRPr sz="3300">
              <a:solidFill>
                <a:schemeClr val="accent1"/>
              </a:solidFill>
            </a:endParaRPr>
          </a:p>
          <a:p>
            <a:pPr indent="0" lvl="0" marL="0" rtl="0" algn="l">
              <a:spcBef>
                <a:spcPts val="0"/>
              </a:spcBef>
              <a:spcAft>
                <a:spcPts val="0"/>
              </a:spcAft>
              <a:buNone/>
            </a:pPr>
            <a:r>
              <a:rPr lang="en-US" sz="3300">
                <a:solidFill>
                  <a:schemeClr val="accent1"/>
                </a:solidFill>
              </a:rPr>
              <a:t>Default Value : Its default value is none. </a:t>
            </a:r>
            <a:endParaRPr sz="3300">
              <a:solidFill>
                <a:schemeClr val="accent1"/>
              </a:solidFill>
            </a:endParaRPr>
          </a:p>
          <a:p>
            <a:pPr indent="0" lvl="0" marL="0" rtl="0" algn="l">
              <a:spcBef>
                <a:spcPts val="0"/>
              </a:spcBef>
              <a:spcAft>
                <a:spcPts val="0"/>
              </a:spcAft>
              <a:buNone/>
            </a:pPr>
            <a:r>
              <a:t/>
            </a:r>
            <a:endParaRPr sz="3300">
              <a:solidFill>
                <a:schemeClr val="accent1"/>
              </a:solidFill>
            </a:endParaRPr>
          </a:p>
          <a:p>
            <a:pPr indent="0" lvl="0" marL="0" rtl="0" algn="l">
              <a:spcBef>
                <a:spcPts val="0"/>
              </a:spcBef>
              <a:spcAft>
                <a:spcPts val="0"/>
              </a:spcAft>
              <a:buNone/>
            </a:pPr>
            <a:r>
              <a:rPr lang="en-US" sz="3300">
                <a:solidFill>
                  <a:schemeClr val="accent1"/>
                </a:solidFill>
              </a:rPr>
              <a:t>Property Value:  All the properties are described well with the example below.</a:t>
            </a:r>
            <a:endParaRPr sz="3300">
              <a:solidFill>
                <a:schemeClr val="accent1"/>
              </a:solidFill>
            </a:endParaRPr>
          </a:p>
          <a:p>
            <a:pPr indent="0" lvl="0" marL="0" rtl="0" algn="l">
              <a:spcBef>
                <a:spcPts val="0"/>
              </a:spcBef>
              <a:spcAft>
                <a:spcPts val="0"/>
              </a:spcAft>
              <a:buNone/>
            </a:pPr>
            <a:r>
              <a:t/>
            </a:r>
            <a:endParaRPr sz="3300">
              <a:solidFill>
                <a:schemeClr val="accent1"/>
              </a:solidFill>
            </a:endParaRPr>
          </a:p>
          <a:p>
            <a:pPr indent="0" lvl="0" marL="0" rtl="0" algn="l">
              <a:spcBef>
                <a:spcPts val="0"/>
              </a:spcBef>
              <a:spcAft>
                <a:spcPts val="0"/>
              </a:spcAft>
              <a:buNone/>
            </a:pPr>
            <a:r>
              <a:rPr lang="en-US" sz="3300">
                <a:solidFill>
                  <a:schemeClr val="accent1"/>
                </a:solidFill>
              </a:rPr>
              <a:t>h-offset: It is required to set the position of the shadow horizontally. The positive value is used to set the shadow on the right side of the box and a negative value is used to set the shadow on the left side of the box.</a:t>
            </a:r>
            <a:endParaRPr sz="3300">
              <a:solidFill>
                <a:schemeClr val="accent1"/>
              </a:solidFill>
            </a:endParaRPr>
          </a:p>
          <a:p>
            <a:pPr indent="0" lvl="0" marL="0" rtl="0" algn="l">
              <a:spcBef>
                <a:spcPts val="0"/>
              </a:spcBef>
              <a:spcAft>
                <a:spcPts val="0"/>
              </a:spcAft>
              <a:buNone/>
            </a:pPr>
            <a:r>
              <a:rPr lang="en-US" sz="3300">
                <a:solidFill>
                  <a:schemeClr val="accent1"/>
                </a:solidFill>
              </a:rPr>
              <a:t>v-offset: It is required to set the position of shadow value vertically. The positive value is used to set the shadow below to the box and a negative value is used to set the shadow above the box.</a:t>
            </a:r>
            <a:endParaRPr sz="3300">
              <a:solidFill>
                <a:schemeClr val="accent1"/>
              </a:solidFill>
            </a:endParaRPr>
          </a:p>
          <a:p>
            <a:pPr indent="0" lvl="0" marL="0" rtl="0" algn="l">
              <a:spcBef>
                <a:spcPts val="0"/>
              </a:spcBef>
              <a:spcAft>
                <a:spcPts val="0"/>
              </a:spcAft>
              <a:buNone/>
            </a:pPr>
            <a:r>
              <a:rPr lang="en-US" sz="3300">
                <a:solidFill>
                  <a:schemeClr val="accent1"/>
                </a:solidFill>
              </a:rPr>
              <a:t>blur: It is an optional attribute, the work of this attribute is to blur the shadow of the box.</a:t>
            </a:r>
            <a:endParaRPr sz="3300">
              <a:solidFill>
                <a:schemeClr val="accent1"/>
              </a:solidFill>
            </a:endParaRPr>
          </a:p>
          <a:p>
            <a:pPr indent="0" lvl="0" marL="0" rtl="0" algn="l">
              <a:spcBef>
                <a:spcPts val="0"/>
              </a:spcBef>
              <a:spcAft>
                <a:spcPts val="0"/>
              </a:spcAft>
              <a:buNone/>
            </a:pPr>
            <a:r>
              <a:t/>
            </a:r>
            <a:endParaRPr sz="3300">
              <a:solidFill>
                <a:schemeClr val="accent1"/>
              </a:solidFill>
            </a:endParaRPr>
          </a:p>
          <a:p>
            <a:pPr indent="0" lvl="0" marL="0" rtl="0" algn="l">
              <a:spcBef>
                <a:spcPts val="0"/>
              </a:spcBef>
              <a:spcAft>
                <a:spcPts val="0"/>
              </a:spcAft>
              <a:buNone/>
            </a:pPr>
            <a:r>
              <a:t/>
            </a:r>
            <a:endParaRPr sz="3300">
              <a:solidFill>
                <a:schemeClr val="accent1"/>
              </a:solidFill>
            </a:endParaRPr>
          </a:p>
          <a:p>
            <a:pPr indent="0" lvl="0" marL="0" rtl="0" algn="l">
              <a:spcBef>
                <a:spcPts val="0"/>
              </a:spcBef>
              <a:spcAft>
                <a:spcPts val="0"/>
              </a:spcAft>
              <a:buNone/>
            </a:pPr>
            <a:r>
              <a:rPr lang="en-US" sz="3500">
                <a:solidFill>
                  <a:schemeClr val="accent1"/>
                </a:solidFill>
              </a:rPr>
              <a:t>box-shadow: h-offset v-offset blur;</a:t>
            </a:r>
            <a:endParaRPr sz="3500">
              <a:solidFill>
                <a:schemeClr val="accent1"/>
              </a:solidFill>
            </a:endParaRPr>
          </a:p>
        </p:txBody>
      </p:sp>
      <p:sp>
        <p:nvSpPr>
          <p:cNvPr id="2598" name="Google Shape;2598;p155"/>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99" name="Google Shape;2599;p155"/>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600" name="Google Shape;2600;p155"/>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01" name="Google Shape;2601;p155"/>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02" name="Google Shape;2602;p155"/>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03" name="Google Shape;2603;p155"/>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604" name="Google Shape;2604;p155"/>
          <p:cNvSpPr txBox="1"/>
          <p:nvPr/>
        </p:nvSpPr>
        <p:spPr>
          <a:xfrm>
            <a:off x="760175" y="1454225"/>
            <a:ext cx="79653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08" name="Shape 2608"/>
        <p:cNvGrpSpPr/>
        <p:nvPr/>
      </p:nvGrpSpPr>
      <p:grpSpPr>
        <a:xfrm>
          <a:off x="0" y="0"/>
          <a:ext cx="0" cy="0"/>
          <a:chOff x="0" y="0"/>
          <a:chExt cx="0" cy="0"/>
        </a:xfrm>
      </p:grpSpPr>
      <p:pic>
        <p:nvPicPr>
          <p:cNvPr descr="PrepBytes_Logo.png" id="2609" name="Google Shape;2609;p156"/>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610" name="Google Shape;2610;p156"/>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611" name="Google Shape;2611;p15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612" name="Google Shape;2612;p156"/>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Box-Shadow</a:t>
            </a:r>
            <a:endParaRPr sz="100">
              <a:solidFill>
                <a:schemeClr val="lt1"/>
              </a:solidFill>
              <a:latin typeface="Helvetica Neue"/>
              <a:ea typeface="Helvetica Neue"/>
              <a:cs typeface="Helvetica Neue"/>
              <a:sym typeface="Helvetica Neue"/>
            </a:endParaRPr>
          </a:p>
        </p:txBody>
      </p:sp>
      <p:sp>
        <p:nvSpPr>
          <p:cNvPr id="2613" name="Google Shape;2613;p156"/>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614" name="Google Shape;2614;p156"/>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615" name="Google Shape;2615;p156"/>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16" name="Google Shape;2616;p156"/>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17" name="Google Shape;2617;p156"/>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18" name="Google Shape;2618;p156"/>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19" name="Google Shape;2619;p156"/>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20" name="Google Shape;2620;p156"/>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21" name="Google Shape;2621;p156"/>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622" name="Google Shape;2622;p156"/>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623" name="Google Shape;2623;p156"/>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624" name="Google Shape;2624;p156"/>
          <p:cNvSpPr txBox="1"/>
          <p:nvPr/>
        </p:nvSpPr>
        <p:spPr>
          <a:xfrm>
            <a:off x="1035625" y="1908925"/>
            <a:ext cx="6075000" cy="1249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rgbClr val="FFFC66"/>
                </a:solidFill>
              </a:rPr>
              <a:t>&lt;!DOCTYPE html&gt;</a:t>
            </a:r>
            <a:endParaRPr sz="3200">
              <a:solidFill>
                <a:srgbClr val="FFFC66"/>
              </a:solidFill>
            </a:endParaRPr>
          </a:p>
          <a:p>
            <a:pPr indent="0" lvl="0" marL="0" rtl="0" algn="l">
              <a:spcBef>
                <a:spcPts val="0"/>
              </a:spcBef>
              <a:spcAft>
                <a:spcPts val="0"/>
              </a:spcAft>
              <a:buNone/>
            </a:pPr>
            <a:r>
              <a:rPr lang="en-US" sz="3200">
                <a:solidFill>
                  <a:srgbClr val="FFFC66"/>
                </a:solidFill>
              </a:rPr>
              <a:t>&lt;html&gt;</a:t>
            </a:r>
            <a:endParaRPr sz="3200">
              <a:solidFill>
                <a:srgbClr val="FFFC66"/>
              </a:solidFill>
            </a:endParaRPr>
          </a:p>
          <a:p>
            <a:pPr indent="0" lvl="0" marL="0" rtl="0" algn="l">
              <a:spcBef>
                <a:spcPts val="0"/>
              </a:spcBef>
              <a:spcAft>
                <a:spcPts val="0"/>
              </a:spcAft>
              <a:buNone/>
            </a:pPr>
            <a:r>
              <a:rPr lang="en-US" sz="3200">
                <a:solidFill>
                  <a:srgbClr val="FFFC66"/>
                </a:solidFill>
              </a:rPr>
              <a:t>&lt;head&gt;</a:t>
            </a:r>
            <a:endParaRPr sz="3200">
              <a:solidFill>
                <a:srgbClr val="FFFC66"/>
              </a:solidFill>
            </a:endParaRPr>
          </a:p>
          <a:p>
            <a:pPr indent="0" lvl="0" marL="0" rtl="0" algn="l">
              <a:spcBef>
                <a:spcPts val="0"/>
              </a:spcBef>
              <a:spcAft>
                <a:spcPts val="0"/>
              </a:spcAft>
              <a:buNone/>
            </a:pPr>
            <a:r>
              <a:rPr lang="en-US" sz="3200">
                <a:solidFill>
                  <a:srgbClr val="FFFC66"/>
                </a:solidFill>
              </a:rPr>
              <a:t>&lt;style&gt;</a:t>
            </a:r>
            <a:endParaRPr sz="3200">
              <a:solidFill>
                <a:srgbClr val="FFFC66"/>
              </a:solidFill>
            </a:endParaRPr>
          </a:p>
          <a:p>
            <a:pPr indent="0" lvl="0" marL="0" rtl="0" algn="l">
              <a:spcBef>
                <a:spcPts val="0"/>
              </a:spcBef>
              <a:spcAft>
                <a:spcPts val="0"/>
              </a:spcAft>
              <a:buNone/>
            </a:pPr>
            <a:r>
              <a:rPr lang="en-US" sz="3200">
                <a:solidFill>
                  <a:srgbClr val="FFFC66"/>
                </a:solidFill>
              </a:rPr>
              <a:t>body{</a:t>
            </a:r>
            <a:endParaRPr sz="3200">
              <a:solidFill>
                <a:srgbClr val="FFFC66"/>
              </a:solidFill>
            </a:endParaRPr>
          </a:p>
          <a:p>
            <a:pPr indent="0" lvl="0" marL="0" rtl="0" algn="l">
              <a:spcBef>
                <a:spcPts val="0"/>
              </a:spcBef>
              <a:spcAft>
                <a:spcPts val="0"/>
              </a:spcAft>
              <a:buNone/>
            </a:pPr>
            <a:r>
              <a:rPr lang="en-US" sz="3200">
                <a:solidFill>
                  <a:srgbClr val="FFFC66"/>
                </a:solidFill>
              </a:rPr>
              <a:t>background:black;</a:t>
            </a:r>
            <a:endParaRPr sz="3200">
              <a:solidFill>
                <a:srgbClr val="FFFC66"/>
              </a:solidFill>
            </a:endParaRPr>
          </a:p>
          <a:p>
            <a:pPr indent="0" lvl="0" marL="0" rtl="0" algn="l">
              <a:spcBef>
                <a:spcPts val="0"/>
              </a:spcBef>
              <a:spcAft>
                <a:spcPts val="0"/>
              </a:spcAft>
              <a:buNone/>
            </a:pPr>
            <a:r>
              <a:rPr lang="en-US" sz="3200">
                <a:solidFill>
                  <a:srgbClr val="FFFC66"/>
                </a:solidFill>
              </a:rPr>
              <a:t>color:white</a:t>
            </a:r>
            <a:endParaRPr sz="3200">
              <a:solidFill>
                <a:srgbClr val="FFFC66"/>
              </a:solidFill>
            </a:endParaRPr>
          </a:p>
          <a:p>
            <a:pPr indent="0" lvl="0" marL="0" rtl="0" algn="l">
              <a:spcBef>
                <a:spcPts val="0"/>
              </a:spcBef>
              <a:spcAft>
                <a:spcPts val="0"/>
              </a:spcAft>
              <a:buNone/>
            </a:pPr>
            <a:r>
              <a:rPr lang="en-US" sz="3200">
                <a:solidFill>
                  <a:srgbClr val="FFFC66"/>
                </a:solidFill>
              </a:rPr>
              <a:t>}</a:t>
            </a:r>
            <a:endParaRPr sz="3200">
              <a:solidFill>
                <a:srgbClr val="FFFC66"/>
              </a:solidFill>
            </a:endParaRPr>
          </a:p>
          <a:p>
            <a:pPr indent="0" lvl="0" marL="0" rtl="0" algn="l">
              <a:spcBef>
                <a:spcPts val="0"/>
              </a:spcBef>
              <a:spcAft>
                <a:spcPts val="0"/>
              </a:spcAft>
              <a:buNone/>
            </a:pPr>
            <a:r>
              <a:rPr lang="en-US" sz="3200">
                <a:solidFill>
                  <a:srgbClr val="FFFC66"/>
                </a:solidFill>
              </a:rPr>
              <a:t>#example1 {</a:t>
            </a:r>
            <a:endParaRPr sz="3200">
              <a:solidFill>
                <a:srgbClr val="FFFC66"/>
              </a:solidFill>
            </a:endParaRPr>
          </a:p>
          <a:p>
            <a:pPr indent="0" lvl="0" marL="0" rtl="0" algn="l">
              <a:spcBef>
                <a:spcPts val="0"/>
              </a:spcBef>
              <a:spcAft>
                <a:spcPts val="0"/>
              </a:spcAft>
              <a:buNone/>
            </a:pPr>
            <a:r>
              <a:rPr lang="en-US" sz="3200">
                <a:solidFill>
                  <a:srgbClr val="FFFC66"/>
                </a:solidFill>
              </a:rPr>
              <a:t>  border: 1px solid;</a:t>
            </a:r>
            <a:endParaRPr sz="3200">
              <a:solidFill>
                <a:srgbClr val="FFFC66"/>
              </a:solidFill>
            </a:endParaRPr>
          </a:p>
          <a:p>
            <a:pPr indent="0" lvl="0" marL="0" rtl="0" algn="l">
              <a:spcBef>
                <a:spcPts val="0"/>
              </a:spcBef>
              <a:spcAft>
                <a:spcPts val="0"/>
              </a:spcAft>
              <a:buNone/>
            </a:pPr>
            <a:r>
              <a:rPr lang="en-US" sz="3200">
                <a:solidFill>
                  <a:srgbClr val="FFFC66"/>
                </a:solidFill>
              </a:rPr>
              <a:t>  padding: 10px;</a:t>
            </a:r>
            <a:endParaRPr sz="3200">
              <a:solidFill>
                <a:srgbClr val="FFFC66"/>
              </a:solidFill>
            </a:endParaRPr>
          </a:p>
          <a:p>
            <a:pPr indent="0" lvl="0" marL="0" rtl="0" algn="l">
              <a:spcBef>
                <a:spcPts val="0"/>
              </a:spcBef>
              <a:spcAft>
                <a:spcPts val="0"/>
              </a:spcAft>
              <a:buNone/>
            </a:pPr>
            <a:r>
              <a:rPr lang="en-US" sz="3200">
                <a:solidFill>
                  <a:srgbClr val="FFFC66"/>
                </a:solidFill>
              </a:rPr>
              <a:t>  box-shadow: 5px 10px;</a:t>
            </a:r>
            <a:endParaRPr sz="3200">
              <a:solidFill>
                <a:srgbClr val="FFFC66"/>
              </a:solidFill>
            </a:endParaRPr>
          </a:p>
          <a:p>
            <a:pPr indent="0" lvl="0" marL="0" rtl="0" algn="l">
              <a:spcBef>
                <a:spcPts val="0"/>
              </a:spcBef>
              <a:spcAft>
                <a:spcPts val="0"/>
              </a:spcAft>
              <a:buNone/>
            </a:pPr>
            <a:r>
              <a:rPr lang="en-US" sz="3200">
                <a:solidFill>
                  <a:srgbClr val="FFFC66"/>
                </a:solidFill>
              </a:rPr>
              <a:t>}</a:t>
            </a:r>
            <a:endParaRPr sz="3200">
              <a:solidFill>
                <a:srgbClr val="FFFC66"/>
              </a:solidFill>
            </a:endParaRPr>
          </a:p>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rPr lang="en-US" sz="3200">
                <a:solidFill>
                  <a:srgbClr val="FFFC66"/>
                </a:solidFill>
              </a:rPr>
              <a:t>#example2 {</a:t>
            </a:r>
            <a:endParaRPr sz="3200">
              <a:solidFill>
                <a:srgbClr val="FFFC66"/>
              </a:solidFill>
            </a:endParaRPr>
          </a:p>
          <a:p>
            <a:pPr indent="0" lvl="0" marL="0" rtl="0" algn="l">
              <a:spcBef>
                <a:spcPts val="0"/>
              </a:spcBef>
              <a:spcAft>
                <a:spcPts val="0"/>
              </a:spcAft>
              <a:buNone/>
            </a:pPr>
            <a:r>
              <a:rPr lang="en-US" sz="3200">
                <a:solidFill>
                  <a:srgbClr val="FFFC66"/>
                </a:solidFill>
              </a:rPr>
              <a:t>  border: 1px solid;</a:t>
            </a:r>
            <a:endParaRPr sz="3200">
              <a:solidFill>
                <a:srgbClr val="FFFC66"/>
              </a:solidFill>
            </a:endParaRPr>
          </a:p>
          <a:p>
            <a:pPr indent="0" lvl="0" marL="0" rtl="0" algn="l">
              <a:spcBef>
                <a:spcPts val="0"/>
              </a:spcBef>
              <a:spcAft>
                <a:spcPts val="0"/>
              </a:spcAft>
              <a:buNone/>
            </a:pPr>
            <a:r>
              <a:rPr lang="en-US" sz="3200">
                <a:solidFill>
                  <a:srgbClr val="FFFC66"/>
                </a:solidFill>
              </a:rPr>
              <a:t>  padding: 10px;</a:t>
            </a:r>
            <a:endParaRPr sz="3200">
              <a:solidFill>
                <a:srgbClr val="FFFC66"/>
              </a:solidFill>
            </a:endParaRPr>
          </a:p>
          <a:p>
            <a:pPr indent="0" lvl="0" marL="0" rtl="0" algn="l">
              <a:spcBef>
                <a:spcPts val="0"/>
              </a:spcBef>
              <a:spcAft>
                <a:spcPts val="0"/>
              </a:spcAft>
              <a:buNone/>
            </a:pPr>
            <a:r>
              <a:rPr lang="en-US" sz="3200">
                <a:solidFill>
                  <a:srgbClr val="FFFC66"/>
                </a:solidFill>
              </a:rPr>
              <a:t>  box-shadow: 5px 10px #888888;</a:t>
            </a:r>
            <a:endParaRPr sz="3200">
              <a:solidFill>
                <a:srgbClr val="FFFC66"/>
              </a:solidFill>
            </a:endParaRPr>
          </a:p>
          <a:p>
            <a:pPr indent="0" lvl="0" marL="0" rtl="0" algn="l">
              <a:spcBef>
                <a:spcPts val="0"/>
              </a:spcBef>
              <a:spcAft>
                <a:spcPts val="0"/>
              </a:spcAft>
              <a:buNone/>
            </a:pPr>
            <a:r>
              <a:rPr lang="en-US" sz="3200">
                <a:solidFill>
                  <a:srgbClr val="FFFC66"/>
                </a:solidFill>
              </a:rPr>
              <a:t>}</a:t>
            </a:r>
            <a:endParaRPr sz="3200">
              <a:solidFill>
                <a:srgbClr val="FFFC66"/>
              </a:solidFill>
            </a:endParaRPr>
          </a:p>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rPr lang="en-US" sz="3200">
                <a:solidFill>
                  <a:srgbClr val="FFFC66"/>
                </a:solidFill>
              </a:rPr>
              <a:t>&lt;/style&gt;</a:t>
            </a:r>
            <a:endParaRPr sz="3200">
              <a:solidFill>
                <a:srgbClr val="FFFC66"/>
              </a:solidFill>
            </a:endParaRPr>
          </a:p>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t/>
            </a:r>
            <a:endParaRPr sz="3200">
              <a:solidFill>
                <a:schemeClr val="accent1"/>
              </a:solidFill>
            </a:endParaRPr>
          </a:p>
        </p:txBody>
      </p:sp>
      <p:sp>
        <p:nvSpPr>
          <p:cNvPr id="2625" name="Google Shape;2625;p156"/>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26" name="Google Shape;2626;p156"/>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627" name="Google Shape;2627;p156"/>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28" name="Google Shape;2628;p156"/>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29" name="Google Shape;2629;p156"/>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30" name="Google Shape;2630;p156"/>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631" name="Google Shape;2631;p156"/>
          <p:cNvSpPr txBox="1"/>
          <p:nvPr/>
        </p:nvSpPr>
        <p:spPr>
          <a:xfrm>
            <a:off x="760175" y="1454225"/>
            <a:ext cx="79653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35" name="Shape 2635"/>
        <p:cNvGrpSpPr/>
        <p:nvPr/>
      </p:nvGrpSpPr>
      <p:grpSpPr>
        <a:xfrm>
          <a:off x="0" y="0"/>
          <a:ext cx="0" cy="0"/>
          <a:chOff x="0" y="0"/>
          <a:chExt cx="0" cy="0"/>
        </a:xfrm>
      </p:grpSpPr>
      <p:pic>
        <p:nvPicPr>
          <p:cNvPr descr="PrepBytes_Logo.png" id="2636" name="Google Shape;2636;p157"/>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637" name="Google Shape;2637;p157"/>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638" name="Google Shape;2638;p15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639" name="Google Shape;2639;p157"/>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Box-Shadow</a:t>
            </a:r>
            <a:endParaRPr sz="100">
              <a:solidFill>
                <a:schemeClr val="lt1"/>
              </a:solidFill>
              <a:latin typeface="Helvetica Neue"/>
              <a:ea typeface="Helvetica Neue"/>
              <a:cs typeface="Helvetica Neue"/>
              <a:sym typeface="Helvetica Neue"/>
            </a:endParaRPr>
          </a:p>
        </p:txBody>
      </p:sp>
      <p:sp>
        <p:nvSpPr>
          <p:cNvPr id="2640" name="Google Shape;2640;p157"/>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641" name="Google Shape;2641;p157"/>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642" name="Google Shape;2642;p157"/>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43" name="Google Shape;2643;p157"/>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44" name="Google Shape;2644;p157"/>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45" name="Google Shape;2645;p157"/>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46" name="Google Shape;2646;p157"/>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47" name="Google Shape;2647;p157"/>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48" name="Google Shape;2648;p157"/>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649" name="Google Shape;2649;p157"/>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650" name="Google Shape;2650;p157"/>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651" name="Google Shape;2651;p157"/>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52" name="Google Shape;2652;p157"/>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653" name="Google Shape;2653;p157"/>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54" name="Google Shape;2654;p157"/>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55" name="Google Shape;2655;p157"/>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56" name="Google Shape;2656;p157"/>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657" name="Google Shape;2657;p157"/>
          <p:cNvSpPr txBox="1"/>
          <p:nvPr/>
        </p:nvSpPr>
        <p:spPr>
          <a:xfrm>
            <a:off x="760175" y="1454225"/>
            <a:ext cx="79653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658" name="Google Shape;2658;p157"/>
          <p:cNvSpPr txBox="1"/>
          <p:nvPr/>
        </p:nvSpPr>
        <p:spPr>
          <a:xfrm>
            <a:off x="551750" y="1502875"/>
            <a:ext cx="11270100" cy="1200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rgbClr val="FFFC66"/>
                </a:solidFill>
              </a:rPr>
              <a:t>&lt;/head&gt;</a:t>
            </a:r>
            <a:endParaRPr sz="3200">
              <a:solidFill>
                <a:srgbClr val="FFFC66"/>
              </a:solidFill>
            </a:endParaRPr>
          </a:p>
          <a:p>
            <a:pPr indent="0" lvl="0" marL="0" rtl="0" algn="l">
              <a:spcBef>
                <a:spcPts val="0"/>
              </a:spcBef>
              <a:spcAft>
                <a:spcPts val="0"/>
              </a:spcAft>
              <a:buNone/>
            </a:pPr>
            <a:r>
              <a:rPr lang="en-US" sz="3200">
                <a:solidFill>
                  <a:srgbClr val="FFFC66"/>
                </a:solidFill>
              </a:rPr>
              <a:t>&lt;body&gt;</a:t>
            </a:r>
            <a:endParaRPr sz="3200">
              <a:solidFill>
                <a:srgbClr val="FFFC66"/>
              </a:solidFill>
            </a:endParaRPr>
          </a:p>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rPr lang="en-US" sz="3200">
                <a:solidFill>
                  <a:srgbClr val="FFFC66"/>
                </a:solidFill>
              </a:rPr>
              <a:t>&lt;h1&gt;The box-shadow Property&lt;/h1&gt;</a:t>
            </a:r>
            <a:endParaRPr sz="3200">
              <a:solidFill>
                <a:srgbClr val="FFFC66"/>
              </a:solidFill>
            </a:endParaRPr>
          </a:p>
          <a:p>
            <a:pPr indent="0" lvl="0" marL="0" rtl="0" algn="l">
              <a:spcBef>
                <a:spcPts val="0"/>
              </a:spcBef>
              <a:spcAft>
                <a:spcPts val="0"/>
              </a:spcAft>
              <a:buNone/>
            </a:pPr>
            <a:r>
              <a:rPr lang="en-US" sz="3200">
                <a:solidFill>
                  <a:srgbClr val="FFFC66"/>
                </a:solidFill>
              </a:rPr>
              <a:t>&lt;p&gt;The box-shadow property defines the shadow of an element:&lt;/p&gt;</a:t>
            </a:r>
            <a:endParaRPr sz="3200">
              <a:solidFill>
                <a:srgbClr val="FFFC66"/>
              </a:solidFill>
            </a:endParaRPr>
          </a:p>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rPr lang="en-US" sz="3200">
                <a:solidFill>
                  <a:srgbClr val="FFFC66"/>
                </a:solidFill>
              </a:rPr>
              <a:t>&lt;h2&gt;box-shadow: 5px 10px:&lt;/h2&gt;</a:t>
            </a:r>
            <a:endParaRPr sz="3200">
              <a:solidFill>
                <a:srgbClr val="FFFC66"/>
              </a:solidFill>
            </a:endParaRPr>
          </a:p>
          <a:p>
            <a:pPr indent="0" lvl="0" marL="0" rtl="0" algn="l">
              <a:spcBef>
                <a:spcPts val="0"/>
              </a:spcBef>
              <a:spcAft>
                <a:spcPts val="0"/>
              </a:spcAft>
              <a:buNone/>
            </a:pPr>
            <a:r>
              <a:rPr lang="en-US" sz="3200">
                <a:solidFill>
                  <a:srgbClr val="FFFC66"/>
                </a:solidFill>
              </a:rPr>
              <a:t>&lt;div id="example1"&gt;</a:t>
            </a:r>
            <a:endParaRPr sz="3200">
              <a:solidFill>
                <a:srgbClr val="FFFC66"/>
              </a:solidFill>
            </a:endParaRPr>
          </a:p>
          <a:p>
            <a:pPr indent="0" lvl="0" marL="0" rtl="0" algn="l">
              <a:spcBef>
                <a:spcPts val="0"/>
              </a:spcBef>
              <a:spcAft>
                <a:spcPts val="0"/>
              </a:spcAft>
              <a:buNone/>
            </a:pPr>
            <a:r>
              <a:rPr lang="en-US" sz="3200">
                <a:solidFill>
                  <a:srgbClr val="FFFC66"/>
                </a:solidFill>
              </a:rPr>
              <a:t>  &lt;p&gt;A div element with a shadow. The first value is the horizontal offset and the second value is the vertical offset. The shadow color will be inherited from the text color.&lt;/p&gt;</a:t>
            </a:r>
            <a:endParaRPr sz="3200">
              <a:solidFill>
                <a:srgbClr val="FFFC66"/>
              </a:solidFill>
            </a:endParaRPr>
          </a:p>
          <a:p>
            <a:pPr indent="0" lvl="0" marL="0" rtl="0" algn="l">
              <a:spcBef>
                <a:spcPts val="0"/>
              </a:spcBef>
              <a:spcAft>
                <a:spcPts val="0"/>
              </a:spcAft>
              <a:buNone/>
            </a:pPr>
            <a:r>
              <a:rPr lang="en-US" sz="3200">
                <a:solidFill>
                  <a:srgbClr val="FFFC66"/>
                </a:solidFill>
              </a:rPr>
              <a:t>&lt;/div&gt;</a:t>
            </a:r>
            <a:endParaRPr sz="3200">
              <a:solidFill>
                <a:srgbClr val="FFFC66"/>
              </a:solidFill>
            </a:endParaRPr>
          </a:p>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rPr lang="en-US" sz="3200">
                <a:solidFill>
                  <a:srgbClr val="FFFC66"/>
                </a:solidFill>
              </a:rPr>
              <a:t>&lt;h2&gt;box-shadow: 5px 10px #888888:&lt;/h2&gt;</a:t>
            </a:r>
            <a:endParaRPr sz="3200">
              <a:solidFill>
                <a:srgbClr val="FFFC66"/>
              </a:solidFill>
            </a:endParaRPr>
          </a:p>
          <a:p>
            <a:pPr indent="0" lvl="0" marL="0" rtl="0" algn="l">
              <a:spcBef>
                <a:spcPts val="0"/>
              </a:spcBef>
              <a:spcAft>
                <a:spcPts val="0"/>
              </a:spcAft>
              <a:buNone/>
            </a:pPr>
            <a:r>
              <a:rPr lang="en-US" sz="3200">
                <a:solidFill>
                  <a:srgbClr val="FFFC66"/>
                </a:solidFill>
              </a:rPr>
              <a:t>&lt;div id="example2"&gt;</a:t>
            </a:r>
            <a:endParaRPr sz="3200">
              <a:solidFill>
                <a:srgbClr val="FFFC66"/>
              </a:solidFill>
            </a:endParaRPr>
          </a:p>
          <a:p>
            <a:pPr indent="0" lvl="0" marL="0" rtl="0" algn="l">
              <a:spcBef>
                <a:spcPts val="0"/>
              </a:spcBef>
              <a:spcAft>
                <a:spcPts val="0"/>
              </a:spcAft>
              <a:buNone/>
            </a:pPr>
            <a:r>
              <a:rPr lang="en-US" sz="3200">
                <a:solidFill>
                  <a:srgbClr val="FFFC66"/>
                </a:solidFill>
              </a:rPr>
              <a:t>  &lt;p&gt;You can also define the color of the shadow. Here the shadow color is grey.&lt;/p&gt;</a:t>
            </a:r>
            <a:endParaRPr sz="3200">
              <a:solidFill>
                <a:srgbClr val="FFFC66"/>
              </a:solidFill>
            </a:endParaRPr>
          </a:p>
          <a:p>
            <a:pPr indent="0" lvl="0" marL="0" rtl="0" algn="l">
              <a:spcBef>
                <a:spcPts val="0"/>
              </a:spcBef>
              <a:spcAft>
                <a:spcPts val="0"/>
              </a:spcAft>
              <a:buNone/>
            </a:pPr>
            <a:r>
              <a:rPr lang="en-US" sz="3200">
                <a:solidFill>
                  <a:srgbClr val="FFFC66"/>
                </a:solidFill>
              </a:rPr>
              <a:t>&lt;/div&gt;</a:t>
            </a:r>
            <a:endParaRPr sz="3200">
              <a:solidFill>
                <a:srgbClr val="FFFC66"/>
              </a:solidFill>
            </a:endParaRPr>
          </a:p>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rPr lang="en-US" sz="3200">
                <a:solidFill>
                  <a:srgbClr val="FFFC66"/>
                </a:solidFill>
              </a:rPr>
              <a:t>&lt;/body&gt;</a:t>
            </a:r>
            <a:endParaRPr sz="3200">
              <a:solidFill>
                <a:srgbClr val="FFFC66"/>
              </a:solidFill>
            </a:endParaRPr>
          </a:p>
          <a:p>
            <a:pPr indent="0" lvl="0" marL="0" rtl="0" algn="l">
              <a:spcBef>
                <a:spcPts val="0"/>
              </a:spcBef>
              <a:spcAft>
                <a:spcPts val="0"/>
              </a:spcAft>
              <a:buNone/>
            </a:pPr>
            <a:r>
              <a:rPr lang="en-US" sz="3200">
                <a:solidFill>
                  <a:srgbClr val="FFFC66"/>
                </a:solidFill>
              </a:rPr>
              <a:t>&lt;/html&gt;</a:t>
            </a:r>
            <a:endParaRPr>
              <a:latin typeface="Helvetica Neue"/>
              <a:ea typeface="Helvetica Neue"/>
              <a:cs typeface="Helvetica Neue"/>
              <a:sym typeface="Helvetica Neue"/>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62" name="Shape 2662"/>
        <p:cNvGrpSpPr/>
        <p:nvPr/>
      </p:nvGrpSpPr>
      <p:grpSpPr>
        <a:xfrm>
          <a:off x="0" y="0"/>
          <a:ext cx="0" cy="0"/>
          <a:chOff x="0" y="0"/>
          <a:chExt cx="0" cy="0"/>
        </a:xfrm>
      </p:grpSpPr>
      <p:pic>
        <p:nvPicPr>
          <p:cNvPr descr="PrepBytes_Logo.png" id="2663" name="Google Shape;2663;p158"/>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664" name="Google Shape;2664;p158"/>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665" name="Google Shape;2665;p15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666" name="Google Shape;2666;p158"/>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Box-Shadow</a:t>
            </a:r>
            <a:endParaRPr sz="100">
              <a:solidFill>
                <a:schemeClr val="lt1"/>
              </a:solidFill>
              <a:latin typeface="Helvetica Neue"/>
              <a:ea typeface="Helvetica Neue"/>
              <a:cs typeface="Helvetica Neue"/>
              <a:sym typeface="Helvetica Neue"/>
            </a:endParaRPr>
          </a:p>
        </p:txBody>
      </p:sp>
      <p:sp>
        <p:nvSpPr>
          <p:cNvPr id="2667" name="Google Shape;2667;p158"/>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668" name="Google Shape;2668;p158"/>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669" name="Google Shape;2669;p158"/>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70" name="Google Shape;2670;p158"/>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71" name="Google Shape;2671;p158"/>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72" name="Google Shape;2672;p158"/>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73" name="Google Shape;2673;p158"/>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74" name="Google Shape;2674;p158"/>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75" name="Google Shape;2675;p158"/>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676" name="Google Shape;2676;p158"/>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677" name="Google Shape;2677;p158"/>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678" name="Google Shape;2678;p158"/>
          <p:cNvSpPr txBox="1"/>
          <p:nvPr/>
        </p:nvSpPr>
        <p:spPr>
          <a:xfrm>
            <a:off x="1035625" y="1908925"/>
            <a:ext cx="6075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t/>
            </a:r>
            <a:endParaRPr sz="3200">
              <a:solidFill>
                <a:schemeClr val="accent1"/>
              </a:solidFill>
            </a:endParaRPr>
          </a:p>
        </p:txBody>
      </p:sp>
      <p:sp>
        <p:nvSpPr>
          <p:cNvPr id="2679" name="Google Shape;2679;p158"/>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80" name="Google Shape;2680;p158"/>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681" name="Google Shape;2681;p158"/>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82" name="Google Shape;2682;p158"/>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83" name="Google Shape;2683;p158"/>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84" name="Google Shape;2684;p158"/>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685" name="Google Shape;2685;p158"/>
          <p:cNvSpPr txBox="1"/>
          <p:nvPr/>
        </p:nvSpPr>
        <p:spPr>
          <a:xfrm>
            <a:off x="760175" y="1454225"/>
            <a:ext cx="79653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686" name="Google Shape;2686;p158"/>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687" name="Google Shape;2687;p158"/>
          <p:cNvPicPr preferRelativeResize="0"/>
          <p:nvPr/>
        </p:nvPicPr>
        <p:blipFill>
          <a:blip r:embed="rId4">
            <a:alphaModFix/>
          </a:blip>
          <a:stretch>
            <a:fillRect/>
          </a:stretch>
        </p:blipFill>
        <p:spPr>
          <a:xfrm>
            <a:off x="2842350" y="1553375"/>
            <a:ext cx="19532900" cy="1146854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91" name="Shape 2691"/>
        <p:cNvGrpSpPr/>
        <p:nvPr/>
      </p:nvGrpSpPr>
      <p:grpSpPr>
        <a:xfrm>
          <a:off x="0" y="0"/>
          <a:ext cx="0" cy="0"/>
          <a:chOff x="0" y="0"/>
          <a:chExt cx="0" cy="0"/>
        </a:xfrm>
      </p:grpSpPr>
      <p:pic>
        <p:nvPicPr>
          <p:cNvPr descr="PrepBytes_Logo.png" id="2692" name="Google Shape;2692;p159"/>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693" name="Google Shape;2693;p159"/>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694" name="Google Shape;2694;p15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695" name="Google Shape;2695;p159"/>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Text</a:t>
            </a:r>
            <a:r>
              <a:rPr lang="en-US" sz="6300">
                <a:solidFill>
                  <a:schemeClr val="lt1"/>
                </a:solidFill>
                <a:latin typeface="Verdana"/>
                <a:ea typeface="Verdana"/>
                <a:cs typeface="Verdana"/>
                <a:sym typeface="Verdana"/>
              </a:rPr>
              <a:t>-Shadow</a:t>
            </a:r>
            <a:endParaRPr sz="100">
              <a:solidFill>
                <a:schemeClr val="lt1"/>
              </a:solidFill>
              <a:latin typeface="Helvetica Neue"/>
              <a:ea typeface="Helvetica Neue"/>
              <a:cs typeface="Helvetica Neue"/>
              <a:sym typeface="Helvetica Neue"/>
            </a:endParaRPr>
          </a:p>
        </p:txBody>
      </p:sp>
      <p:sp>
        <p:nvSpPr>
          <p:cNvPr id="2696" name="Google Shape;2696;p159"/>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697" name="Google Shape;2697;p159"/>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698" name="Google Shape;2698;p159"/>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99" name="Google Shape;2699;p159"/>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00" name="Google Shape;2700;p159"/>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01" name="Google Shape;2701;p159"/>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02" name="Google Shape;2702;p159"/>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03" name="Google Shape;2703;p159"/>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04" name="Google Shape;2704;p159"/>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705" name="Google Shape;2705;p159"/>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706" name="Google Shape;2706;p159"/>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707" name="Google Shape;2707;p159"/>
          <p:cNvSpPr txBox="1"/>
          <p:nvPr/>
        </p:nvSpPr>
        <p:spPr>
          <a:xfrm>
            <a:off x="1035625" y="1908925"/>
            <a:ext cx="6075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t/>
            </a:r>
            <a:endParaRPr sz="3200">
              <a:solidFill>
                <a:schemeClr val="accent1"/>
              </a:solidFill>
            </a:endParaRPr>
          </a:p>
        </p:txBody>
      </p:sp>
      <p:sp>
        <p:nvSpPr>
          <p:cNvPr id="2708" name="Google Shape;2708;p159"/>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09" name="Google Shape;2709;p159"/>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710" name="Google Shape;2710;p159"/>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11" name="Google Shape;2711;p159"/>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12" name="Google Shape;2712;p159"/>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13" name="Google Shape;2713;p159"/>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714" name="Google Shape;2714;p159"/>
          <p:cNvSpPr txBox="1"/>
          <p:nvPr/>
        </p:nvSpPr>
        <p:spPr>
          <a:xfrm>
            <a:off x="760175" y="3054425"/>
            <a:ext cx="21438900" cy="9133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The text-shadow property in CSS is used to add shadows to the text. This property accepts a list of shadows that are to be applied to the text, separated by the comma. The default value of the text-shadow property is none.</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Syntax:</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text-shadow: h-shadow v-shadow blur-radius color|none|initial|</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inherit;</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Property values: </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t/>
            </a:r>
            <a:endParaRPr sz="2700">
              <a:solidFill>
                <a:schemeClr val="accent1"/>
              </a:solidFill>
              <a:latin typeface="Helvetica Neue"/>
              <a:ea typeface="Helvetica Neue"/>
              <a:cs typeface="Helvetica Neue"/>
              <a:sym typeface="Helvetica Neue"/>
            </a:endParaRPr>
          </a:p>
        </p:txBody>
      </p:sp>
      <p:sp>
        <p:nvSpPr>
          <p:cNvPr id="2715" name="Google Shape;2715;p159"/>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19" name="Shape 2719"/>
        <p:cNvGrpSpPr/>
        <p:nvPr/>
      </p:nvGrpSpPr>
      <p:grpSpPr>
        <a:xfrm>
          <a:off x="0" y="0"/>
          <a:ext cx="0" cy="0"/>
          <a:chOff x="0" y="0"/>
          <a:chExt cx="0" cy="0"/>
        </a:xfrm>
      </p:grpSpPr>
      <p:pic>
        <p:nvPicPr>
          <p:cNvPr descr="PrepBytes_Logo.png" id="2720" name="Google Shape;2720;p160"/>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721" name="Google Shape;2721;p160"/>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722" name="Google Shape;2722;p16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723" name="Google Shape;2723;p160"/>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Text-Shadow</a:t>
            </a:r>
            <a:endParaRPr sz="100">
              <a:solidFill>
                <a:schemeClr val="lt1"/>
              </a:solidFill>
              <a:latin typeface="Helvetica Neue"/>
              <a:ea typeface="Helvetica Neue"/>
              <a:cs typeface="Helvetica Neue"/>
              <a:sym typeface="Helvetica Neue"/>
            </a:endParaRPr>
          </a:p>
        </p:txBody>
      </p:sp>
      <p:sp>
        <p:nvSpPr>
          <p:cNvPr id="2724" name="Google Shape;2724;p160"/>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725" name="Google Shape;2725;p160"/>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726" name="Google Shape;2726;p160"/>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27" name="Google Shape;2727;p160"/>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28" name="Google Shape;2728;p160"/>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29" name="Google Shape;2729;p160"/>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30" name="Google Shape;2730;p160"/>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31" name="Google Shape;2731;p160"/>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32" name="Google Shape;2732;p160"/>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733" name="Google Shape;2733;p160"/>
          <p:cNvSpPr txBox="1"/>
          <p:nvPr/>
        </p:nvSpPr>
        <p:spPr>
          <a:xfrm>
            <a:off x="1410150" y="3704425"/>
            <a:ext cx="2078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734" name="Google Shape;2734;p160"/>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735" name="Google Shape;2735;p160"/>
          <p:cNvSpPr txBox="1"/>
          <p:nvPr/>
        </p:nvSpPr>
        <p:spPr>
          <a:xfrm>
            <a:off x="1035625" y="1908925"/>
            <a:ext cx="6075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t/>
            </a:r>
            <a:endParaRPr sz="3200">
              <a:solidFill>
                <a:schemeClr val="accent1"/>
              </a:solidFill>
            </a:endParaRPr>
          </a:p>
        </p:txBody>
      </p:sp>
      <p:sp>
        <p:nvSpPr>
          <p:cNvPr id="2736" name="Google Shape;2736;p160"/>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37" name="Google Shape;2737;p160"/>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738" name="Google Shape;2738;p160"/>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39" name="Google Shape;2739;p160"/>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40" name="Google Shape;2740;p160"/>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41" name="Google Shape;2741;p160"/>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742" name="Google Shape;2742;p160"/>
          <p:cNvSpPr txBox="1"/>
          <p:nvPr/>
        </p:nvSpPr>
        <p:spPr>
          <a:xfrm>
            <a:off x="760175" y="1454225"/>
            <a:ext cx="21438900" cy="117105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h-shadow: This property is required &amp; used to specify the position of horizontal shadow. It accepts the negative values.</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v-shadow: This property is required &amp; used to specify the position of vertical shadow. It also accepts the negative values.</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blur-radius: It is used to set the blur radius. Its default value is 0 &amp; is optional.</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none: It represents no shadow added to the text, this is the default value.</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color: It is used to set the color of the shadow. It is optional.</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initial: It is used to set text-shadow to its default value.</a:t>
            </a:r>
            <a:endParaRPr sz="3600">
              <a:solidFill>
                <a:schemeClr val="accent1"/>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3600">
                <a:solidFill>
                  <a:schemeClr val="accent1"/>
                </a:solidFill>
                <a:latin typeface="Helvetica Neue"/>
                <a:ea typeface="Helvetica Neue"/>
                <a:cs typeface="Helvetica Neue"/>
                <a:sym typeface="Helvetica Neue"/>
              </a:rPr>
              <a:t>inherit: This property is inherited from its parent element.</a:t>
            </a:r>
            <a:endParaRPr sz="3600">
              <a:solidFill>
                <a:schemeClr val="accent1"/>
              </a:solidFill>
              <a:latin typeface="Helvetica Neue"/>
              <a:ea typeface="Helvetica Neue"/>
              <a:cs typeface="Helvetica Neue"/>
              <a:sym typeface="Helvetica Neue"/>
            </a:endParaRPr>
          </a:p>
        </p:txBody>
      </p:sp>
      <p:sp>
        <p:nvSpPr>
          <p:cNvPr id="2743" name="Google Shape;2743;p160"/>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47" name="Shape 2747"/>
        <p:cNvGrpSpPr/>
        <p:nvPr/>
      </p:nvGrpSpPr>
      <p:grpSpPr>
        <a:xfrm>
          <a:off x="0" y="0"/>
          <a:ext cx="0" cy="0"/>
          <a:chOff x="0" y="0"/>
          <a:chExt cx="0" cy="0"/>
        </a:xfrm>
      </p:grpSpPr>
      <p:pic>
        <p:nvPicPr>
          <p:cNvPr descr="PrepBytes_Logo.png" id="2748" name="Google Shape;2748;p161"/>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749" name="Google Shape;2749;p161"/>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750" name="Google Shape;2750;p16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751" name="Google Shape;2751;p161"/>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Text-Shadow</a:t>
            </a:r>
            <a:endParaRPr sz="100">
              <a:solidFill>
                <a:schemeClr val="lt1"/>
              </a:solidFill>
              <a:latin typeface="Helvetica Neue"/>
              <a:ea typeface="Helvetica Neue"/>
              <a:cs typeface="Helvetica Neue"/>
              <a:sym typeface="Helvetica Neue"/>
            </a:endParaRPr>
          </a:p>
        </p:txBody>
      </p:sp>
      <p:sp>
        <p:nvSpPr>
          <p:cNvPr id="2752" name="Google Shape;2752;p161"/>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753" name="Google Shape;2753;p161"/>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754" name="Google Shape;2754;p161"/>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55" name="Google Shape;2755;p161"/>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56" name="Google Shape;2756;p161"/>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57" name="Google Shape;2757;p161"/>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58" name="Google Shape;2758;p161"/>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59" name="Google Shape;2759;p161"/>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60" name="Google Shape;2760;p161"/>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761" name="Google Shape;2761;p161"/>
          <p:cNvSpPr txBox="1"/>
          <p:nvPr/>
        </p:nvSpPr>
        <p:spPr>
          <a:xfrm>
            <a:off x="11116050" y="3475825"/>
            <a:ext cx="1138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762" name="Google Shape;2762;p161"/>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763" name="Google Shape;2763;p161"/>
          <p:cNvSpPr txBox="1"/>
          <p:nvPr/>
        </p:nvSpPr>
        <p:spPr>
          <a:xfrm>
            <a:off x="1035625" y="1908925"/>
            <a:ext cx="6075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rgbClr val="FFFC66"/>
              </a:solidFill>
            </a:endParaRPr>
          </a:p>
          <a:p>
            <a:pPr indent="0" lvl="0" marL="0" rtl="0" algn="l">
              <a:spcBef>
                <a:spcPts val="0"/>
              </a:spcBef>
              <a:spcAft>
                <a:spcPts val="0"/>
              </a:spcAft>
              <a:buNone/>
            </a:pPr>
            <a:r>
              <a:t/>
            </a:r>
            <a:endParaRPr sz="3200">
              <a:solidFill>
                <a:schemeClr val="accent1"/>
              </a:solidFill>
            </a:endParaRPr>
          </a:p>
        </p:txBody>
      </p:sp>
      <p:sp>
        <p:nvSpPr>
          <p:cNvPr id="2764" name="Google Shape;2764;p161"/>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65" name="Google Shape;2765;p161"/>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766" name="Google Shape;2766;p161"/>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67" name="Google Shape;2767;p161"/>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68" name="Google Shape;2768;p161"/>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69" name="Google Shape;2769;p161"/>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770" name="Google Shape;2770;p161"/>
          <p:cNvSpPr txBox="1"/>
          <p:nvPr/>
        </p:nvSpPr>
        <p:spPr>
          <a:xfrm>
            <a:off x="760175" y="1454225"/>
            <a:ext cx="8659200" cy="12338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&lt;!DOCTYPE html&gt;</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&lt;html&gt;</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&lt;head&gt;</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&lt;style&gt;</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h1 {</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  text-shadow: 2px 2px #FF0000;</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&lt;/style&gt;</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&lt;/head&gt;</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&lt;body&gt;</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&lt;h1&gt;The text-shadow Property&lt;/h1&gt;</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900">
                <a:solidFill>
                  <a:srgbClr val="FFFC66"/>
                </a:solidFill>
                <a:latin typeface="Helvetica Neue"/>
                <a:ea typeface="Helvetica Neue"/>
                <a:cs typeface="Helvetica Neue"/>
                <a:sym typeface="Helvetica Neue"/>
              </a:rPr>
              <a:t>&lt;/body&gt;</a:t>
            </a:r>
            <a:endParaRPr sz="2900">
              <a:solidFill>
                <a:srgbClr val="FFFC66"/>
              </a:solidFill>
              <a:latin typeface="Helvetica Neue"/>
              <a:ea typeface="Helvetica Neue"/>
              <a:cs typeface="Helvetica Neue"/>
              <a:sym typeface="Helvetica Neue"/>
            </a:endParaRPr>
          </a:p>
          <a:p>
            <a:pPr indent="0" lvl="0" marL="0" rtl="0" algn="l">
              <a:lnSpc>
                <a:spcPct val="220000"/>
              </a:lnSpc>
              <a:spcBef>
                <a:spcPts val="0"/>
              </a:spcBef>
              <a:spcAft>
                <a:spcPts val="0"/>
              </a:spcAft>
              <a:buNone/>
            </a:pPr>
            <a:r>
              <a:rPr lang="en-US" sz="2400">
                <a:solidFill>
                  <a:srgbClr val="FFFC66"/>
                </a:solidFill>
                <a:latin typeface="Helvetica Neue"/>
                <a:ea typeface="Helvetica Neue"/>
                <a:cs typeface="Helvetica Neue"/>
                <a:sym typeface="Helvetica Neue"/>
              </a:rPr>
              <a:t>&lt;/html&gt;</a:t>
            </a:r>
            <a:endParaRPr sz="2400">
              <a:solidFill>
                <a:srgbClr val="FFFC66"/>
              </a:solidFill>
              <a:latin typeface="Helvetica Neue"/>
              <a:ea typeface="Helvetica Neue"/>
              <a:cs typeface="Helvetica Neue"/>
              <a:sym typeface="Helvetica Neue"/>
            </a:endParaRPr>
          </a:p>
        </p:txBody>
      </p:sp>
      <p:sp>
        <p:nvSpPr>
          <p:cNvPr id="2771" name="Google Shape;2771;p161"/>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772" name="Google Shape;2772;p161"/>
          <p:cNvPicPr preferRelativeResize="0"/>
          <p:nvPr/>
        </p:nvPicPr>
        <p:blipFill>
          <a:blip r:embed="rId4">
            <a:alphaModFix/>
          </a:blip>
          <a:stretch>
            <a:fillRect/>
          </a:stretch>
        </p:blipFill>
        <p:spPr>
          <a:xfrm>
            <a:off x="9419375" y="3609700"/>
            <a:ext cx="13749100" cy="68673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76" name="Shape 2776"/>
        <p:cNvGrpSpPr/>
        <p:nvPr/>
      </p:nvGrpSpPr>
      <p:grpSpPr>
        <a:xfrm>
          <a:off x="0" y="0"/>
          <a:ext cx="0" cy="0"/>
          <a:chOff x="0" y="0"/>
          <a:chExt cx="0" cy="0"/>
        </a:xfrm>
      </p:grpSpPr>
      <p:pic>
        <p:nvPicPr>
          <p:cNvPr descr="PrepBytes_Logo.png" id="2777" name="Google Shape;2777;p162"/>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778" name="Google Shape;2778;p162"/>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779" name="Google Shape;2779;p16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780" name="Google Shape;2780;p162"/>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Css Gradients</a:t>
            </a:r>
            <a:endParaRPr sz="100">
              <a:solidFill>
                <a:schemeClr val="lt1"/>
              </a:solidFill>
              <a:latin typeface="Helvetica Neue"/>
              <a:ea typeface="Helvetica Neue"/>
              <a:cs typeface="Helvetica Neue"/>
              <a:sym typeface="Helvetica Neue"/>
            </a:endParaRPr>
          </a:p>
        </p:txBody>
      </p:sp>
      <p:sp>
        <p:nvSpPr>
          <p:cNvPr id="2781" name="Google Shape;2781;p162"/>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782" name="Google Shape;2782;p162"/>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783" name="Google Shape;2783;p162"/>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84" name="Google Shape;2784;p162"/>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85" name="Google Shape;2785;p162"/>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86" name="Google Shape;2786;p162"/>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87" name="Google Shape;2787;p162"/>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88" name="Google Shape;2788;p162"/>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89" name="Google Shape;2789;p162"/>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790" name="Google Shape;2790;p162"/>
          <p:cNvSpPr txBox="1"/>
          <p:nvPr/>
        </p:nvSpPr>
        <p:spPr>
          <a:xfrm>
            <a:off x="11116050" y="3475825"/>
            <a:ext cx="1138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791" name="Google Shape;2791;p162"/>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792" name="Google Shape;2792;p162"/>
          <p:cNvSpPr txBox="1"/>
          <p:nvPr/>
        </p:nvSpPr>
        <p:spPr>
          <a:xfrm>
            <a:off x="1797625" y="3804925"/>
            <a:ext cx="18039300" cy="780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500">
                <a:solidFill>
                  <a:srgbClr val="0081CC"/>
                </a:solidFill>
              </a:rPr>
              <a:t>CSS gradients let you display smooth transitions between two or more specified colors.</a:t>
            </a:r>
            <a:endParaRPr sz="5500">
              <a:solidFill>
                <a:srgbClr val="0081CC"/>
              </a:solidFill>
            </a:endParaRPr>
          </a:p>
          <a:p>
            <a:pPr indent="0" lvl="0" marL="0" rtl="0" algn="l">
              <a:spcBef>
                <a:spcPts val="0"/>
              </a:spcBef>
              <a:spcAft>
                <a:spcPts val="0"/>
              </a:spcAft>
              <a:buNone/>
            </a:pPr>
            <a:r>
              <a:t/>
            </a:r>
            <a:endParaRPr sz="5500">
              <a:solidFill>
                <a:srgbClr val="0081CC"/>
              </a:solidFill>
            </a:endParaRPr>
          </a:p>
          <a:p>
            <a:pPr indent="0" lvl="0" marL="0" rtl="0" algn="l">
              <a:spcBef>
                <a:spcPts val="0"/>
              </a:spcBef>
              <a:spcAft>
                <a:spcPts val="0"/>
              </a:spcAft>
              <a:buNone/>
            </a:pPr>
            <a:r>
              <a:rPr lang="en-US" sz="5500">
                <a:solidFill>
                  <a:srgbClr val="0081CC"/>
                </a:solidFill>
              </a:rPr>
              <a:t>CSS defines three types of gradients:</a:t>
            </a:r>
            <a:endParaRPr sz="5500">
              <a:solidFill>
                <a:srgbClr val="0081CC"/>
              </a:solidFill>
            </a:endParaRPr>
          </a:p>
          <a:p>
            <a:pPr indent="0" lvl="0" marL="0" rtl="0" algn="l">
              <a:spcBef>
                <a:spcPts val="0"/>
              </a:spcBef>
              <a:spcAft>
                <a:spcPts val="0"/>
              </a:spcAft>
              <a:buNone/>
            </a:pPr>
            <a:r>
              <a:t/>
            </a:r>
            <a:endParaRPr sz="5500">
              <a:solidFill>
                <a:srgbClr val="0081CC"/>
              </a:solidFill>
            </a:endParaRPr>
          </a:p>
          <a:p>
            <a:pPr indent="0" lvl="0" marL="0" rtl="0" algn="l">
              <a:spcBef>
                <a:spcPts val="0"/>
              </a:spcBef>
              <a:spcAft>
                <a:spcPts val="0"/>
              </a:spcAft>
              <a:buNone/>
            </a:pPr>
            <a:r>
              <a:rPr lang="en-US" sz="5500">
                <a:solidFill>
                  <a:srgbClr val="0081CC"/>
                </a:solidFill>
              </a:rPr>
              <a:t>Linear Gradients (goes down/up/left/right/diagonally)</a:t>
            </a:r>
            <a:endParaRPr sz="5500">
              <a:solidFill>
                <a:srgbClr val="0081CC"/>
              </a:solidFill>
            </a:endParaRPr>
          </a:p>
          <a:p>
            <a:pPr indent="0" lvl="0" marL="0" rtl="0" algn="l">
              <a:spcBef>
                <a:spcPts val="0"/>
              </a:spcBef>
              <a:spcAft>
                <a:spcPts val="0"/>
              </a:spcAft>
              <a:buNone/>
            </a:pPr>
            <a:r>
              <a:rPr lang="en-US" sz="5500">
                <a:solidFill>
                  <a:srgbClr val="0081CC"/>
                </a:solidFill>
              </a:rPr>
              <a:t>Radial Gradients (defined by their center)</a:t>
            </a:r>
            <a:endParaRPr sz="5500">
              <a:solidFill>
                <a:srgbClr val="0081CC"/>
              </a:solidFill>
            </a:endParaRPr>
          </a:p>
          <a:p>
            <a:pPr indent="0" lvl="0" marL="0" rtl="0" algn="l">
              <a:spcBef>
                <a:spcPts val="0"/>
              </a:spcBef>
              <a:spcAft>
                <a:spcPts val="0"/>
              </a:spcAft>
              <a:buNone/>
            </a:pPr>
            <a:r>
              <a:rPr lang="en-US" sz="5500">
                <a:solidFill>
                  <a:srgbClr val="0081CC"/>
                </a:solidFill>
              </a:rPr>
              <a:t>Conic Gradients (rotated around a center point)</a:t>
            </a:r>
            <a:endParaRPr sz="5500">
              <a:solidFill>
                <a:srgbClr val="0081CC"/>
              </a:solidFill>
            </a:endParaRPr>
          </a:p>
          <a:p>
            <a:pPr indent="0" lvl="0" marL="0" rtl="0" algn="l">
              <a:spcBef>
                <a:spcPts val="0"/>
              </a:spcBef>
              <a:spcAft>
                <a:spcPts val="0"/>
              </a:spcAft>
              <a:buNone/>
            </a:pPr>
            <a:r>
              <a:t/>
            </a:r>
            <a:endParaRPr sz="5500">
              <a:solidFill>
                <a:schemeClr val="accent1"/>
              </a:solidFill>
            </a:endParaRPr>
          </a:p>
        </p:txBody>
      </p:sp>
      <p:sp>
        <p:nvSpPr>
          <p:cNvPr id="2793" name="Google Shape;2793;p162"/>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94" name="Google Shape;2794;p162"/>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795" name="Google Shape;2795;p162"/>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96" name="Google Shape;2796;p162"/>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97" name="Google Shape;2797;p162"/>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798" name="Google Shape;2798;p162"/>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799" name="Google Shape;2799;p162"/>
          <p:cNvSpPr txBox="1"/>
          <p:nvPr/>
        </p:nvSpPr>
        <p:spPr>
          <a:xfrm>
            <a:off x="760175" y="1454225"/>
            <a:ext cx="8659200" cy="5541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400">
              <a:solidFill>
                <a:srgbClr val="FFFC66"/>
              </a:solidFill>
              <a:latin typeface="Helvetica Neue"/>
              <a:ea typeface="Helvetica Neue"/>
              <a:cs typeface="Helvetica Neue"/>
              <a:sym typeface="Helvetica Neue"/>
            </a:endParaRPr>
          </a:p>
        </p:txBody>
      </p:sp>
      <p:sp>
        <p:nvSpPr>
          <p:cNvPr id="2800" name="Google Shape;2800;p162"/>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2" name="Shape 182"/>
        <p:cNvGrpSpPr/>
        <p:nvPr/>
      </p:nvGrpSpPr>
      <p:grpSpPr>
        <a:xfrm>
          <a:off x="0" y="0"/>
          <a:ext cx="0" cy="0"/>
          <a:chOff x="0" y="0"/>
          <a:chExt cx="0" cy="0"/>
        </a:xfrm>
      </p:grpSpPr>
      <p:pic>
        <p:nvPicPr>
          <p:cNvPr descr="PrepBytes_Logo.png" id="183" name="Google Shape;183;p28"/>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184" name="Google Shape;184;p28"/>
          <p:cNvSpPr txBox="1"/>
          <p:nvPr/>
        </p:nvSpPr>
        <p:spPr>
          <a:xfrm>
            <a:off x="6716368" y="276785"/>
            <a:ext cx="11726400" cy="12108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C66"/>
              </a:buClr>
              <a:buSzPts val="7000"/>
              <a:buFont typeface="Helvetica Neue"/>
              <a:buNone/>
            </a:pPr>
            <a:r>
              <a:rPr lang="en-US" sz="7200">
                <a:solidFill>
                  <a:schemeClr val="lt1"/>
                </a:solidFill>
                <a:latin typeface="Courier New"/>
                <a:ea typeface="Courier New"/>
                <a:cs typeface="Courier New"/>
                <a:sym typeface="Courier New"/>
              </a:rPr>
              <a:t>CSS Selectors</a:t>
            </a:r>
            <a:endParaRPr sz="7200">
              <a:solidFill>
                <a:schemeClr val="lt1"/>
              </a:solidFill>
              <a:latin typeface="Courier New"/>
              <a:ea typeface="Courier New"/>
              <a:cs typeface="Courier New"/>
              <a:sym typeface="Courier New"/>
            </a:endParaRPr>
          </a:p>
        </p:txBody>
      </p:sp>
      <p:sp>
        <p:nvSpPr>
          <p:cNvPr id="185" name="Google Shape;185;p28"/>
          <p:cNvSpPr txBox="1"/>
          <p:nvPr/>
        </p:nvSpPr>
        <p:spPr>
          <a:xfrm>
            <a:off x="1619475" y="2465025"/>
            <a:ext cx="20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endParaRPr/>
          </a:p>
        </p:txBody>
      </p:sp>
      <p:sp>
        <p:nvSpPr>
          <p:cNvPr id="186" name="Google Shape;186;p28"/>
          <p:cNvSpPr txBox="1"/>
          <p:nvPr/>
        </p:nvSpPr>
        <p:spPr>
          <a:xfrm>
            <a:off x="13734350" y="7612925"/>
            <a:ext cx="1685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endParaRPr>
          </a:p>
        </p:txBody>
      </p:sp>
      <p:sp>
        <p:nvSpPr>
          <p:cNvPr id="187" name="Google Shape;187;p28"/>
          <p:cNvSpPr txBox="1"/>
          <p:nvPr/>
        </p:nvSpPr>
        <p:spPr>
          <a:xfrm>
            <a:off x="16154400" y="7162800"/>
            <a:ext cx="55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8" name="Google Shape;188;p28"/>
          <p:cNvSpPr txBox="1"/>
          <p:nvPr/>
        </p:nvSpPr>
        <p:spPr>
          <a:xfrm>
            <a:off x="958475" y="1782900"/>
            <a:ext cx="21978600" cy="1188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100" u="sng">
                <a:solidFill>
                  <a:srgbClr val="FF0000"/>
                </a:solidFill>
                <a:latin typeface="Courier New"/>
                <a:ea typeface="Courier New"/>
                <a:cs typeface="Courier New"/>
                <a:sym typeface="Courier New"/>
              </a:rPr>
              <a:t>CSS Selectors Types</a:t>
            </a:r>
            <a:endParaRPr sz="5100" u="sng">
              <a:solidFill>
                <a:srgbClr val="FF0000"/>
              </a:solidFill>
              <a:latin typeface="Courier New"/>
              <a:ea typeface="Courier New"/>
              <a:cs typeface="Courier New"/>
              <a:sym typeface="Courier New"/>
            </a:endParaRPr>
          </a:p>
          <a:p>
            <a:pPr indent="0" lvl="0" marL="0" rtl="0" algn="l">
              <a:spcBef>
                <a:spcPts val="0"/>
              </a:spcBef>
              <a:spcAft>
                <a:spcPts val="0"/>
              </a:spcAft>
              <a:buNone/>
            </a:pPr>
            <a:r>
              <a:t/>
            </a:r>
            <a:endParaRPr sz="51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4700">
                <a:solidFill>
                  <a:schemeClr val="accent1"/>
                </a:solidFill>
                <a:latin typeface="Courier New"/>
                <a:ea typeface="Courier New"/>
                <a:cs typeface="Courier New"/>
                <a:sym typeface="Courier New"/>
              </a:rPr>
              <a:t>If we want to apply Styles (CSS) on any HTML element we need to select the particular element first. CSS selectors used to select the HTML elements that we want to style. HTML elements selected by their id, class, and attribute, etc.</a:t>
            </a:r>
            <a:endParaRPr sz="47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47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4700">
                <a:solidFill>
                  <a:schemeClr val="accent1"/>
                </a:solidFill>
                <a:latin typeface="Courier New"/>
                <a:ea typeface="Courier New"/>
                <a:cs typeface="Courier New"/>
                <a:sym typeface="Courier New"/>
              </a:rPr>
              <a:t>There are many types of selectors in CSS that we can use but the important types of selectors in CSS that everyone must learn are these:</a:t>
            </a:r>
            <a:endParaRPr sz="47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47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4700">
                <a:solidFill>
                  <a:schemeClr val="accent1"/>
                </a:solidFill>
                <a:latin typeface="Courier New"/>
                <a:ea typeface="Courier New"/>
                <a:cs typeface="Courier New"/>
                <a:sym typeface="Courier New"/>
              </a:rPr>
              <a:t>Universal Selector</a:t>
            </a:r>
            <a:endParaRPr sz="47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4700">
                <a:solidFill>
                  <a:schemeClr val="accent1"/>
                </a:solidFill>
                <a:latin typeface="Courier New"/>
                <a:ea typeface="Courier New"/>
                <a:cs typeface="Courier New"/>
                <a:sym typeface="Courier New"/>
              </a:rPr>
              <a:t>Element Selector</a:t>
            </a:r>
            <a:endParaRPr sz="47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4700">
                <a:solidFill>
                  <a:srgbClr val="FF0000"/>
                </a:solidFill>
                <a:latin typeface="Courier New"/>
                <a:ea typeface="Courier New"/>
                <a:cs typeface="Courier New"/>
                <a:sym typeface="Courier New"/>
              </a:rPr>
              <a:t>Id Selector</a:t>
            </a:r>
            <a:endParaRPr sz="47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4700">
                <a:solidFill>
                  <a:srgbClr val="FF0000"/>
                </a:solidFill>
                <a:latin typeface="Courier New"/>
                <a:ea typeface="Courier New"/>
                <a:cs typeface="Courier New"/>
                <a:sym typeface="Courier New"/>
              </a:rPr>
              <a:t>Class Selector</a:t>
            </a:r>
            <a:endParaRPr sz="47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4700">
                <a:solidFill>
                  <a:schemeClr val="accent1"/>
                </a:solidFill>
                <a:latin typeface="Courier New"/>
                <a:ea typeface="Courier New"/>
                <a:cs typeface="Courier New"/>
                <a:sym typeface="Courier New"/>
              </a:rPr>
              <a:t>Group Selector</a:t>
            </a:r>
            <a:endParaRPr sz="4700">
              <a:solidFill>
                <a:schemeClr val="accent1"/>
              </a:solidFill>
              <a:latin typeface="Courier New"/>
              <a:ea typeface="Courier New"/>
              <a:cs typeface="Courier New"/>
              <a:sym typeface="Courier New"/>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04" name="Shape 2804"/>
        <p:cNvGrpSpPr/>
        <p:nvPr/>
      </p:nvGrpSpPr>
      <p:grpSpPr>
        <a:xfrm>
          <a:off x="0" y="0"/>
          <a:ext cx="0" cy="0"/>
          <a:chOff x="0" y="0"/>
          <a:chExt cx="0" cy="0"/>
        </a:xfrm>
      </p:grpSpPr>
      <p:pic>
        <p:nvPicPr>
          <p:cNvPr descr="PrepBytes_Logo.png" id="2805" name="Google Shape;2805;p163"/>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806" name="Google Shape;2806;p163"/>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807" name="Google Shape;2807;p16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808" name="Google Shape;2808;p163"/>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Linear</a:t>
            </a:r>
            <a:r>
              <a:rPr lang="en-US" sz="6300">
                <a:solidFill>
                  <a:schemeClr val="lt1"/>
                </a:solidFill>
                <a:latin typeface="Verdana"/>
                <a:ea typeface="Verdana"/>
                <a:cs typeface="Verdana"/>
                <a:sym typeface="Verdana"/>
              </a:rPr>
              <a:t> Gradients</a:t>
            </a:r>
            <a:endParaRPr sz="100">
              <a:solidFill>
                <a:schemeClr val="lt1"/>
              </a:solidFill>
              <a:latin typeface="Helvetica Neue"/>
              <a:ea typeface="Helvetica Neue"/>
              <a:cs typeface="Helvetica Neue"/>
              <a:sym typeface="Helvetica Neue"/>
            </a:endParaRPr>
          </a:p>
        </p:txBody>
      </p:sp>
      <p:sp>
        <p:nvSpPr>
          <p:cNvPr id="2809" name="Google Shape;2809;p163"/>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810" name="Google Shape;2810;p163"/>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811" name="Google Shape;2811;p163"/>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12" name="Google Shape;2812;p163"/>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13" name="Google Shape;2813;p163"/>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14" name="Google Shape;2814;p163"/>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15" name="Google Shape;2815;p163"/>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16" name="Google Shape;2816;p163"/>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17" name="Google Shape;2817;p163"/>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818" name="Google Shape;2818;p163"/>
          <p:cNvSpPr txBox="1"/>
          <p:nvPr/>
        </p:nvSpPr>
        <p:spPr>
          <a:xfrm>
            <a:off x="11116050" y="3475825"/>
            <a:ext cx="1138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819" name="Google Shape;2819;p163"/>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820" name="Google Shape;2820;p163"/>
          <p:cNvSpPr txBox="1"/>
          <p:nvPr/>
        </p:nvSpPr>
        <p:spPr>
          <a:xfrm>
            <a:off x="1797625" y="3804925"/>
            <a:ext cx="18039300" cy="934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solidFill>
                  <a:srgbClr val="0081CC"/>
                </a:solidFill>
              </a:rPr>
              <a:t>To create a linear gradient you must define at least two color stops. Color stops are the colors you want to render smooth transitions among. You can also set a starting point and a direction (or an angle) along with the gradient effect.</a:t>
            </a:r>
            <a:endParaRPr sz="4800">
              <a:solidFill>
                <a:srgbClr val="0081CC"/>
              </a:solidFill>
            </a:endParaRPr>
          </a:p>
          <a:p>
            <a:pPr indent="0" lvl="0" marL="0" rtl="0" algn="l">
              <a:spcBef>
                <a:spcPts val="0"/>
              </a:spcBef>
              <a:spcAft>
                <a:spcPts val="0"/>
              </a:spcAft>
              <a:buNone/>
            </a:pPr>
            <a:r>
              <a:t/>
            </a:r>
            <a:endParaRPr sz="4800">
              <a:solidFill>
                <a:srgbClr val="0081CC"/>
              </a:solidFill>
            </a:endParaRPr>
          </a:p>
          <a:p>
            <a:pPr indent="0" lvl="0" marL="0" rtl="0" algn="l">
              <a:spcBef>
                <a:spcPts val="0"/>
              </a:spcBef>
              <a:spcAft>
                <a:spcPts val="0"/>
              </a:spcAft>
              <a:buNone/>
            </a:pPr>
            <a:r>
              <a:rPr lang="en-US" sz="4800">
                <a:solidFill>
                  <a:srgbClr val="0081CC"/>
                </a:solidFill>
              </a:rPr>
              <a:t>Syntax:</a:t>
            </a:r>
            <a:endParaRPr sz="4800">
              <a:solidFill>
                <a:srgbClr val="0081CC"/>
              </a:solidFill>
            </a:endParaRPr>
          </a:p>
          <a:p>
            <a:pPr indent="0" lvl="0" marL="0" rtl="0" algn="l">
              <a:spcBef>
                <a:spcPts val="0"/>
              </a:spcBef>
              <a:spcAft>
                <a:spcPts val="0"/>
              </a:spcAft>
              <a:buNone/>
            </a:pPr>
            <a:r>
              <a:t/>
            </a:r>
            <a:endParaRPr sz="4800">
              <a:solidFill>
                <a:srgbClr val="0081CC"/>
              </a:solidFill>
            </a:endParaRPr>
          </a:p>
          <a:p>
            <a:pPr indent="0" lvl="0" marL="0" rtl="0" algn="l">
              <a:spcBef>
                <a:spcPts val="0"/>
              </a:spcBef>
              <a:spcAft>
                <a:spcPts val="0"/>
              </a:spcAft>
              <a:buNone/>
            </a:pPr>
            <a:r>
              <a:rPr lang="en-US" sz="4800">
                <a:solidFill>
                  <a:srgbClr val="0081CC"/>
                </a:solidFill>
              </a:rPr>
              <a:t>background-image: linear-gradient(direction, color-stop1, color-stop2, ...);</a:t>
            </a:r>
            <a:endParaRPr sz="4800">
              <a:solidFill>
                <a:srgbClr val="0081CC"/>
              </a:solidFill>
            </a:endParaRPr>
          </a:p>
          <a:p>
            <a:pPr indent="0" lvl="0" marL="0" rtl="0" algn="l">
              <a:spcBef>
                <a:spcPts val="0"/>
              </a:spcBef>
              <a:spcAft>
                <a:spcPts val="0"/>
              </a:spcAft>
              <a:buNone/>
            </a:pPr>
            <a:r>
              <a:t/>
            </a:r>
            <a:endParaRPr sz="4500">
              <a:solidFill>
                <a:srgbClr val="0081CC"/>
              </a:solidFill>
            </a:endParaRPr>
          </a:p>
          <a:p>
            <a:pPr indent="0" lvl="0" marL="0" rtl="0" algn="l">
              <a:spcBef>
                <a:spcPts val="0"/>
              </a:spcBef>
              <a:spcAft>
                <a:spcPts val="0"/>
              </a:spcAft>
              <a:buNone/>
            </a:pPr>
            <a:r>
              <a:t/>
            </a:r>
            <a:endParaRPr sz="4500">
              <a:solidFill>
                <a:srgbClr val="0081CC"/>
              </a:solidFill>
            </a:endParaRPr>
          </a:p>
          <a:p>
            <a:pPr indent="0" lvl="0" marL="0" rtl="0" algn="l">
              <a:spcBef>
                <a:spcPts val="0"/>
              </a:spcBef>
              <a:spcAft>
                <a:spcPts val="0"/>
              </a:spcAft>
              <a:buNone/>
            </a:pPr>
            <a:r>
              <a:t/>
            </a:r>
            <a:endParaRPr sz="4500">
              <a:solidFill>
                <a:srgbClr val="0081CC"/>
              </a:solidFill>
            </a:endParaRPr>
          </a:p>
          <a:p>
            <a:pPr indent="0" lvl="0" marL="0" rtl="0" algn="l">
              <a:spcBef>
                <a:spcPts val="0"/>
              </a:spcBef>
              <a:spcAft>
                <a:spcPts val="0"/>
              </a:spcAft>
              <a:buNone/>
            </a:pPr>
            <a:r>
              <a:rPr lang="en-US"/>
              <a:t>background-image: linear-gradient(direction, color-stop1, color-stop2, .</a:t>
            </a:r>
            <a:endParaRPr/>
          </a:p>
          <a:p>
            <a:pPr indent="0" lvl="0" marL="0" rtl="0" algn="l">
              <a:spcBef>
                <a:spcPts val="0"/>
              </a:spcBef>
              <a:spcAft>
                <a:spcPts val="0"/>
              </a:spcAft>
              <a:buNone/>
            </a:pPr>
            <a:r>
              <a:rPr lang="en-US"/>
              <a:t>..);</a:t>
            </a:r>
            <a:endParaRPr/>
          </a:p>
        </p:txBody>
      </p:sp>
      <p:sp>
        <p:nvSpPr>
          <p:cNvPr id="2821" name="Google Shape;2821;p163"/>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22" name="Google Shape;2822;p163"/>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823" name="Google Shape;2823;p163"/>
          <p:cNvSpPr txBox="1"/>
          <p:nvPr/>
        </p:nvSpPr>
        <p:spPr>
          <a:xfrm>
            <a:off x="12856675" y="42965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24" name="Google Shape;2824;p163"/>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25" name="Google Shape;2825;p163"/>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26" name="Google Shape;2826;p163"/>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827" name="Google Shape;2827;p163"/>
          <p:cNvSpPr txBox="1"/>
          <p:nvPr/>
        </p:nvSpPr>
        <p:spPr>
          <a:xfrm>
            <a:off x="760175" y="1454225"/>
            <a:ext cx="8659200" cy="5541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400">
              <a:solidFill>
                <a:srgbClr val="FFFC66"/>
              </a:solidFill>
              <a:latin typeface="Helvetica Neue"/>
              <a:ea typeface="Helvetica Neue"/>
              <a:cs typeface="Helvetica Neue"/>
              <a:sym typeface="Helvetica Neue"/>
            </a:endParaRPr>
          </a:p>
        </p:txBody>
      </p:sp>
      <p:sp>
        <p:nvSpPr>
          <p:cNvPr id="2828" name="Google Shape;2828;p163"/>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32" name="Shape 2832"/>
        <p:cNvGrpSpPr/>
        <p:nvPr/>
      </p:nvGrpSpPr>
      <p:grpSpPr>
        <a:xfrm>
          <a:off x="0" y="0"/>
          <a:ext cx="0" cy="0"/>
          <a:chOff x="0" y="0"/>
          <a:chExt cx="0" cy="0"/>
        </a:xfrm>
      </p:grpSpPr>
      <p:pic>
        <p:nvPicPr>
          <p:cNvPr descr="PrepBytes_Logo.png" id="2833" name="Google Shape;2833;p164"/>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834" name="Google Shape;2834;p164"/>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835" name="Google Shape;2835;p16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836" name="Google Shape;2836;p164"/>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Linear Gradients</a:t>
            </a:r>
            <a:endParaRPr sz="100">
              <a:solidFill>
                <a:schemeClr val="lt1"/>
              </a:solidFill>
              <a:latin typeface="Helvetica Neue"/>
              <a:ea typeface="Helvetica Neue"/>
              <a:cs typeface="Helvetica Neue"/>
              <a:sym typeface="Helvetica Neue"/>
            </a:endParaRPr>
          </a:p>
        </p:txBody>
      </p:sp>
      <p:sp>
        <p:nvSpPr>
          <p:cNvPr id="2837" name="Google Shape;2837;p164"/>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838" name="Google Shape;2838;p164"/>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839" name="Google Shape;2839;p164"/>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40" name="Google Shape;2840;p164"/>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41" name="Google Shape;2841;p164"/>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42" name="Google Shape;2842;p164"/>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43" name="Google Shape;2843;p164"/>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44" name="Google Shape;2844;p164"/>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45" name="Google Shape;2845;p164"/>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846" name="Google Shape;2846;p164"/>
          <p:cNvSpPr txBox="1"/>
          <p:nvPr/>
        </p:nvSpPr>
        <p:spPr>
          <a:xfrm>
            <a:off x="11116050" y="3475825"/>
            <a:ext cx="1138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847" name="Google Shape;2847;p164"/>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848" name="Google Shape;2848;p164"/>
          <p:cNvSpPr txBox="1"/>
          <p:nvPr/>
        </p:nvSpPr>
        <p:spPr>
          <a:xfrm>
            <a:off x="654625" y="1671325"/>
            <a:ext cx="12711600" cy="1322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FFFC66"/>
                </a:solidFill>
              </a:rPr>
              <a:t>&lt;!DOCTYPE html&gt;</a:t>
            </a:r>
            <a:endParaRPr sz="3000">
              <a:solidFill>
                <a:srgbClr val="FFFC66"/>
              </a:solidFill>
            </a:endParaRPr>
          </a:p>
          <a:p>
            <a:pPr indent="0" lvl="0" marL="0" rtl="0" algn="l">
              <a:spcBef>
                <a:spcPts val="0"/>
              </a:spcBef>
              <a:spcAft>
                <a:spcPts val="0"/>
              </a:spcAft>
              <a:buNone/>
            </a:pPr>
            <a:r>
              <a:rPr lang="en-US" sz="3000">
                <a:solidFill>
                  <a:srgbClr val="FFFC66"/>
                </a:solidFill>
              </a:rPr>
              <a:t>&lt;html&gt;</a:t>
            </a:r>
            <a:endParaRPr sz="3000">
              <a:solidFill>
                <a:srgbClr val="FFFC66"/>
              </a:solidFill>
            </a:endParaRPr>
          </a:p>
          <a:p>
            <a:pPr indent="0" lvl="0" marL="0" rtl="0" algn="l">
              <a:spcBef>
                <a:spcPts val="0"/>
              </a:spcBef>
              <a:spcAft>
                <a:spcPts val="0"/>
              </a:spcAft>
              <a:buNone/>
            </a:pPr>
            <a:r>
              <a:rPr lang="en-US" sz="3000">
                <a:solidFill>
                  <a:srgbClr val="FFFC66"/>
                </a:solidFill>
              </a:rPr>
              <a:t>&lt;head&gt;</a:t>
            </a:r>
            <a:endParaRPr sz="3000">
              <a:solidFill>
                <a:srgbClr val="FFFC66"/>
              </a:solidFill>
            </a:endParaRPr>
          </a:p>
          <a:p>
            <a:pPr indent="0" lvl="0" marL="0" rtl="0" algn="l">
              <a:spcBef>
                <a:spcPts val="0"/>
              </a:spcBef>
              <a:spcAft>
                <a:spcPts val="0"/>
              </a:spcAft>
              <a:buNone/>
            </a:pPr>
            <a:r>
              <a:rPr lang="en-US" sz="3000">
                <a:solidFill>
                  <a:srgbClr val="FFFC66"/>
                </a:solidFill>
              </a:rPr>
              <a:t>&lt;style&gt;</a:t>
            </a:r>
            <a:endParaRPr sz="3000">
              <a:solidFill>
                <a:srgbClr val="FFFC66"/>
              </a:solidFill>
            </a:endParaRPr>
          </a:p>
          <a:p>
            <a:pPr indent="0" lvl="0" marL="0" rtl="0" algn="l">
              <a:spcBef>
                <a:spcPts val="0"/>
              </a:spcBef>
              <a:spcAft>
                <a:spcPts val="0"/>
              </a:spcAft>
              <a:buNone/>
            </a:pPr>
            <a:r>
              <a:rPr lang="en-US" sz="3000">
                <a:solidFill>
                  <a:srgbClr val="FFFC66"/>
                </a:solidFill>
              </a:rPr>
              <a:t>body{</a:t>
            </a:r>
            <a:endParaRPr sz="3000">
              <a:solidFill>
                <a:srgbClr val="FFFC66"/>
              </a:solidFill>
            </a:endParaRPr>
          </a:p>
          <a:p>
            <a:pPr indent="0" lvl="0" marL="0" rtl="0" algn="l">
              <a:spcBef>
                <a:spcPts val="0"/>
              </a:spcBef>
              <a:spcAft>
                <a:spcPts val="0"/>
              </a:spcAft>
              <a:buNone/>
            </a:pPr>
            <a:r>
              <a:rPr lang="en-US" sz="3000">
                <a:solidFill>
                  <a:srgbClr val="FFFC66"/>
                </a:solidFill>
              </a:rPr>
              <a:t>background:black;</a:t>
            </a:r>
            <a:endParaRPr sz="3000">
              <a:solidFill>
                <a:srgbClr val="FFFC66"/>
              </a:solidFill>
            </a:endParaRPr>
          </a:p>
          <a:p>
            <a:pPr indent="0" lvl="0" marL="0" rtl="0" algn="l">
              <a:spcBef>
                <a:spcPts val="0"/>
              </a:spcBef>
              <a:spcAft>
                <a:spcPts val="0"/>
              </a:spcAft>
              <a:buNone/>
            </a:pPr>
            <a:r>
              <a:rPr lang="en-US" sz="3000">
                <a:solidFill>
                  <a:srgbClr val="FFFC66"/>
                </a:solidFill>
              </a:rPr>
              <a:t>color:white</a:t>
            </a:r>
            <a:endParaRPr sz="3000">
              <a:solidFill>
                <a:srgbClr val="FFFC66"/>
              </a:solidFill>
            </a:endParaRPr>
          </a:p>
          <a:p>
            <a:pPr indent="0" lvl="0" marL="0" rtl="0" algn="l">
              <a:spcBef>
                <a:spcPts val="0"/>
              </a:spcBef>
              <a:spcAft>
                <a:spcPts val="0"/>
              </a:spcAft>
              <a:buNone/>
            </a:pPr>
            <a:r>
              <a:t/>
            </a:r>
            <a:endParaRPr sz="3000">
              <a:solidFill>
                <a:srgbClr val="FFFC66"/>
              </a:solidFill>
            </a:endParaRPr>
          </a:p>
          <a:p>
            <a:pPr indent="0" lvl="0" marL="0" rtl="0" algn="l">
              <a:spcBef>
                <a:spcPts val="0"/>
              </a:spcBef>
              <a:spcAft>
                <a:spcPts val="0"/>
              </a:spcAft>
              <a:buNone/>
            </a:pPr>
            <a:r>
              <a:rPr lang="en-US" sz="3000">
                <a:solidFill>
                  <a:srgbClr val="FFFC66"/>
                </a:solidFill>
              </a:rPr>
              <a:t>}</a:t>
            </a:r>
            <a:endParaRPr sz="3000">
              <a:solidFill>
                <a:srgbClr val="FFFC66"/>
              </a:solidFill>
            </a:endParaRPr>
          </a:p>
          <a:p>
            <a:pPr indent="0" lvl="0" marL="0" rtl="0" algn="l">
              <a:spcBef>
                <a:spcPts val="0"/>
              </a:spcBef>
              <a:spcAft>
                <a:spcPts val="0"/>
              </a:spcAft>
              <a:buNone/>
            </a:pPr>
            <a:r>
              <a:rPr lang="en-US" sz="3000">
                <a:solidFill>
                  <a:srgbClr val="FFFC66"/>
                </a:solidFill>
              </a:rPr>
              <a:t>#grad1 {</a:t>
            </a:r>
            <a:endParaRPr sz="3000">
              <a:solidFill>
                <a:srgbClr val="FFFC66"/>
              </a:solidFill>
            </a:endParaRPr>
          </a:p>
          <a:p>
            <a:pPr indent="0" lvl="0" marL="0" rtl="0" algn="l">
              <a:spcBef>
                <a:spcPts val="0"/>
              </a:spcBef>
              <a:spcAft>
                <a:spcPts val="0"/>
              </a:spcAft>
              <a:buNone/>
            </a:pPr>
            <a:r>
              <a:rPr lang="en-US" sz="3000">
                <a:solidFill>
                  <a:srgbClr val="FFFC66"/>
                </a:solidFill>
              </a:rPr>
              <a:t>  height: 200px;</a:t>
            </a:r>
            <a:endParaRPr sz="3000">
              <a:solidFill>
                <a:srgbClr val="FFFC66"/>
              </a:solidFill>
            </a:endParaRPr>
          </a:p>
          <a:p>
            <a:pPr indent="0" lvl="0" marL="0" rtl="0" algn="l">
              <a:spcBef>
                <a:spcPts val="0"/>
              </a:spcBef>
              <a:spcAft>
                <a:spcPts val="0"/>
              </a:spcAft>
              <a:buNone/>
            </a:pPr>
            <a:r>
              <a:rPr lang="en-US" sz="3000">
                <a:solidFill>
                  <a:srgbClr val="FFFC66"/>
                </a:solidFill>
              </a:rPr>
              <a:t>  background-color: red; /* For browsers that do not support gradients */</a:t>
            </a:r>
            <a:endParaRPr sz="3000">
              <a:solidFill>
                <a:srgbClr val="FFFC66"/>
              </a:solidFill>
            </a:endParaRPr>
          </a:p>
          <a:p>
            <a:pPr indent="0" lvl="0" marL="0" rtl="0" algn="l">
              <a:spcBef>
                <a:spcPts val="0"/>
              </a:spcBef>
              <a:spcAft>
                <a:spcPts val="0"/>
              </a:spcAft>
              <a:buNone/>
            </a:pPr>
            <a:r>
              <a:rPr lang="en-US" sz="3000">
                <a:solidFill>
                  <a:srgbClr val="FFFC66"/>
                </a:solidFill>
              </a:rPr>
              <a:t>  background-image: linear-gradient(red, yellow);</a:t>
            </a:r>
            <a:endParaRPr sz="3000">
              <a:solidFill>
                <a:srgbClr val="FFFC66"/>
              </a:solidFill>
            </a:endParaRPr>
          </a:p>
          <a:p>
            <a:pPr indent="0" lvl="0" marL="0" rtl="0" algn="l">
              <a:spcBef>
                <a:spcPts val="0"/>
              </a:spcBef>
              <a:spcAft>
                <a:spcPts val="0"/>
              </a:spcAft>
              <a:buNone/>
            </a:pPr>
            <a:r>
              <a:rPr lang="en-US" sz="3000">
                <a:solidFill>
                  <a:srgbClr val="FFFC66"/>
                </a:solidFill>
              </a:rPr>
              <a:t>}</a:t>
            </a:r>
            <a:endParaRPr sz="3000">
              <a:solidFill>
                <a:srgbClr val="FFFC66"/>
              </a:solidFill>
            </a:endParaRPr>
          </a:p>
          <a:p>
            <a:pPr indent="0" lvl="0" marL="0" rtl="0" algn="l">
              <a:spcBef>
                <a:spcPts val="0"/>
              </a:spcBef>
              <a:spcAft>
                <a:spcPts val="0"/>
              </a:spcAft>
              <a:buNone/>
            </a:pPr>
            <a:r>
              <a:rPr lang="en-US" sz="3000">
                <a:solidFill>
                  <a:srgbClr val="FFFC66"/>
                </a:solidFill>
              </a:rPr>
              <a:t>&lt;/style&gt;</a:t>
            </a:r>
            <a:endParaRPr sz="3000">
              <a:solidFill>
                <a:srgbClr val="FFFC66"/>
              </a:solidFill>
            </a:endParaRPr>
          </a:p>
          <a:p>
            <a:pPr indent="0" lvl="0" marL="0" rtl="0" algn="l">
              <a:spcBef>
                <a:spcPts val="0"/>
              </a:spcBef>
              <a:spcAft>
                <a:spcPts val="0"/>
              </a:spcAft>
              <a:buNone/>
            </a:pPr>
            <a:r>
              <a:rPr lang="en-US" sz="3000">
                <a:solidFill>
                  <a:srgbClr val="FFFC66"/>
                </a:solidFill>
              </a:rPr>
              <a:t>&lt;/head&gt;</a:t>
            </a:r>
            <a:endParaRPr sz="3000">
              <a:solidFill>
                <a:srgbClr val="FFFC66"/>
              </a:solidFill>
            </a:endParaRPr>
          </a:p>
          <a:p>
            <a:pPr indent="0" lvl="0" marL="0" rtl="0" algn="l">
              <a:spcBef>
                <a:spcPts val="0"/>
              </a:spcBef>
              <a:spcAft>
                <a:spcPts val="0"/>
              </a:spcAft>
              <a:buNone/>
            </a:pPr>
            <a:r>
              <a:rPr lang="en-US" sz="3000">
                <a:solidFill>
                  <a:srgbClr val="FFFC66"/>
                </a:solidFill>
              </a:rPr>
              <a:t>&lt;body&gt;</a:t>
            </a:r>
            <a:endParaRPr sz="3000">
              <a:solidFill>
                <a:srgbClr val="FFFC66"/>
              </a:solidFill>
            </a:endParaRPr>
          </a:p>
          <a:p>
            <a:pPr indent="0" lvl="0" marL="0" rtl="0" algn="l">
              <a:spcBef>
                <a:spcPts val="0"/>
              </a:spcBef>
              <a:spcAft>
                <a:spcPts val="0"/>
              </a:spcAft>
              <a:buNone/>
            </a:pPr>
            <a:r>
              <a:t/>
            </a:r>
            <a:endParaRPr sz="3000">
              <a:solidFill>
                <a:srgbClr val="FFFC66"/>
              </a:solidFill>
            </a:endParaRPr>
          </a:p>
          <a:p>
            <a:pPr indent="0" lvl="0" marL="0" rtl="0" algn="l">
              <a:spcBef>
                <a:spcPts val="0"/>
              </a:spcBef>
              <a:spcAft>
                <a:spcPts val="0"/>
              </a:spcAft>
              <a:buNone/>
            </a:pPr>
            <a:r>
              <a:rPr lang="en-US" sz="3000">
                <a:solidFill>
                  <a:srgbClr val="FFFC66"/>
                </a:solidFill>
              </a:rPr>
              <a:t>&lt;h1&gt;Linear Gradient - Top to Bottom&lt;/h1&gt;</a:t>
            </a:r>
            <a:endParaRPr sz="3000">
              <a:solidFill>
                <a:srgbClr val="FFFC66"/>
              </a:solidFill>
            </a:endParaRPr>
          </a:p>
          <a:p>
            <a:pPr indent="0" lvl="0" marL="0" rtl="0" algn="l">
              <a:spcBef>
                <a:spcPts val="0"/>
              </a:spcBef>
              <a:spcAft>
                <a:spcPts val="0"/>
              </a:spcAft>
              <a:buNone/>
            </a:pPr>
            <a:r>
              <a:rPr lang="en-US" sz="3000">
                <a:solidFill>
                  <a:srgbClr val="FFFC66"/>
                </a:solidFill>
              </a:rPr>
              <a:t>&lt;p&gt;This linear gradient starts red at the top, transitioning to yellow at the bottom:&lt;/p&gt;</a:t>
            </a:r>
            <a:endParaRPr sz="3000">
              <a:solidFill>
                <a:srgbClr val="FFFC66"/>
              </a:solidFill>
            </a:endParaRPr>
          </a:p>
          <a:p>
            <a:pPr indent="0" lvl="0" marL="0" rtl="0" algn="l">
              <a:spcBef>
                <a:spcPts val="0"/>
              </a:spcBef>
              <a:spcAft>
                <a:spcPts val="0"/>
              </a:spcAft>
              <a:buNone/>
            </a:pPr>
            <a:r>
              <a:t/>
            </a:r>
            <a:endParaRPr sz="3000">
              <a:solidFill>
                <a:srgbClr val="FFFC66"/>
              </a:solidFill>
            </a:endParaRPr>
          </a:p>
          <a:p>
            <a:pPr indent="0" lvl="0" marL="0" rtl="0" algn="l">
              <a:spcBef>
                <a:spcPts val="0"/>
              </a:spcBef>
              <a:spcAft>
                <a:spcPts val="0"/>
              </a:spcAft>
              <a:buNone/>
            </a:pPr>
            <a:r>
              <a:rPr lang="en-US" sz="3000">
                <a:solidFill>
                  <a:srgbClr val="FFFC66"/>
                </a:solidFill>
              </a:rPr>
              <a:t>&lt;div id="grad1"&gt;&lt;/div&gt;</a:t>
            </a:r>
            <a:endParaRPr sz="3000">
              <a:solidFill>
                <a:srgbClr val="FFFC66"/>
              </a:solidFill>
            </a:endParaRPr>
          </a:p>
          <a:p>
            <a:pPr indent="0" lvl="0" marL="0" rtl="0" algn="l">
              <a:spcBef>
                <a:spcPts val="0"/>
              </a:spcBef>
              <a:spcAft>
                <a:spcPts val="0"/>
              </a:spcAft>
              <a:buNone/>
            </a:pPr>
            <a:r>
              <a:t/>
            </a:r>
            <a:endParaRPr sz="3000">
              <a:solidFill>
                <a:srgbClr val="FFFC66"/>
              </a:solidFill>
            </a:endParaRPr>
          </a:p>
          <a:p>
            <a:pPr indent="0" lvl="0" marL="0" rtl="0" algn="l">
              <a:spcBef>
                <a:spcPts val="0"/>
              </a:spcBef>
              <a:spcAft>
                <a:spcPts val="0"/>
              </a:spcAft>
              <a:buNone/>
            </a:pPr>
            <a:r>
              <a:rPr lang="en-US" sz="3000">
                <a:solidFill>
                  <a:srgbClr val="FFFC66"/>
                </a:solidFill>
              </a:rPr>
              <a:t>&lt;/body&gt;</a:t>
            </a:r>
            <a:endParaRPr sz="3000">
              <a:solidFill>
                <a:srgbClr val="FFFC66"/>
              </a:solidFill>
            </a:endParaRPr>
          </a:p>
          <a:p>
            <a:pPr indent="0" lvl="0" marL="0" rtl="0" algn="l">
              <a:spcBef>
                <a:spcPts val="0"/>
              </a:spcBef>
              <a:spcAft>
                <a:spcPts val="0"/>
              </a:spcAft>
              <a:buNone/>
            </a:pPr>
            <a:r>
              <a:rPr lang="en-US" sz="3000">
                <a:solidFill>
                  <a:srgbClr val="FFFC66"/>
                </a:solidFill>
              </a:rPr>
              <a:t>&lt;/html&gt;</a:t>
            </a:r>
            <a:endParaRPr sz="3000">
              <a:solidFill>
                <a:srgbClr val="FFFC66"/>
              </a:solidFill>
            </a:endParaRPr>
          </a:p>
          <a:p>
            <a:pPr indent="0" lvl="0" marL="0" rtl="0" algn="l">
              <a:spcBef>
                <a:spcPts val="0"/>
              </a:spcBef>
              <a:spcAft>
                <a:spcPts val="0"/>
              </a:spcAft>
              <a:buNone/>
            </a:pPr>
            <a:r>
              <a:t/>
            </a:r>
            <a:endParaRPr sz="2400">
              <a:solidFill>
                <a:srgbClr val="0081CC"/>
              </a:solidFill>
            </a:endParaRPr>
          </a:p>
          <a:p>
            <a:pPr indent="0" lvl="0" marL="0" rtl="0" algn="l">
              <a:spcBef>
                <a:spcPts val="0"/>
              </a:spcBef>
              <a:spcAft>
                <a:spcPts val="0"/>
              </a:spcAft>
              <a:buNone/>
            </a:pPr>
            <a:r>
              <a:t/>
            </a:r>
            <a:endParaRPr sz="2400">
              <a:solidFill>
                <a:srgbClr val="0081CC"/>
              </a:solidFill>
            </a:endParaRPr>
          </a:p>
          <a:p>
            <a:pPr indent="0" lvl="0" marL="0" rtl="0" algn="l">
              <a:spcBef>
                <a:spcPts val="0"/>
              </a:spcBef>
              <a:spcAft>
                <a:spcPts val="0"/>
              </a:spcAft>
              <a:buNone/>
            </a:pPr>
            <a:r>
              <a:t/>
            </a:r>
            <a:endParaRPr sz="1900"/>
          </a:p>
        </p:txBody>
      </p:sp>
      <p:sp>
        <p:nvSpPr>
          <p:cNvPr id="2849" name="Google Shape;2849;p164"/>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50" name="Google Shape;2850;p164"/>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851" name="Google Shape;2851;p164"/>
          <p:cNvSpPr txBox="1"/>
          <p:nvPr/>
        </p:nvSpPr>
        <p:spPr>
          <a:xfrm>
            <a:off x="12889725" y="44717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52" name="Google Shape;2852;p164"/>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53" name="Google Shape;2853;p164"/>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54" name="Google Shape;2854;p164"/>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855" name="Google Shape;2855;p164"/>
          <p:cNvSpPr txBox="1"/>
          <p:nvPr/>
        </p:nvSpPr>
        <p:spPr>
          <a:xfrm>
            <a:off x="760175" y="1454225"/>
            <a:ext cx="8659200" cy="5541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400">
              <a:solidFill>
                <a:srgbClr val="FFFC66"/>
              </a:solidFill>
              <a:latin typeface="Helvetica Neue"/>
              <a:ea typeface="Helvetica Neue"/>
              <a:cs typeface="Helvetica Neue"/>
              <a:sym typeface="Helvetica Neue"/>
            </a:endParaRPr>
          </a:p>
        </p:txBody>
      </p:sp>
      <p:sp>
        <p:nvSpPr>
          <p:cNvPr id="2856" name="Google Shape;2856;p164"/>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60" name="Shape 2860"/>
        <p:cNvGrpSpPr/>
        <p:nvPr/>
      </p:nvGrpSpPr>
      <p:grpSpPr>
        <a:xfrm>
          <a:off x="0" y="0"/>
          <a:ext cx="0" cy="0"/>
          <a:chOff x="0" y="0"/>
          <a:chExt cx="0" cy="0"/>
        </a:xfrm>
      </p:grpSpPr>
      <p:pic>
        <p:nvPicPr>
          <p:cNvPr descr="PrepBytes_Logo.png" id="2861" name="Google Shape;2861;p165"/>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862" name="Google Shape;2862;p165"/>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863" name="Google Shape;2863;p16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864" name="Google Shape;2864;p165"/>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Linear Gradients</a:t>
            </a:r>
            <a:endParaRPr sz="100">
              <a:solidFill>
                <a:schemeClr val="lt1"/>
              </a:solidFill>
              <a:latin typeface="Helvetica Neue"/>
              <a:ea typeface="Helvetica Neue"/>
              <a:cs typeface="Helvetica Neue"/>
              <a:sym typeface="Helvetica Neue"/>
            </a:endParaRPr>
          </a:p>
        </p:txBody>
      </p:sp>
      <p:sp>
        <p:nvSpPr>
          <p:cNvPr id="2865" name="Google Shape;2865;p165"/>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866" name="Google Shape;2866;p165"/>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867" name="Google Shape;2867;p165"/>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68" name="Google Shape;2868;p165"/>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69" name="Google Shape;2869;p165"/>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70" name="Google Shape;2870;p165"/>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71" name="Google Shape;2871;p165"/>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72" name="Google Shape;2872;p165"/>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73" name="Google Shape;2873;p165"/>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874" name="Google Shape;2874;p165"/>
          <p:cNvSpPr txBox="1"/>
          <p:nvPr/>
        </p:nvSpPr>
        <p:spPr>
          <a:xfrm>
            <a:off x="11116050" y="3475825"/>
            <a:ext cx="1138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875" name="Google Shape;2875;p165"/>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876" name="Google Shape;2876;p165"/>
          <p:cNvSpPr txBox="1"/>
          <p:nvPr/>
        </p:nvSpPr>
        <p:spPr>
          <a:xfrm>
            <a:off x="654625" y="1671325"/>
            <a:ext cx="127116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endParaRPr>
          </a:p>
          <a:p>
            <a:pPr indent="0" lvl="0" marL="0" rtl="0" algn="l">
              <a:spcBef>
                <a:spcPts val="0"/>
              </a:spcBef>
              <a:spcAft>
                <a:spcPts val="0"/>
              </a:spcAft>
              <a:buNone/>
            </a:pPr>
            <a:r>
              <a:t/>
            </a:r>
            <a:endParaRPr sz="2400">
              <a:solidFill>
                <a:srgbClr val="0081CC"/>
              </a:solidFill>
            </a:endParaRPr>
          </a:p>
          <a:p>
            <a:pPr indent="0" lvl="0" marL="0" rtl="0" algn="l">
              <a:spcBef>
                <a:spcPts val="0"/>
              </a:spcBef>
              <a:spcAft>
                <a:spcPts val="0"/>
              </a:spcAft>
              <a:buNone/>
            </a:pPr>
            <a:r>
              <a:t/>
            </a:r>
            <a:endParaRPr sz="2400">
              <a:solidFill>
                <a:srgbClr val="0081CC"/>
              </a:solidFill>
            </a:endParaRPr>
          </a:p>
          <a:p>
            <a:pPr indent="0" lvl="0" marL="0" rtl="0" algn="l">
              <a:spcBef>
                <a:spcPts val="0"/>
              </a:spcBef>
              <a:spcAft>
                <a:spcPts val="0"/>
              </a:spcAft>
              <a:buNone/>
            </a:pPr>
            <a:r>
              <a:t/>
            </a:r>
            <a:endParaRPr sz="1900"/>
          </a:p>
        </p:txBody>
      </p:sp>
      <p:sp>
        <p:nvSpPr>
          <p:cNvPr id="2877" name="Google Shape;2877;p165"/>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78" name="Google Shape;2878;p165"/>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879" name="Google Shape;2879;p165"/>
          <p:cNvSpPr txBox="1"/>
          <p:nvPr/>
        </p:nvSpPr>
        <p:spPr>
          <a:xfrm>
            <a:off x="12889725" y="44717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80" name="Google Shape;2880;p165"/>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81" name="Google Shape;2881;p165"/>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82" name="Google Shape;2882;p165"/>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883" name="Google Shape;2883;p165"/>
          <p:cNvSpPr txBox="1"/>
          <p:nvPr/>
        </p:nvSpPr>
        <p:spPr>
          <a:xfrm>
            <a:off x="760175" y="1454225"/>
            <a:ext cx="8659200" cy="5541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400">
              <a:solidFill>
                <a:srgbClr val="FFFC66"/>
              </a:solidFill>
              <a:latin typeface="Helvetica Neue"/>
              <a:ea typeface="Helvetica Neue"/>
              <a:cs typeface="Helvetica Neue"/>
              <a:sym typeface="Helvetica Neue"/>
            </a:endParaRPr>
          </a:p>
        </p:txBody>
      </p:sp>
      <p:sp>
        <p:nvSpPr>
          <p:cNvPr id="2884" name="Google Shape;2884;p165"/>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885" name="Google Shape;2885;p165"/>
          <p:cNvPicPr preferRelativeResize="0"/>
          <p:nvPr/>
        </p:nvPicPr>
        <p:blipFill>
          <a:blip r:embed="rId4">
            <a:alphaModFix/>
          </a:blip>
          <a:stretch>
            <a:fillRect/>
          </a:stretch>
        </p:blipFill>
        <p:spPr>
          <a:xfrm>
            <a:off x="1152600" y="2218050"/>
            <a:ext cx="22132475" cy="105941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89" name="Shape 2889"/>
        <p:cNvGrpSpPr/>
        <p:nvPr/>
      </p:nvGrpSpPr>
      <p:grpSpPr>
        <a:xfrm>
          <a:off x="0" y="0"/>
          <a:ext cx="0" cy="0"/>
          <a:chOff x="0" y="0"/>
          <a:chExt cx="0" cy="0"/>
        </a:xfrm>
      </p:grpSpPr>
      <p:pic>
        <p:nvPicPr>
          <p:cNvPr descr="PrepBytes_Logo.png" id="2890" name="Google Shape;2890;p166"/>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891" name="Google Shape;2891;p166"/>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892" name="Google Shape;2892;p16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893" name="Google Shape;2893;p166"/>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Radial</a:t>
            </a:r>
            <a:r>
              <a:rPr lang="en-US" sz="6300">
                <a:solidFill>
                  <a:schemeClr val="lt1"/>
                </a:solidFill>
                <a:latin typeface="Verdana"/>
                <a:ea typeface="Verdana"/>
                <a:cs typeface="Verdana"/>
                <a:sym typeface="Verdana"/>
              </a:rPr>
              <a:t> Gradients</a:t>
            </a:r>
            <a:endParaRPr sz="100">
              <a:solidFill>
                <a:schemeClr val="lt1"/>
              </a:solidFill>
              <a:latin typeface="Helvetica Neue"/>
              <a:ea typeface="Helvetica Neue"/>
              <a:cs typeface="Helvetica Neue"/>
              <a:sym typeface="Helvetica Neue"/>
            </a:endParaRPr>
          </a:p>
        </p:txBody>
      </p:sp>
      <p:sp>
        <p:nvSpPr>
          <p:cNvPr id="2894" name="Google Shape;2894;p166"/>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895" name="Google Shape;2895;p166"/>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896" name="Google Shape;2896;p166"/>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97" name="Google Shape;2897;p166"/>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98" name="Google Shape;2898;p166"/>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899" name="Google Shape;2899;p166"/>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00" name="Google Shape;2900;p166"/>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01" name="Google Shape;2901;p166"/>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02" name="Google Shape;2902;p166"/>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903" name="Google Shape;2903;p166"/>
          <p:cNvSpPr txBox="1"/>
          <p:nvPr/>
        </p:nvSpPr>
        <p:spPr>
          <a:xfrm>
            <a:off x="11116050" y="3475825"/>
            <a:ext cx="1138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904" name="Google Shape;2904;p166"/>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905" name="Google Shape;2905;p166"/>
          <p:cNvSpPr txBox="1"/>
          <p:nvPr/>
        </p:nvSpPr>
        <p:spPr>
          <a:xfrm>
            <a:off x="1188025" y="2585725"/>
            <a:ext cx="22830000" cy="932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400">
                <a:solidFill>
                  <a:srgbClr val="0081CC"/>
                </a:solidFill>
              </a:rPr>
              <a:t>The radial-gradient() function sets a radial gradient as the background image.</a:t>
            </a:r>
            <a:endParaRPr sz="5400">
              <a:solidFill>
                <a:srgbClr val="0081CC"/>
              </a:solidFill>
            </a:endParaRPr>
          </a:p>
          <a:p>
            <a:pPr indent="0" lvl="0" marL="0" rtl="0" algn="l">
              <a:spcBef>
                <a:spcPts val="0"/>
              </a:spcBef>
              <a:spcAft>
                <a:spcPts val="0"/>
              </a:spcAft>
              <a:buNone/>
            </a:pPr>
            <a:r>
              <a:t/>
            </a:r>
            <a:endParaRPr sz="5400">
              <a:solidFill>
                <a:srgbClr val="0081CC"/>
              </a:solidFill>
            </a:endParaRPr>
          </a:p>
          <a:p>
            <a:pPr indent="0" lvl="0" marL="0" rtl="0" algn="l">
              <a:spcBef>
                <a:spcPts val="0"/>
              </a:spcBef>
              <a:spcAft>
                <a:spcPts val="0"/>
              </a:spcAft>
              <a:buNone/>
            </a:pPr>
            <a:r>
              <a:rPr lang="en-US" sz="5400">
                <a:solidFill>
                  <a:srgbClr val="0081CC"/>
                </a:solidFill>
              </a:rPr>
              <a:t>A radial gradient is defined by its center.</a:t>
            </a:r>
            <a:endParaRPr sz="5400">
              <a:solidFill>
                <a:srgbClr val="0081CC"/>
              </a:solidFill>
            </a:endParaRPr>
          </a:p>
          <a:p>
            <a:pPr indent="0" lvl="0" marL="0" rtl="0" algn="l">
              <a:spcBef>
                <a:spcPts val="0"/>
              </a:spcBef>
              <a:spcAft>
                <a:spcPts val="0"/>
              </a:spcAft>
              <a:buNone/>
            </a:pPr>
            <a:r>
              <a:t/>
            </a:r>
            <a:endParaRPr sz="5400">
              <a:solidFill>
                <a:srgbClr val="0081CC"/>
              </a:solidFill>
            </a:endParaRPr>
          </a:p>
          <a:p>
            <a:pPr indent="0" lvl="0" marL="0" rtl="0" algn="l">
              <a:spcBef>
                <a:spcPts val="0"/>
              </a:spcBef>
              <a:spcAft>
                <a:spcPts val="0"/>
              </a:spcAft>
              <a:buNone/>
            </a:pPr>
            <a:r>
              <a:rPr lang="en-US" sz="5400">
                <a:solidFill>
                  <a:srgbClr val="0081CC"/>
                </a:solidFill>
              </a:rPr>
              <a:t>To create a radial gradient you must define at least two color stops.</a:t>
            </a:r>
            <a:endParaRPr sz="5400">
              <a:solidFill>
                <a:srgbClr val="0081CC"/>
              </a:solidFill>
            </a:endParaRPr>
          </a:p>
          <a:p>
            <a:pPr indent="0" lvl="0" marL="0" rtl="0" algn="l">
              <a:spcBef>
                <a:spcPts val="0"/>
              </a:spcBef>
              <a:spcAft>
                <a:spcPts val="0"/>
              </a:spcAft>
              <a:buNone/>
            </a:pPr>
            <a:r>
              <a:t/>
            </a:r>
            <a:endParaRPr sz="5400">
              <a:solidFill>
                <a:srgbClr val="0081CC"/>
              </a:solidFill>
            </a:endParaRPr>
          </a:p>
          <a:p>
            <a:pPr indent="0" lvl="0" marL="0" rtl="0" algn="l">
              <a:spcBef>
                <a:spcPts val="0"/>
              </a:spcBef>
              <a:spcAft>
                <a:spcPts val="0"/>
              </a:spcAft>
              <a:buNone/>
            </a:pPr>
            <a:r>
              <a:rPr lang="en-US" sz="5400">
                <a:solidFill>
                  <a:srgbClr val="0081CC"/>
                </a:solidFill>
              </a:rPr>
              <a:t>	background-image: radial-gradient(shape size at position, start-color, ..., last-color);</a:t>
            </a:r>
            <a:endParaRPr sz="5400">
              <a:solidFill>
                <a:srgbClr val="0081CC"/>
              </a:solidFill>
            </a:endParaRPr>
          </a:p>
          <a:p>
            <a:pPr indent="0" lvl="0" marL="0" rtl="0" algn="l">
              <a:spcBef>
                <a:spcPts val="0"/>
              </a:spcBef>
              <a:spcAft>
                <a:spcPts val="0"/>
              </a:spcAft>
              <a:buNone/>
            </a:pPr>
            <a:r>
              <a:t/>
            </a:r>
            <a:endParaRPr sz="5400">
              <a:solidFill>
                <a:srgbClr val="0081CC"/>
              </a:solidFill>
            </a:endParaRPr>
          </a:p>
          <a:p>
            <a:pPr indent="0" lvl="0" marL="0" rtl="0" algn="l">
              <a:spcBef>
                <a:spcPts val="0"/>
              </a:spcBef>
              <a:spcAft>
                <a:spcPts val="0"/>
              </a:spcAft>
              <a:buNone/>
            </a:pPr>
            <a:r>
              <a:t/>
            </a:r>
            <a:endParaRPr sz="5400">
              <a:solidFill>
                <a:srgbClr val="0081CC"/>
              </a:solidFill>
            </a:endParaRPr>
          </a:p>
        </p:txBody>
      </p:sp>
      <p:sp>
        <p:nvSpPr>
          <p:cNvPr id="2906" name="Google Shape;2906;p166"/>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07" name="Google Shape;2907;p166"/>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908" name="Google Shape;2908;p166"/>
          <p:cNvSpPr txBox="1"/>
          <p:nvPr/>
        </p:nvSpPr>
        <p:spPr>
          <a:xfrm>
            <a:off x="12889725" y="44717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09" name="Google Shape;2909;p166"/>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10" name="Google Shape;2910;p166"/>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11" name="Google Shape;2911;p166"/>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912" name="Google Shape;2912;p166"/>
          <p:cNvSpPr txBox="1"/>
          <p:nvPr/>
        </p:nvSpPr>
        <p:spPr>
          <a:xfrm>
            <a:off x="760175" y="1454225"/>
            <a:ext cx="8659200" cy="5541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400">
              <a:solidFill>
                <a:srgbClr val="FFFC66"/>
              </a:solidFill>
              <a:latin typeface="Helvetica Neue"/>
              <a:ea typeface="Helvetica Neue"/>
              <a:cs typeface="Helvetica Neue"/>
              <a:sym typeface="Helvetica Neue"/>
            </a:endParaRPr>
          </a:p>
        </p:txBody>
      </p:sp>
      <p:sp>
        <p:nvSpPr>
          <p:cNvPr id="2913" name="Google Shape;2913;p166"/>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17" name="Shape 2917"/>
        <p:cNvGrpSpPr/>
        <p:nvPr/>
      </p:nvGrpSpPr>
      <p:grpSpPr>
        <a:xfrm>
          <a:off x="0" y="0"/>
          <a:ext cx="0" cy="0"/>
          <a:chOff x="0" y="0"/>
          <a:chExt cx="0" cy="0"/>
        </a:xfrm>
      </p:grpSpPr>
      <p:pic>
        <p:nvPicPr>
          <p:cNvPr descr="PrepBytes_Logo.png" id="2918" name="Google Shape;2918;p167"/>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919" name="Google Shape;2919;p167"/>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2920" name="Google Shape;2920;p16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921" name="Google Shape;2921;p167"/>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Radial</a:t>
            </a:r>
            <a:r>
              <a:rPr lang="en-US" sz="6300">
                <a:solidFill>
                  <a:schemeClr val="lt1"/>
                </a:solidFill>
                <a:latin typeface="Verdana"/>
                <a:ea typeface="Verdana"/>
                <a:cs typeface="Verdana"/>
                <a:sym typeface="Verdana"/>
              </a:rPr>
              <a:t> Gradients</a:t>
            </a:r>
            <a:endParaRPr sz="100">
              <a:solidFill>
                <a:schemeClr val="lt1"/>
              </a:solidFill>
              <a:latin typeface="Helvetica Neue"/>
              <a:ea typeface="Helvetica Neue"/>
              <a:cs typeface="Helvetica Neue"/>
              <a:sym typeface="Helvetica Neue"/>
            </a:endParaRPr>
          </a:p>
        </p:txBody>
      </p:sp>
      <p:sp>
        <p:nvSpPr>
          <p:cNvPr id="2922" name="Google Shape;2922;p167"/>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923" name="Google Shape;2923;p167"/>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924" name="Google Shape;2924;p167"/>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25" name="Google Shape;2925;p167"/>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26" name="Google Shape;2926;p167"/>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27" name="Google Shape;2927;p167"/>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28" name="Google Shape;2928;p167"/>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29" name="Google Shape;2929;p167"/>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30" name="Google Shape;2930;p167"/>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931" name="Google Shape;2931;p167"/>
          <p:cNvSpPr txBox="1"/>
          <p:nvPr/>
        </p:nvSpPr>
        <p:spPr>
          <a:xfrm>
            <a:off x="11116050" y="3475825"/>
            <a:ext cx="1138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932" name="Google Shape;2932;p167"/>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933" name="Google Shape;2933;p167"/>
          <p:cNvSpPr txBox="1"/>
          <p:nvPr/>
        </p:nvSpPr>
        <p:spPr>
          <a:xfrm>
            <a:off x="121225" y="2585725"/>
            <a:ext cx="12561000" cy="1099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FFFC66"/>
                </a:solidFill>
              </a:rPr>
              <a:t>&lt;!DOCTYPE html&gt;</a:t>
            </a:r>
            <a:endParaRPr sz="3900">
              <a:solidFill>
                <a:srgbClr val="FFFC66"/>
              </a:solidFill>
            </a:endParaRPr>
          </a:p>
          <a:p>
            <a:pPr indent="0" lvl="0" marL="0" rtl="0" algn="l">
              <a:spcBef>
                <a:spcPts val="0"/>
              </a:spcBef>
              <a:spcAft>
                <a:spcPts val="0"/>
              </a:spcAft>
              <a:buNone/>
            </a:pPr>
            <a:r>
              <a:rPr lang="en-US" sz="3900">
                <a:solidFill>
                  <a:srgbClr val="FFFC66"/>
                </a:solidFill>
              </a:rPr>
              <a:t>&lt;html&gt;</a:t>
            </a:r>
            <a:endParaRPr sz="3900">
              <a:solidFill>
                <a:srgbClr val="FFFC66"/>
              </a:solidFill>
            </a:endParaRPr>
          </a:p>
          <a:p>
            <a:pPr indent="0" lvl="0" marL="0" rtl="0" algn="l">
              <a:spcBef>
                <a:spcPts val="0"/>
              </a:spcBef>
              <a:spcAft>
                <a:spcPts val="0"/>
              </a:spcAft>
              <a:buNone/>
            </a:pPr>
            <a:r>
              <a:rPr lang="en-US" sz="3900">
                <a:solidFill>
                  <a:srgbClr val="FFFC66"/>
                </a:solidFill>
              </a:rPr>
              <a:t>&lt;head&gt;</a:t>
            </a:r>
            <a:endParaRPr sz="3900">
              <a:solidFill>
                <a:srgbClr val="FFFC66"/>
              </a:solidFill>
            </a:endParaRPr>
          </a:p>
          <a:p>
            <a:pPr indent="0" lvl="0" marL="0" rtl="0" algn="l">
              <a:spcBef>
                <a:spcPts val="0"/>
              </a:spcBef>
              <a:spcAft>
                <a:spcPts val="0"/>
              </a:spcAft>
              <a:buNone/>
            </a:pPr>
            <a:r>
              <a:rPr lang="en-US" sz="3900">
                <a:solidFill>
                  <a:srgbClr val="FFFC66"/>
                </a:solidFill>
              </a:rPr>
              <a:t>&lt;style&gt;</a:t>
            </a:r>
            <a:endParaRPr sz="3900">
              <a:solidFill>
                <a:srgbClr val="FFFC66"/>
              </a:solidFill>
            </a:endParaRPr>
          </a:p>
          <a:p>
            <a:pPr indent="0" lvl="0" marL="0" rtl="0" algn="l">
              <a:spcBef>
                <a:spcPts val="0"/>
              </a:spcBef>
              <a:spcAft>
                <a:spcPts val="0"/>
              </a:spcAft>
              <a:buNone/>
            </a:pPr>
            <a:r>
              <a:rPr lang="en-US" sz="3900">
                <a:solidFill>
                  <a:srgbClr val="FFFC66"/>
                </a:solidFill>
              </a:rPr>
              <a:t>#grad1 {</a:t>
            </a:r>
            <a:endParaRPr sz="3900">
              <a:solidFill>
                <a:srgbClr val="FFFC66"/>
              </a:solidFill>
            </a:endParaRPr>
          </a:p>
          <a:p>
            <a:pPr indent="0" lvl="0" marL="0" rtl="0" algn="l">
              <a:spcBef>
                <a:spcPts val="0"/>
              </a:spcBef>
              <a:spcAft>
                <a:spcPts val="0"/>
              </a:spcAft>
              <a:buNone/>
            </a:pPr>
            <a:r>
              <a:rPr lang="en-US" sz="3900">
                <a:solidFill>
                  <a:srgbClr val="FFFC66"/>
                </a:solidFill>
              </a:rPr>
              <a:t>  height: 150px;</a:t>
            </a:r>
            <a:endParaRPr sz="3900">
              <a:solidFill>
                <a:srgbClr val="FFFC66"/>
              </a:solidFill>
            </a:endParaRPr>
          </a:p>
          <a:p>
            <a:pPr indent="0" lvl="0" marL="0" rtl="0" algn="l">
              <a:spcBef>
                <a:spcPts val="0"/>
              </a:spcBef>
              <a:spcAft>
                <a:spcPts val="0"/>
              </a:spcAft>
              <a:buNone/>
            </a:pPr>
            <a:r>
              <a:rPr lang="en-US" sz="3900">
                <a:solidFill>
                  <a:srgbClr val="FFFC66"/>
                </a:solidFill>
              </a:rPr>
              <a:t>  width: 200px;</a:t>
            </a:r>
            <a:endParaRPr sz="3900">
              <a:solidFill>
                <a:srgbClr val="FFFC66"/>
              </a:solidFill>
            </a:endParaRPr>
          </a:p>
          <a:p>
            <a:pPr indent="0" lvl="0" marL="0" rtl="0" algn="l">
              <a:spcBef>
                <a:spcPts val="0"/>
              </a:spcBef>
              <a:spcAft>
                <a:spcPts val="0"/>
              </a:spcAft>
              <a:buNone/>
            </a:pPr>
            <a:r>
              <a:rPr lang="en-US" sz="3900">
                <a:solidFill>
                  <a:srgbClr val="FFFC66"/>
                </a:solidFill>
              </a:rPr>
              <a:t>  background-image: radial-gradient(red, green, blue);</a:t>
            </a:r>
            <a:endParaRPr sz="3900">
              <a:solidFill>
                <a:srgbClr val="FFFC66"/>
              </a:solidFill>
            </a:endParaRPr>
          </a:p>
          <a:p>
            <a:pPr indent="0" lvl="0" marL="0" rtl="0" algn="l">
              <a:spcBef>
                <a:spcPts val="0"/>
              </a:spcBef>
              <a:spcAft>
                <a:spcPts val="0"/>
              </a:spcAft>
              <a:buNone/>
            </a:pPr>
            <a:r>
              <a:rPr lang="en-US" sz="3900">
                <a:solidFill>
                  <a:srgbClr val="FFFC66"/>
                </a:solidFill>
              </a:rPr>
              <a:t>}</a:t>
            </a:r>
            <a:endParaRPr sz="3900">
              <a:solidFill>
                <a:srgbClr val="FFFC66"/>
              </a:solidFill>
            </a:endParaRPr>
          </a:p>
          <a:p>
            <a:pPr indent="0" lvl="0" marL="0" rtl="0" algn="l">
              <a:spcBef>
                <a:spcPts val="0"/>
              </a:spcBef>
              <a:spcAft>
                <a:spcPts val="0"/>
              </a:spcAft>
              <a:buNone/>
            </a:pPr>
            <a:r>
              <a:rPr lang="en-US" sz="3900">
                <a:solidFill>
                  <a:srgbClr val="FFFC66"/>
                </a:solidFill>
              </a:rPr>
              <a:t>&lt;/style&gt;</a:t>
            </a:r>
            <a:endParaRPr sz="3900">
              <a:solidFill>
                <a:srgbClr val="FFFC66"/>
              </a:solidFill>
            </a:endParaRPr>
          </a:p>
          <a:p>
            <a:pPr indent="0" lvl="0" marL="0" rtl="0" algn="l">
              <a:spcBef>
                <a:spcPts val="0"/>
              </a:spcBef>
              <a:spcAft>
                <a:spcPts val="0"/>
              </a:spcAft>
              <a:buNone/>
            </a:pPr>
            <a:r>
              <a:rPr lang="en-US" sz="3900">
                <a:solidFill>
                  <a:srgbClr val="FFFC66"/>
                </a:solidFill>
              </a:rPr>
              <a:t>&lt;/head&gt;</a:t>
            </a:r>
            <a:endParaRPr sz="3900">
              <a:solidFill>
                <a:srgbClr val="FFFC66"/>
              </a:solidFill>
            </a:endParaRPr>
          </a:p>
          <a:p>
            <a:pPr indent="0" lvl="0" marL="0" rtl="0" algn="l">
              <a:spcBef>
                <a:spcPts val="0"/>
              </a:spcBef>
              <a:spcAft>
                <a:spcPts val="0"/>
              </a:spcAft>
              <a:buNone/>
            </a:pPr>
            <a:r>
              <a:rPr lang="en-US" sz="3900">
                <a:solidFill>
                  <a:srgbClr val="FFFC66"/>
                </a:solidFill>
              </a:rPr>
              <a:t>&lt;body&gt;</a:t>
            </a:r>
            <a:endParaRPr sz="3900">
              <a:solidFill>
                <a:srgbClr val="FFFC66"/>
              </a:solidFill>
            </a:endParaRPr>
          </a:p>
          <a:p>
            <a:pPr indent="0" lvl="0" marL="0" rtl="0" algn="l">
              <a:spcBef>
                <a:spcPts val="0"/>
              </a:spcBef>
              <a:spcAft>
                <a:spcPts val="0"/>
              </a:spcAft>
              <a:buNone/>
            </a:pPr>
            <a:r>
              <a:t/>
            </a:r>
            <a:endParaRPr sz="3900">
              <a:solidFill>
                <a:srgbClr val="FFFC66"/>
              </a:solidFill>
            </a:endParaRPr>
          </a:p>
          <a:p>
            <a:pPr indent="0" lvl="0" marL="0" rtl="0" algn="l">
              <a:spcBef>
                <a:spcPts val="0"/>
              </a:spcBef>
              <a:spcAft>
                <a:spcPts val="0"/>
              </a:spcAft>
              <a:buNone/>
            </a:pPr>
            <a:r>
              <a:rPr lang="en-US" sz="3900">
                <a:solidFill>
                  <a:srgbClr val="FFFC66"/>
                </a:solidFill>
              </a:rPr>
              <a:t>&lt;h3&gt;Radial Gradient - Evenly Spaced Color Stops&lt;/h3&gt;</a:t>
            </a:r>
            <a:endParaRPr sz="3900">
              <a:solidFill>
                <a:srgbClr val="FFFC66"/>
              </a:solidFill>
            </a:endParaRPr>
          </a:p>
          <a:p>
            <a:pPr indent="0" lvl="0" marL="0" rtl="0" algn="l">
              <a:spcBef>
                <a:spcPts val="0"/>
              </a:spcBef>
              <a:spcAft>
                <a:spcPts val="0"/>
              </a:spcAft>
              <a:buNone/>
            </a:pPr>
            <a:r>
              <a:rPr lang="en-US" sz="3900">
                <a:solidFill>
                  <a:srgbClr val="FFFC66"/>
                </a:solidFill>
              </a:rPr>
              <a:t>&lt;div id="grad1"&gt;&lt;/div&gt;</a:t>
            </a:r>
            <a:endParaRPr sz="3900">
              <a:solidFill>
                <a:srgbClr val="FFFC66"/>
              </a:solidFill>
            </a:endParaRPr>
          </a:p>
          <a:p>
            <a:pPr indent="0" lvl="0" marL="0" rtl="0" algn="l">
              <a:spcBef>
                <a:spcPts val="0"/>
              </a:spcBef>
              <a:spcAft>
                <a:spcPts val="0"/>
              </a:spcAft>
              <a:buNone/>
            </a:pPr>
            <a:r>
              <a:t/>
            </a:r>
            <a:endParaRPr sz="3900">
              <a:solidFill>
                <a:srgbClr val="FFFC66"/>
              </a:solidFill>
            </a:endParaRPr>
          </a:p>
          <a:p>
            <a:pPr indent="0" lvl="0" marL="0" rtl="0" algn="l">
              <a:spcBef>
                <a:spcPts val="0"/>
              </a:spcBef>
              <a:spcAft>
                <a:spcPts val="0"/>
              </a:spcAft>
              <a:buNone/>
            </a:pPr>
            <a:r>
              <a:rPr lang="en-US" sz="3900">
                <a:solidFill>
                  <a:srgbClr val="FFFC66"/>
                </a:solidFill>
              </a:rPr>
              <a:t>&lt;/body&gt;</a:t>
            </a:r>
            <a:endParaRPr sz="3900">
              <a:solidFill>
                <a:srgbClr val="FFFC66"/>
              </a:solidFill>
            </a:endParaRPr>
          </a:p>
          <a:p>
            <a:pPr indent="0" lvl="0" marL="0" rtl="0" algn="l">
              <a:spcBef>
                <a:spcPts val="0"/>
              </a:spcBef>
              <a:spcAft>
                <a:spcPts val="0"/>
              </a:spcAft>
              <a:buNone/>
            </a:pPr>
            <a:r>
              <a:rPr lang="en-US" sz="3900">
                <a:solidFill>
                  <a:srgbClr val="FFFC66"/>
                </a:solidFill>
              </a:rPr>
              <a:t>&lt;/html&gt;</a:t>
            </a:r>
            <a:endParaRPr sz="3900">
              <a:solidFill>
                <a:srgbClr val="FFFC66"/>
              </a:solidFill>
            </a:endParaRPr>
          </a:p>
        </p:txBody>
      </p:sp>
      <p:sp>
        <p:nvSpPr>
          <p:cNvPr id="2934" name="Google Shape;2934;p167"/>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35" name="Google Shape;2935;p167"/>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936" name="Google Shape;2936;p167"/>
          <p:cNvSpPr txBox="1"/>
          <p:nvPr/>
        </p:nvSpPr>
        <p:spPr>
          <a:xfrm>
            <a:off x="12889725" y="44717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37" name="Google Shape;2937;p167"/>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38" name="Google Shape;2938;p167"/>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39" name="Google Shape;2939;p167"/>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940" name="Google Shape;2940;p167"/>
          <p:cNvSpPr txBox="1"/>
          <p:nvPr/>
        </p:nvSpPr>
        <p:spPr>
          <a:xfrm>
            <a:off x="760175" y="1454225"/>
            <a:ext cx="8659200" cy="5541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400">
              <a:solidFill>
                <a:srgbClr val="FFFC66"/>
              </a:solidFill>
              <a:latin typeface="Helvetica Neue"/>
              <a:ea typeface="Helvetica Neue"/>
              <a:cs typeface="Helvetica Neue"/>
              <a:sym typeface="Helvetica Neue"/>
            </a:endParaRPr>
          </a:p>
        </p:txBody>
      </p:sp>
      <p:sp>
        <p:nvSpPr>
          <p:cNvPr id="2941" name="Google Shape;2941;p167"/>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942" name="Google Shape;2942;p167"/>
          <p:cNvPicPr preferRelativeResize="0"/>
          <p:nvPr/>
        </p:nvPicPr>
        <p:blipFill>
          <a:blip r:embed="rId4">
            <a:alphaModFix/>
          </a:blip>
          <a:stretch>
            <a:fillRect/>
          </a:stretch>
        </p:blipFill>
        <p:spPr>
          <a:xfrm>
            <a:off x="13050400" y="3256125"/>
            <a:ext cx="11038900" cy="9938563"/>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46" name="Shape 2946"/>
        <p:cNvGrpSpPr/>
        <p:nvPr/>
      </p:nvGrpSpPr>
      <p:grpSpPr>
        <a:xfrm>
          <a:off x="0" y="0"/>
          <a:ext cx="0" cy="0"/>
          <a:chOff x="0" y="0"/>
          <a:chExt cx="0" cy="0"/>
        </a:xfrm>
      </p:grpSpPr>
      <p:pic>
        <p:nvPicPr>
          <p:cNvPr descr="PrepBytes_Logo.png" id="2947" name="Google Shape;2947;p168"/>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948" name="Google Shape;2948;p168"/>
          <p:cNvSpPr txBox="1"/>
          <p:nvPr/>
        </p:nvSpPr>
        <p:spPr>
          <a:xfrm>
            <a:off x="1043875" y="1473500"/>
            <a:ext cx="21622500" cy="132909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rPr lang="en-US" sz="3400">
                <a:solidFill>
                  <a:srgbClr val="0081CC"/>
                </a:solidFill>
              </a:rPr>
              <a:t>The transform property in CSS is used to change the coordinate space of the visual formatting model. This is used to add effects like skew, rotate, translate, etc on elements.</a:t>
            </a:r>
            <a:endParaRPr sz="3400">
              <a:solidFill>
                <a:srgbClr val="0081CC"/>
              </a:solidFill>
            </a:endParaRPr>
          </a:p>
          <a:p>
            <a:pPr indent="0" lvl="0" marL="0" marR="0" rtl="0" algn="l">
              <a:lnSpc>
                <a:spcPct val="220000"/>
              </a:lnSpc>
              <a:spcBef>
                <a:spcPts val="0"/>
              </a:spcBef>
              <a:spcAft>
                <a:spcPts val="0"/>
              </a:spcAft>
              <a:buClr>
                <a:srgbClr val="FFFFFF"/>
              </a:buClr>
              <a:buSzPts val="7000"/>
              <a:buFont typeface="Verdana"/>
              <a:buNone/>
            </a:pPr>
            <a:r>
              <a:rPr lang="en-US" sz="3400">
                <a:solidFill>
                  <a:srgbClr val="0081CC"/>
                </a:solidFill>
              </a:rPr>
              <a:t>Syntax:</a:t>
            </a:r>
            <a:endParaRPr sz="3400">
              <a:solidFill>
                <a:srgbClr val="0081CC"/>
              </a:solidFill>
            </a:endParaRPr>
          </a:p>
          <a:p>
            <a:pPr indent="0" lvl="0" marL="0" marR="0" rtl="0" algn="l">
              <a:lnSpc>
                <a:spcPct val="220000"/>
              </a:lnSpc>
              <a:spcBef>
                <a:spcPts val="0"/>
              </a:spcBef>
              <a:spcAft>
                <a:spcPts val="0"/>
              </a:spcAft>
              <a:buClr>
                <a:srgbClr val="FFFFFF"/>
              </a:buClr>
              <a:buSzPts val="7000"/>
              <a:buFont typeface="Verdana"/>
              <a:buNone/>
            </a:pPr>
            <a:r>
              <a:rPr lang="en-US" sz="3400">
                <a:solidFill>
                  <a:srgbClr val="0081CC"/>
                </a:solidFill>
              </a:rPr>
              <a:t>transform: none|transform-functions|initial|inherit;</a:t>
            </a:r>
            <a:endParaRPr sz="3400">
              <a:solidFill>
                <a:srgbClr val="0081CC"/>
              </a:solidFill>
            </a:endParaRPr>
          </a:p>
          <a:p>
            <a:pPr indent="0" lvl="0" marL="0" marR="0" rtl="0" algn="l">
              <a:lnSpc>
                <a:spcPct val="220000"/>
              </a:lnSpc>
              <a:spcBef>
                <a:spcPts val="0"/>
              </a:spcBef>
              <a:spcAft>
                <a:spcPts val="0"/>
              </a:spcAft>
              <a:buClr>
                <a:srgbClr val="FFFFFF"/>
              </a:buClr>
              <a:buSzPts val="7000"/>
              <a:buFont typeface="Verdana"/>
              <a:buNone/>
            </a:pPr>
            <a:r>
              <a:rPr lang="en-US" sz="3400">
                <a:solidFill>
                  <a:srgbClr val="0081CC"/>
                </a:solidFill>
              </a:rPr>
              <a:t>Note: The transformations can be of 2-D or 3-D type.</a:t>
            </a:r>
            <a:endParaRPr sz="3400">
              <a:solidFill>
                <a:srgbClr val="0081CC"/>
              </a:solidFill>
            </a:endParaRPr>
          </a:p>
          <a:p>
            <a:pPr indent="0" lvl="0" marL="0" marR="0" rtl="0" algn="l">
              <a:lnSpc>
                <a:spcPct val="220000"/>
              </a:lnSpc>
              <a:spcBef>
                <a:spcPts val="0"/>
              </a:spcBef>
              <a:spcAft>
                <a:spcPts val="0"/>
              </a:spcAft>
              <a:buClr>
                <a:srgbClr val="FFFFFF"/>
              </a:buClr>
              <a:buSzPts val="7000"/>
              <a:buFont typeface="Verdana"/>
              <a:buNone/>
            </a:pPr>
            <a:r>
              <a:rPr lang="en-US" sz="3400">
                <a:solidFill>
                  <a:srgbClr val="0081CC"/>
                </a:solidFill>
              </a:rPr>
              <a:t>Values:</a:t>
            </a:r>
            <a:endParaRPr sz="3400">
              <a:solidFill>
                <a:srgbClr val="0081CC"/>
              </a:solidFill>
            </a:endParaRPr>
          </a:p>
          <a:p>
            <a:pPr indent="0" lvl="0" marL="0" marR="0" rtl="0" algn="l">
              <a:lnSpc>
                <a:spcPct val="220000"/>
              </a:lnSpc>
              <a:spcBef>
                <a:spcPts val="0"/>
              </a:spcBef>
              <a:spcAft>
                <a:spcPts val="0"/>
              </a:spcAft>
              <a:buClr>
                <a:srgbClr val="FFFFFF"/>
              </a:buClr>
              <a:buSzPts val="7000"/>
              <a:buFont typeface="Verdana"/>
              <a:buNone/>
            </a:pPr>
            <a:r>
              <a:rPr lang="en-US" sz="3400">
                <a:solidFill>
                  <a:srgbClr val="0081CC"/>
                </a:solidFill>
              </a:rPr>
              <a:t>none: No transformation takes place.</a:t>
            </a:r>
            <a:endParaRPr sz="3400">
              <a:solidFill>
                <a:srgbClr val="0081CC"/>
              </a:solidFill>
            </a:endParaRPr>
          </a:p>
          <a:p>
            <a:pPr indent="0" lvl="0" marL="0" marR="0" rtl="0" algn="l">
              <a:lnSpc>
                <a:spcPct val="220000"/>
              </a:lnSpc>
              <a:spcBef>
                <a:spcPts val="0"/>
              </a:spcBef>
              <a:spcAft>
                <a:spcPts val="0"/>
              </a:spcAft>
              <a:buClr>
                <a:srgbClr val="FFFFFF"/>
              </a:buClr>
              <a:buSzPts val="7000"/>
              <a:buFont typeface="Verdana"/>
              <a:buNone/>
            </a:pPr>
            <a:r>
              <a:rPr lang="en-US" sz="3400">
                <a:solidFill>
                  <a:srgbClr val="0081CC"/>
                </a:solidFill>
              </a:rPr>
              <a:t>matrix(x, x, x, x, x, x): It specifies a matrix transformation of 2-D type. It takes 6 values.</a:t>
            </a:r>
            <a:endParaRPr sz="3400">
              <a:solidFill>
                <a:srgbClr val="0081CC"/>
              </a:solidFill>
            </a:endParaRPr>
          </a:p>
          <a:p>
            <a:pPr indent="0" lvl="0" marL="0" marR="0" rtl="0" algn="l">
              <a:lnSpc>
                <a:spcPct val="220000"/>
              </a:lnSpc>
              <a:spcBef>
                <a:spcPts val="0"/>
              </a:spcBef>
              <a:spcAft>
                <a:spcPts val="0"/>
              </a:spcAft>
              <a:buClr>
                <a:srgbClr val="FFFFFF"/>
              </a:buClr>
              <a:buSzPts val="7000"/>
              <a:buFont typeface="Verdana"/>
              <a:buNone/>
            </a:pPr>
            <a:r>
              <a:rPr lang="en-US" sz="3400">
                <a:solidFill>
                  <a:srgbClr val="0081CC"/>
                </a:solidFill>
              </a:rPr>
              <a:t>matrix3d(x, x, x, x, x, x, x, x, x): It specifies a matrix transformation of 3-D type. It takes 9 values.</a:t>
            </a:r>
            <a:endParaRPr sz="3400">
              <a:solidFill>
                <a:srgbClr val="0081CC"/>
              </a:solidFill>
            </a:endParaRPr>
          </a:p>
          <a:p>
            <a:pPr indent="0" lvl="0" marL="0" marR="0" rtl="0" algn="l">
              <a:lnSpc>
                <a:spcPct val="220000"/>
              </a:lnSpc>
              <a:spcBef>
                <a:spcPts val="0"/>
              </a:spcBef>
              <a:spcAft>
                <a:spcPts val="0"/>
              </a:spcAft>
              <a:buClr>
                <a:srgbClr val="FFFFFF"/>
              </a:buClr>
              <a:buSzPts val="7000"/>
              <a:buFont typeface="Verdana"/>
              <a:buNone/>
            </a:pPr>
            <a:r>
              <a:rPr lang="en-US" sz="3400">
                <a:solidFill>
                  <a:srgbClr val="0081CC"/>
                </a:solidFill>
              </a:rPr>
              <a:t>translate(x, y): It specifies a translation across the X and Y axes.</a:t>
            </a:r>
            <a:endParaRPr sz="3400">
              <a:solidFill>
                <a:srgbClr val="0081CC"/>
              </a:solidFill>
            </a:endParaRPr>
          </a:p>
          <a:p>
            <a:pPr indent="0" lvl="0" marL="0" marR="0" rtl="0" algn="l">
              <a:lnSpc>
                <a:spcPct val="220000"/>
              </a:lnSpc>
              <a:spcBef>
                <a:spcPts val="0"/>
              </a:spcBef>
              <a:spcAft>
                <a:spcPts val="0"/>
              </a:spcAft>
              <a:buClr>
                <a:srgbClr val="FFFFFF"/>
              </a:buClr>
              <a:buSzPts val="7000"/>
              <a:buFont typeface="Verdana"/>
              <a:buNone/>
            </a:pPr>
            <a:r>
              <a:rPr lang="en-US" sz="3400">
                <a:solidFill>
                  <a:srgbClr val="0081CC"/>
                </a:solidFill>
              </a:rPr>
              <a:t>translate3d(x, y, z): It specifies a translation across the X, Y, and Z axes.</a:t>
            </a:r>
            <a:endParaRPr sz="3400">
              <a:solidFill>
                <a:srgbClr val="0081CC"/>
              </a:solidFill>
            </a:endParaRPr>
          </a:p>
          <a:p>
            <a:pPr indent="0" lvl="0" marL="0" marR="0" rtl="0" algn="l">
              <a:lnSpc>
                <a:spcPct val="220000"/>
              </a:lnSpc>
              <a:spcBef>
                <a:spcPts val="0"/>
              </a:spcBef>
              <a:spcAft>
                <a:spcPts val="0"/>
              </a:spcAft>
              <a:buClr>
                <a:srgbClr val="FFFFFF"/>
              </a:buClr>
              <a:buSzPts val="7000"/>
              <a:buFont typeface="Verdana"/>
              <a:buNone/>
            </a:pPr>
            <a:r>
              <a:t/>
            </a:r>
            <a:endParaRPr sz="3400">
              <a:solidFill>
                <a:srgbClr val="0081CC"/>
              </a:solidFill>
            </a:endParaRPr>
          </a:p>
        </p:txBody>
      </p:sp>
      <p:sp>
        <p:nvSpPr>
          <p:cNvPr id="2949" name="Google Shape;2949;p16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950" name="Google Shape;2950;p168"/>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Css transform</a:t>
            </a:r>
            <a:endParaRPr sz="100">
              <a:solidFill>
                <a:schemeClr val="lt1"/>
              </a:solidFill>
              <a:latin typeface="Helvetica Neue"/>
              <a:ea typeface="Helvetica Neue"/>
              <a:cs typeface="Helvetica Neue"/>
              <a:sym typeface="Helvetica Neue"/>
            </a:endParaRPr>
          </a:p>
        </p:txBody>
      </p:sp>
      <p:sp>
        <p:nvSpPr>
          <p:cNvPr id="2951" name="Google Shape;2951;p168"/>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952" name="Google Shape;2952;p168"/>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953" name="Google Shape;2953;p168"/>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54" name="Google Shape;2954;p168"/>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55" name="Google Shape;2955;p168"/>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56" name="Google Shape;2956;p168"/>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57" name="Google Shape;2957;p168"/>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58" name="Google Shape;2958;p168"/>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59" name="Google Shape;2959;p168"/>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960" name="Google Shape;2960;p168"/>
          <p:cNvSpPr txBox="1"/>
          <p:nvPr/>
        </p:nvSpPr>
        <p:spPr>
          <a:xfrm>
            <a:off x="11116050" y="3475825"/>
            <a:ext cx="1138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961" name="Google Shape;2961;p168"/>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962" name="Google Shape;2962;p168"/>
          <p:cNvSpPr txBox="1"/>
          <p:nvPr/>
        </p:nvSpPr>
        <p:spPr>
          <a:xfrm>
            <a:off x="121225" y="2585725"/>
            <a:ext cx="12561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FFFC66"/>
              </a:solidFill>
            </a:endParaRPr>
          </a:p>
        </p:txBody>
      </p:sp>
      <p:sp>
        <p:nvSpPr>
          <p:cNvPr id="2963" name="Google Shape;2963;p168"/>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64" name="Google Shape;2964;p168"/>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965" name="Google Shape;2965;p168"/>
          <p:cNvSpPr txBox="1"/>
          <p:nvPr/>
        </p:nvSpPr>
        <p:spPr>
          <a:xfrm>
            <a:off x="12889725" y="44717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66" name="Google Shape;2966;p168"/>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67" name="Google Shape;2967;p168"/>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68" name="Google Shape;2968;p168"/>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969" name="Google Shape;2969;p168"/>
          <p:cNvSpPr txBox="1"/>
          <p:nvPr/>
        </p:nvSpPr>
        <p:spPr>
          <a:xfrm>
            <a:off x="760175" y="1454225"/>
            <a:ext cx="8659200" cy="5541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400">
              <a:solidFill>
                <a:srgbClr val="FFFC66"/>
              </a:solidFill>
              <a:latin typeface="Helvetica Neue"/>
              <a:ea typeface="Helvetica Neue"/>
              <a:cs typeface="Helvetica Neue"/>
              <a:sym typeface="Helvetica Neue"/>
            </a:endParaRPr>
          </a:p>
        </p:txBody>
      </p:sp>
      <p:sp>
        <p:nvSpPr>
          <p:cNvPr id="2970" name="Google Shape;2970;p168"/>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74" name="Shape 2974"/>
        <p:cNvGrpSpPr/>
        <p:nvPr/>
      </p:nvGrpSpPr>
      <p:grpSpPr>
        <a:xfrm>
          <a:off x="0" y="0"/>
          <a:ext cx="0" cy="0"/>
          <a:chOff x="0" y="0"/>
          <a:chExt cx="0" cy="0"/>
        </a:xfrm>
      </p:grpSpPr>
      <p:pic>
        <p:nvPicPr>
          <p:cNvPr descr="PrepBytes_Logo.png" id="2975" name="Google Shape;2975;p169"/>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2976" name="Google Shape;2976;p169"/>
          <p:cNvSpPr txBox="1"/>
          <p:nvPr/>
        </p:nvSpPr>
        <p:spPr>
          <a:xfrm>
            <a:off x="1043875" y="1473500"/>
            <a:ext cx="21622500" cy="626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3400">
              <a:solidFill>
                <a:srgbClr val="0081CC"/>
              </a:solidFill>
            </a:endParaRPr>
          </a:p>
        </p:txBody>
      </p:sp>
      <p:sp>
        <p:nvSpPr>
          <p:cNvPr id="2977" name="Google Shape;2977;p16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978" name="Google Shape;2978;p169"/>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Css transform</a:t>
            </a:r>
            <a:endParaRPr sz="100">
              <a:solidFill>
                <a:schemeClr val="lt1"/>
              </a:solidFill>
              <a:latin typeface="Helvetica Neue"/>
              <a:ea typeface="Helvetica Neue"/>
              <a:cs typeface="Helvetica Neue"/>
              <a:sym typeface="Helvetica Neue"/>
            </a:endParaRPr>
          </a:p>
        </p:txBody>
      </p:sp>
      <p:sp>
        <p:nvSpPr>
          <p:cNvPr id="2979" name="Google Shape;2979;p169"/>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2980" name="Google Shape;2980;p169"/>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2981" name="Google Shape;2981;p169"/>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82" name="Google Shape;2982;p169"/>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83" name="Google Shape;2983;p169"/>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84" name="Google Shape;2984;p169"/>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85" name="Google Shape;2985;p169"/>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86" name="Google Shape;2986;p169"/>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87" name="Google Shape;2987;p169"/>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2988" name="Google Shape;2988;p169"/>
          <p:cNvSpPr txBox="1"/>
          <p:nvPr/>
        </p:nvSpPr>
        <p:spPr>
          <a:xfrm>
            <a:off x="11116050" y="3475825"/>
            <a:ext cx="1138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2989" name="Google Shape;2989;p169"/>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2990" name="Google Shape;2990;p169"/>
          <p:cNvSpPr txBox="1"/>
          <p:nvPr/>
        </p:nvSpPr>
        <p:spPr>
          <a:xfrm>
            <a:off x="121225" y="2585725"/>
            <a:ext cx="12561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FFFC66"/>
              </a:solidFill>
            </a:endParaRPr>
          </a:p>
        </p:txBody>
      </p:sp>
      <p:sp>
        <p:nvSpPr>
          <p:cNvPr id="2991" name="Google Shape;2991;p169"/>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92" name="Google Shape;2992;p169"/>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2993" name="Google Shape;2993;p169"/>
          <p:cNvSpPr txBox="1"/>
          <p:nvPr/>
        </p:nvSpPr>
        <p:spPr>
          <a:xfrm>
            <a:off x="12889725" y="44717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94" name="Google Shape;2994;p169"/>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95" name="Google Shape;2995;p169"/>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96" name="Google Shape;2996;p169"/>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997" name="Google Shape;2997;p169"/>
          <p:cNvSpPr txBox="1"/>
          <p:nvPr/>
        </p:nvSpPr>
        <p:spPr>
          <a:xfrm>
            <a:off x="760175" y="1454225"/>
            <a:ext cx="23003100" cy="13372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Clr>
                <a:schemeClr val="dk1"/>
              </a:buClr>
              <a:buSzPts val="7000"/>
              <a:buFont typeface="Verdana"/>
              <a:buNone/>
            </a:pPr>
            <a:r>
              <a:rPr lang="en-US" sz="3400">
                <a:solidFill>
                  <a:srgbClr val="0081CC"/>
                </a:solidFill>
              </a:rPr>
              <a:t>translateX(x): It specifies the translation across the X-axis only.</a:t>
            </a:r>
            <a:endParaRPr sz="3400">
              <a:solidFill>
                <a:srgbClr val="0081CC"/>
              </a:solidFill>
            </a:endParaRPr>
          </a:p>
          <a:p>
            <a:pPr indent="0" lvl="0" marL="0" rtl="0" algn="l">
              <a:lnSpc>
                <a:spcPct val="220000"/>
              </a:lnSpc>
              <a:spcBef>
                <a:spcPts val="0"/>
              </a:spcBef>
              <a:spcAft>
                <a:spcPts val="0"/>
              </a:spcAft>
              <a:buClr>
                <a:schemeClr val="dk1"/>
              </a:buClr>
              <a:buSzPts val="7000"/>
              <a:buFont typeface="Verdana"/>
              <a:buNone/>
            </a:pPr>
            <a:r>
              <a:rPr lang="en-US" sz="3400">
                <a:solidFill>
                  <a:srgbClr val="0081CC"/>
                </a:solidFill>
              </a:rPr>
              <a:t>translateY(y): It specifies the translation across the Y-axis only.</a:t>
            </a:r>
            <a:endParaRPr sz="3400">
              <a:solidFill>
                <a:srgbClr val="0081CC"/>
              </a:solidFill>
            </a:endParaRPr>
          </a:p>
          <a:p>
            <a:pPr indent="0" lvl="0" marL="0" rtl="0" algn="l">
              <a:lnSpc>
                <a:spcPct val="220000"/>
              </a:lnSpc>
              <a:spcBef>
                <a:spcPts val="0"/>
              </a:spcBef>
              <a:spcAft>
                <a:spcPts val="0"/>
              </a:spcAft>
              <a:buClr>
                <a:schemeClr val="dk1"/>
              </a:buClr>
              <a:buSzPts val="7000"/>
              <a:buFont typeface="Verdana"/>
              <a:buNone/>
            </a:pPr>
            <a:r>
              <a:rPr lang="en-US" sz="3400">
                <a:solidFill>
                  <a:srgbClr val="0081CC"/>
                </a:solidFill>
              </a:rPr>
              <a:t>translateZ(z): It specifies the translation across the Z-axis only.</a:t>
            </a:r>
            <a:endParaRPr sz="3400">
              <a:solidFill>
                <a:srgbClr val="0081CC"/>
              </a:solidFill>
            </a:endParaRPr>
          </a:p>
          <a:p>
            <a:pPr indent="0" lvl="0" marL="0" rtl="0" algn="l">
              <a:lnSpc>
                <a:spcPct val="220000"/>
              </a:lnSpc>
              <a:spcBef>
                <a:spcPts val="0"/>
              </a:spcBef>
              <a:spcAft>
                <a:spcPts val="0"/>
              </a:spcAft>
              <a:buClr>
                <a:schemeClr val="dk1"/>
              </a:buClr>
              <a:buSzPts val="7000"/>
              <a:buFont typeface="Verdana"/>
              <a:buNone/>
            </a:pPr>
            <a:r>
              <a:rPr lang="en-US" sz="3400">
                <a:solidFill>
                  <a:srgbClr val="0081CC"/>
                </a:solidFill>
              </a:rPr>
              <a:t>rotate(angle): It specifies the angle of rotation.</a:t>
            </a:r>
            <a:endParaRPr sz="3400">
              <a:solidFill>
                <a:srgbClr val="0081CC"/>
              </a:solidFill>
            </a:endParaRPr>
          </a:p>
          <a:p>
            <a:pPr indent="0" lvl="0" marL="0" rtl="0" algn="l">
              <a:lnSpc>
                <a:spcPct val="220000"/>
              </a:lnSpc>
              <a:spcBef>
                <a:spcPts val="0"/>
              </a:spcBef>
              <a:spcAft>
                <a:spcPts val="0"/>
              </a:spcAft>
              <a:buClr>
                <a:schemeClr val="dk1"/>
              </a:buClr>
              <a:buSzPts val="7000"/>
              <a:buFont typeface="Verdana"/>
              <a:buNone/>
            </a:pPr>
            <a:r>
              <a:rPr lang="en-US" sz="3400">
                <a:solidFill>
                  <a:srgbClr val="0081CC"/>
                </a:solidFill>
              </a:rPr>
              <a:t>rotateX(angle): It specifies the rotation along with the X-axis corresponding to the angle of rotation.</a:t>
            </a:r>
            <a:endParaRPr sz="3400">
              <a:solidFill>
                <a:srgbClr val="0081CC"/>
              </a:solidFill>
            </a:endParaRPr>
          </a:p>
          <a:p>
            <a:pPr indent="0" lvl="0" marL="0" rtl="0" algn="l">
              <a:lnSpc>
                <a:spcPct val="220000"/>
              </a:lnSpc>
              <a:spcBef>
                <a:spcPts val="0"/>
              </a:spcBef>
              <a:spcAft>
                <a:spcPts val="0"/>
              </a:spcAft>
              <a:buClr>
                <a:schemeClr val="dk1"/>
              </a:buClr>
              <a:buSzPts val="7000"/>
              <a:buFont typeface="Verdana"/>
              <a:buNone/>
            </a:pPr>
            <a:r>
              <a:rPr lang="en-US" sz="3400">
                <a:solidFill>
                  <a:srgbClr val="0081CC"/>
                </a:solidFill>
              </a:rPr>
              <a:t>roatateY(angle): It specifies the rotation along with the Y-axis corresponding to the angle of rotation.</a:t>
            </a:r>
            <a:endParaRPr sz="3400">
              <a:solidFill>
                <a:srgbClr val="0081CC"/>
              </a:solidFill>
            </a:endParaRPr>
          </a:p>
          <a:p>
            <a:pPr indent="0" lvl="0" marL="0" rtl="0" algn="l">
              <a:lnSpc>
                <a:spcPct val="220000"/>
              </a:lnSpc>
              <a:spcBef>
                <a:spcPts val="0"/>
              </a:spcBef>
              <a:spcAft>
                <a:spcPts val="0"/>
              </a:spcAft>
              <a:buClr>
                <a:schemeClr val="dk1"/>
              </a:buClr>
              <a:buSzPts val="7000"/>
              <a:buFont typeface="Verdana"/>
              <a:buNone/>
            </a:pPr>
            <a:r>
              <a:rPr lang="en-US" sz="3400">
                <a:solidFill>
                  <a:srgbClr val="0081CC"/>
                </a:solidFill>
              </a:rPr>
              <a:t>roteteZ(angle): It specifies the rotation along with the Z-axis corresponding to the angle of rotation.</a:t>
            </a:r>
            <a:endParaRPr sz="3400">
              <a:solidFill>
                <a:srgbClr val="0081CC"/>
              </a:solidFill>
            </a:endParaRPr>
          </a:p>
          <a:p>
            <a:pPr indent="0" lvl="0" marL="0" rtl="0" algn="l">
              <a:lnSpc>
                <a:spcPct val="220000"/>
              </a:lnSpc>
              <a:spcBef>
                <a:spcPts val="0"/>
              </a:spcBef>
              <a:spcAft>
                <a:spcPts val="0"/>
              </a:spcAft>
              <a:buClr>
                <a:schemeClr val="dk1"/>
              </a:buClr>
              <a:buSzPts val="7000"/>
              <a:buFont typeface="Verdana"/>
              <a:buNone/>
            </a:pPr>
            <a:r>
              <a:rPr lang="en-US" sz="3400">
                <a:solidFill>
                  <a:srgbClr val="0081CC"/>
                </a:solidFill>
              </a:rPr>
              <a:t>scale(x, y): It specifies the scale transformation along the X and Y axes.</a:t>
            </a:r>
            <a:endParaRPr sz="3400">
              <a:solidFill>
                <a:srgbClr val="0081CC"/>
              </a:solidFill>
            </a:endParaRPr>
          </a:p>
          <a:p>
            <a:pPr indent="0" lvl="0" marL="0" rtl="0" algn="l">
              <a:lnSpc>
                <a:spcPct val="220000"/>
              </a:lnSpc>
              <a:spcBef>
                <a:spcPts val="0"/>
              </a:spcBef>
              <a:spcAft>
                <a:spcPts val="0"/>
              </a:spcAft>
              <a:buClr>
                <a:schemeClr val="dk1"/>
              </a:buClr>
              <a:buSzPts val="7000"/>
              <a:buFont typeface="Verdana"/>
              <a:buNone/>
            </a:pPr>
            <a:r>
              <a:rPr lang="en-US" sz="3400">
                <a:solidFill>
                  <a:srgbClr val="0081CC"/>
                </a:solidFill>
              </a:rPr>
              <a:t>scale3d(x, y, z): It specifies the scale transformation along the X, Y, and Z axes.</a:t>
            </a:r>
            <a:endParaRPr sz="3400">
              <a:solidFill>
                <a:srgbClr val="0081CC"/>
              </a:solidFill>
            </a:endParaRPr>
          </a:p>
          <a:p>
            <a:pPr indent="0" lvl="0" marL="0" rtl="0" algn="l">
              <a:lnSpc>
                <a:spcPct val="220000"/>
              </a:lnSpc>
              <a:spcBef>
                <a:spcPts val="0"/>
              </a:spcBef>
              <a:spcAft>
                <a:spcPts val="0"/>
              </a:spcAft>
              <a:buClr>
                <a:schemeClr val="dk1"/>
              </a:buClr>
              <a:buSzPts val="7000"/>
              <a:buFont typeface="Verdana"/>
              <a:buNone/>
            </a:pPr>
            <a:r>
              <a:rPr lang="en-US" sz="3400">
                <a:solidFill>
                  <a:srgbClr val="0081CC"/>
                </a:solidFill>
              </a:rPr>
              <a:t>scaleX(x): It specifies the scale transformation along the X-axis.</a:t>
            </a:r>
            <a:endParaRPr sz="3400">
              <a:solidFill>
                <a:srgbClr val="0081CC"/>
              </a:solidFill>
            </a:endParaRPr>
          </a:p>
          <a:p>
            <a:pPr indent="0" lvl="0" marL="0" rtl="0" algn="l">
              <a:lnSpc>
                <a:spcPct val="220000"/>
              </a:lnSpc>
              <a:spcBef>
                <a:spcPts val="0"/>
              </a:spcBef>
              <a:spcAft>
                <a:spcPts val="0"/>
              </a:spcAft>
              <a:buClr>
                <a:schemeClr val="dk1"/>
              </a:buClr>
              <a:buSzPts val="7000"/>
              <a:buFont typeface="Verdana"/>
              <a:buNone/>
            </a:pPr>
            <a:r>
              <a:rPr lang="en-US" sz="3400">
                <a:solidFill>
                  <a:srgbClr val="0081CC"/>
                </a:solidFill>
              </a:rPr>
              <a:t>scaleY(y): It specifies the scale transformation along the Y-axis.</a:t>
            </a:r>
            <a:endParaRPr sz="3400">
              <a:solidFill>
                <a:srgbClr val="0081CC"/>
              </a:solidFill>
            </a:endParaRPr>
          </a:p>
          <a:p>
            <a:pPr indent="0" lvl="0" marL="0" rtl="0" algn="l">
              <a:lnSpc>
                <a:spcPct val="220000"/>
              </a:lnSpc>
              <a:spcBef>
                <a:spcPts val="0"/>
              </a:spcBef>
              <a:spcAft>
                <a:spcPts val="0"/>
              </a:spcAft>
              <a:buClr>
                <a:schemeClr val="dk1"/>
              </a:buClr>
              <a:buSzPts val="7000"/>
              <a:buFont typeface="Verdana"/>
              <a:buNone/>
            </a:pPr>
            <a:r>
              <a:t/>
            </a:r>
            <a:endParaRPr sz="3400">
              <a:solidFill>
                <a:srgbClr val="0081CC"/>
              </a:solidFill>
            </a:endParaRPr>
          </a:p>
        </p:txBody>
      </p:sp>
      <p:sp>
        <p:nvSpPr>
          <p:cNvPr id="2998" name="Google Shape;2998;p169"/>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02" name="Shape 3002"/>
        <p:cNvGrpSpPr/>
        <p:nvPr/>
      </p:nvGrpSpPr>
      <p:grpSpPr>
        <a:xfrm>
          <a:off x="0" y="0"/>
          <a:ext cx="0" cy="0"/>
          <a:chOff x="0" y="0"/>
          <a:chExt cx="0" cy="0"/>
        </a:xfrm>
      </p:grpSpPr>
      <p:pic>
        <p:nvPicPr>
          <p:cNvPr descr="PrepBytes_Logo.png" id="3003" name="Google Shape;3003;p170"/>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3004" name="Google Shape;3004;p170"/>
          <p:cNvSpPr txBox="1"/>
          <p:nvPr/>
        </p:nvSpPr>
        <p:spPr>
          <a:xfrm>
            <a:off x="1043875" y="1473500"/>
            <a:ext cx="21622500" cy="626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3400">
              <a:solidFill>
                <a:srgbClr val="0081CC"/>
              </a:solidFill>
            </a:endParaRPr>
          </a:p>
        </p:txBody>
      </p:sp>
      <p:sp>
        <p:nvSpPr>
          <p:cNvPr id="3005" name="Google Shape;3005;p17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006" name="Google Shape;3006;p170"/>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Css transform</a:t>
            </a:r>
            <a:endParaRPr sz="100">
              <a:solidFill>
                <a:schemeClr val="lt1"/>
              </a:solidFill>
              <a:latin typeface="Helvetica Neue"/>
              <a:ea typeface="Helvetica Neue"/>
              <a:cs typeface="Helvetica Neue"/>
              <a:sym typeface="Helvetica Neue"/>
            </a:endParaRPr>
          </a:p>
        </p:txBody>
      </p:sp>
      <p:sp>
        <p:nvSpPr>
          <p:cNvPr id="3007" name="Google Shape;3007;p170"/>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3008" name="Google Shape;3008;p170"/>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3009" name="Google Shape;3009;p170"/>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10" name="Google Shape;3010;p170"/>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11" name="Google Shape;3011;p170"/>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12" name="Google Shape;3012;p170"/>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13" name="Google Shape;3013;p170"/>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14" name="Google Shape;3014;p170"/>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15" name="Google Shape;3015;p170"/>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3016" name="Google Shape;3016;p170"/>
          <p:cNvSpPr txBox="1"/>
          <p:nvPr/>
        </p:nvSpPr>
        <p:spPr>
          <a:xfrm>
            <a:off x="11116050" y="3475825"/>
            <a:ext cx="1138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3017" name="Google Shape;3017;p170"/>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3018" name="Google Shape;3018;p170"/>
          <p:cNvSpPr txBox="1"/>
          <p:nvPr/>
        </p:nvSpPr>
        <p:spPr>
          <a:xfrm>
            <a:off x="121225" y="2585725"/>
            <a:ext cx="12561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FFFC66"/>
              </a:solidFill>
            </a:endParaRPr>
          </a:p>
        </p:txBody>
      </p:sp>
      <p:sp>
        <p:nvSpPr>
          <p:cNvPr id="3019" name="Google Shape;3019;p170"/>
          <p:cNvSpPr txBox="1"/>
          <p:nvPr/>
        </p:nvSpPr>
        <p:spPr>
          <a:xfrm>
            <a:off x="11865175" y="49576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20" name="Google Shape;3020;p170"/>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3021" name="Google Shape;3021;p170"/>
          <p:cNvSpPr txBox="1"/>
          <p:nvPr/>
        </p:nvSpPr>
        <p:spPr>
          <a:xfrm>
            <a:off x="12889725" y="44717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22" name="Google Shape;3022;p170"/>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23" name="Google Shape;3023;p170"/>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24" name="Google Shape;3024;p170"/>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025" name="Google Shape;3025;p170"/>
          <p:cNvSpPr txBox="1"/>
          <p:nvPr/>
        </p:nvSpPr>
        <p:spPr>
          <a:xfrm>
            <a:off x="760175" y="1454225"/>
            <a:ext cx="23003100" cy="132375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3700">
                <a:solidFill>
                  <a:srgbClr val="0081CC"/>
                </a:solidFill>
              </a:rPr>
              <a:t>scaleZ(z): It specifies the scale transformation along the Z-axis.</a:t>
            </a:r>
            <a:endParaRPr sz="3700">
              <a:solidFill>
                <a:srgbClr val="0081CC"/>
              </a:solidFill>
            </a:endParaRPr>
          </a:p>
          <a:p>
            <a:pPr indent="0" lvl="0" marL="0" rtl="0" algn="l">
              <a:lnSpc>
                <a:spcPct val="220000"/>
              </a:lnSpc>
              <a:spcBef>
                <a:spcPts val="0"/>
              </a:spcBef>
              <a:spcAft>
                <a:spcPts val="0"/>
              </a:spcAft>
              <a:buNone/>
            </a:pPr>
            <a:r>
              <a:rPr lang="en-US" sz="3700">
                <a:solidFill>
                  <a:srgbClr val="0081CC"/>
                </a:solidFill>
              </a:rPr>
              <a:t>scale3d(x, y, z): It specifies the scale transformation along the X, Y, and Z axes.</a:t>
            </a:r>
            <a:endParaRPr sz="3700">
              <a:solidFill>
                <a:srgbClr val="0081CC"/>
              </a:solidFill>
            </a:endParaRPr>
          </a:p>
          <a:p>
            <a:pPr indent="0" lvl="0" marL="0" rtl="0" algn="l">
              <a:lnSpc>
                <a:spcPct val="220000"/>
              </a:lnSpc>
              <a:spcBef>
                <a:spcPts val="0"/>
              </a:spcBef>
              <a:spcAft>
                <a:spcPts val="0"/>
              </a:spcAft>
              <a:buNone/>
            </a:pPr>
            <a:r>
              <a:rPr lang="en-US" sz="3700">
                <a:solidFill>
                  <a:srgbClr val="0081CC"/>
                </a:solidFill>
              </a:rPr>
              <a:t>skew(angle, angle): It specifies the skew transformation along the X and Y axes corresponding to the skew angles.</a:t>
            </a:r>
            <a:endParaRPr sz="3700">
              <a:solidFill>
                <a:srgbClr val="0081CC"/>
              </a:solidFill>
            </a:endParaRPr>
          </a:p>
          <a:p>
            <a:pPr indent="0" lvl="0" marL="0" rtl="0" algn="l">
              <a:lnSpc>
                <a:spcPct val="220000"/>
              </a:lnSpc>
              <a:spcBef>
                <a:spcPts val="0"/>
              </a:spcBef>
              <a:spcAft>
                <a:spcPts val="0"/>
              </a:spcAft>
              <a:buNone/>
            </a:pPr>
            <a:r>
              <a:rPr lang="en-US" sz="3700">
                <a:solidFill>
                  <a:srgbClr val="0081CC"/>
                </a:solidFill>
              </a:rPr>
              <a:t>skewX(angle): It specifies the skew transformation along with the X-axis corresponding to the skew angle.</a:t>
            </a:r>
            <a:endParaRPr sz="3700">
              <a:solidFill>
                <a:srgbClr val="0081CC"/>
              </a:solidFill>
            </a:endParaRPr>
          </a:p>
          <a:p>
            <a:pPr indent="0" lvl="0" marL="0" rtl="0" algn="l">
              <a:lnSpc>
                <a:spcPct val="220000"/>
              </a:lnSpc>
              <a:spcBef>
                <a:spcPts val="0"/>
              </a:spcBef>
              <a:spcAft>
                <a:spcPts val="0"/>
              </a:spcAft>
              <a:buNone/>
            </a:pPr>
            <a:r>
              <a:rPr lang="en-US" sz="3700">
                <a:solidFill>
                  <a:srgbClr val="0081CC"/>
                </a:solidFill>
              </a:rPr>
              <a:t>skewY(angle): It specifies the skew transformation along with the Y-axis corresponding to the skew angle.</a:t>
            </a:r>
            <a:endParaRPr sz="3700">
              <a:solidFill>
                <a:srgbClr val="0081CC"/>
              </a:solidFill>
            </a:endParaRPr>
          </a:p>
          <a:p>
            <a:pPr indent="0" lvl="0" marL="0" rtl="0" algn="l">
              <a:lnSpc>
                <a:spcPct val="220000"/>
              </a:lnSpc>
              <a:spcBef>
                <a:spcPts val="0"/>
              </a:spcBef>
              <a:spcAft>
                <a:spcPts val="0"/>
              </a:spcAft>
              <a:buNone/>
            </a:pPr>
            <a:r>
              <a:rPr lang="en-US" sz="3700">
                <a:solidFill>
                  <a:srgbClr val="0081CC"/>
                </a:solidFill>
              </a:rPr>
              <a:t>skewZ(angle): It specifies the skew transformation along with the Z-axis corresponding to the skew angle.</a:t>
            </a:r>
            <a:endParaRPr sz="3700">
              <a:solidFill>
                <a:srgbClr val="0081CC"/>
              </a:solidFill>
            </a:endParaRPr>
          </a:p>
          <a:p>
            <a:pPr indent="0" lvl="0" marL="0" rtl="0" algn="l">
              <a:lnSpc>
                <a:spcPct val="220000"/>
              </a:lnSpc>
              <a:spcBef>
                <a:spcPts val="0"/>
              </a:spcBef>
              <a:spcAft>
                <a:spcPts val="0"/>
              </a:spcAft>
              <a:buNone/>
            </a:pPr>
            <a:r>
              <a:rPr lang="en-US" sz="3700">
                <a:solidFill>
                  <a:srgbClr val="0081CC"/>
                </a:solidFill>
              </a:rPr>
              <a:t>perspective(x): It specifies the perspective of an element. Refer: Perspective property</a:t>
            </a:r>
            <a:endParaRPr sz="3700">
              <a:solidFill>
                <a:srgbClr val="0081CC"/>
              </a:solidFill>
            </a:endParaRPr>
          </a:p>
          <a:p>
            <a:pPr indent="0" lvl="0" marL="0" rtl="0" algn="l">
              <a:lnSpc>
                <a:spcPct val="220000"/>
              </a:lnSpc>
              <a:spcBef>
                <a:spcPts val="0"/>
              </a:spcBef>
              <a:spcAft>
                <a:spcPts val="0"/>
              </a:spcAft>
              <a:buNone/>
            </a:pPr>
            <a:r>
              <a:rPr lang="en-US" sz="3700">
                <a:solidFill>
                  <a:srgbClr val="0081CC"/>
                </a:solidFill>
              </a:rPr>
              <a:t>initial: It initializes the element to its default value.</a:t>
            </a:r>
            <a:endParaRPr sz="3700">
              <a:solidFill>
                <a:srgbClr val="0081CC"/>
              </a:solidFill>
            </a:endParaRPr>
          </a:p>
          <a:p>
            <a:pPr indent="0" lvl="0" marL="0" rtl="0" algn="l">
              <a:lnSpc>
                <a:spcPct val="220000"/>
              </a:lnSpc>
              <a:spcBef>
                <a:spcPts val="0"/>
              </a:spcBef>
              <a:spcAft>
                <a:spcPts val="0"/>
              </a:spcAft>
              <a:buNone/>
            </a:pPr>
            <a:r>
              <a:rPr lang="en-US" sz="3700">
                <a:solidFill>
                  <a:srgbClr val="0081CC"/>
                </a:solidFill>
              </a:rPr>
              <a:t>inherit: It inherits the value from its parent element.</a:t>
            </a:r>
            <a:endParaRPr sz="3700">
              <a:solidFill>
                <a:srgbClr val="0081CC"/>
              </a:solidFill>
            </a:endParaRPr>
          </a:p>
          <a:p>
            <a:pPr indent="0" lvl="0" marL="0" rtl="0" algn="l">
              <a:lnSpc>
                <a:spcPct val="220000"/>
              </a:lnSpc>
              <a:spcBef>
                <a:spcPts val="0"/>
              </a:spcBef>
              <a:spcAft>
                <a:spcPts val="0"/>
              </a:spcAft>
              <a:buNone/>
            </a:pPr>
            <a:r>
              <a:t/>
            </a:r>
            <a:endParaRPr sz="3400">
              <a:solidFill>
                <a:srgbClr val="0081CC"/>
              </a:solidFill>
            </a:endParaRPr>
          </a:p>
        </p:txBody>
      </p:sp>
      <p:sp>
        <p:nvSpPr>
          <p:cNvPr id="3026" name="Google Shape;3026;p170"/>
          <p:cNvSpPr txBox="1"/>
          <p:nvPr/>
        </p:nvSpPr>
        <p:spPr>
          <a:xfrm>
            <a:off x="7485950" y="1502875"/>
            <a:ext cx="112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30" name="Shape 3030"/>
        <p:cNvGrpSpPr/>
        <p:nvPr/>
      </p:nvGrpSpPr>
      <p:grpSpPr>
        <a:xfrm>
          <a:off x="0" y="0"/>
          <a:ext cx="0" cy="0"/>
          <a:chOff x="0" y="0"/>
          <a:chExt cx="0" cy="0"/>
        </a:xfrm>
      </p:grpSpPr>
      <p:pic>
        <p:nvPicPr>
          <p:cNvPr descr="PrepBytes_Logo.png" id="3031" name="Google Shape;3031;p171"/>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3032" name="Google Shape;3032;p171"/>
          <p:cNvSpPr txBox="1"/>
          <p:nvPr/>
        </p:nvSpPr>
        <p:spPr>
          <a:xfrm>
            <a:off x="1043875" y="1473500"/>
            <a:ext cx="21622500" cy="626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3400">
              <a:solidFill>
                <a:srgbClr val="0081CC"/>
              </a:solidFill>
            </a:endParaRPr>
          </a:p>
        </p:txBody>
      </p:sp>
      <p:sp>
        <p:nvSpPr>
          <p:cNvPr id="3033" name="Google Shape;3033;p17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034" name="Google Shape;3034;p171"/>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Css transform</a:t>
            </a:r>
            <a:endParaRPr sz="100">
              <a:solidFill>
                <a:schemeClr val="lt1"/>
              </a:solidFill>
              <a:latin typeface="Helvetica Neue"/>
              <a:ea typeface="Helvetica Neue"/>
              <a:cs typeface="Helvetica Neue"/>
              <a:sym typeface="Helvetica Neue"/>
            </a:endParaRPr>
          </a:p>
        </p:txBody>
      </p:sp>
      <p:sp>
        <p:nvSpPr>
          <p:cNvPr id="3035" name="Google Shape;3035;p171"/>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3036" name="Google Shape;3036;p171"/>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3037" name="Google Shape;3037;p171"/>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38" name="Google Shape;3038;p171"/>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39" name="Google Shape;3039;p171"/>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40" name="Google Shape;3040;p171"/>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41" name="Google Shape;3041;p171"/>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42" name="Google Shape;3042;p171"/>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43" name="Google Shape;3043;p171"/>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3044" name="Google Shape;3044;p171"/>
          <p:cNvSpPr txBox="1"/>
          <p:nvPr/>
        </p:nvSpPr>
        <p:spPr>
          <a:xfrm>
            <a:off x="18659850" y="3018625"/>
            <a:ext cx="11387700" cy="4802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&lt;h2&gt;transform: scaleY(1.5):&lt;/h2&gt;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&lt;div class="c"&gt;Hello World!&lt;/div&gt;</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&lt;/body&gt;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&lt;/html&gt;</a:t>
            </a:r>
            <a:endParaRPr sz="6000">
              <a:solidFill>
                <a:srgbClr val="0081CC"/>
              </a:solidFill>
            </a:endParaRPr>
          </a:p>
        </p:txBody>
      </p:sp>
      <p:sp>
        <p:nvSpPr>
          <p:cNvPr id="3045" name="Google Shape;3045;p171"/>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3046" name="Google Shape;3046;p171"/>
          <p:cNvSpPr txBox="1"/>
          <p:nvPr/>
        </p:nvSpPr>
        <p:spPr>
          <a:xfrm>
            <a:off x="7360225" y="1137925"/>
            <a:ext cx="5529600" cy="14330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2500">
                <a:solidFill>
                  <a:srgbClr val="FFFC66"/>
                </a:solidFill>
              </a:rPr>
              <a:t>div.b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width: 150px;</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height: 80px;</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background-color: yellow;</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-ms-transform: skewY(20deg); /* IE 9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transform: skewY(20deg);</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div.c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width: 150px;</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height: 80px;</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background-color: yellow;</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-ms-transform: scaleY(1.5); /* IE 9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transform: scaleY(1.5);</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a:t>
            </a:r>
            <a:endParaRPr sz="2500">
              <a:solidFill>
                <a:srgbClr val="FFFC66"/>
              </a:solidFill>
            </a:endParaRPr>
          </a:p>
          <a:p>
            <a:pPr indent="0" lvl="0" marL="0" rtl="0" algn="l">
              <a:lnSpc>
                <a:spcPct val="220000"/>
              </a:lnSpc>
              <a:spcBef>
                <a:spcPts val="0"/>
              </a:spcBef>
              <a:spcAft>
                <a:spcPts val="0"/>
              </a:spcAft>
              <a:buNone/>
            </a:pPr>
            <a:r>
              <a:t/>
            </a:r>
            <a:endParaRPr sz="3900">
              <a:solidFill>
                <a:srgbClr val="FFFC66"/>
              </a:solidFill>
            </a:endParaRPr>
          </a:p>
        </p:txBody>
      </p:sp>
      <p:sp>
        <p:nvSpPr>
          <p:cNvPr id="3047" name="Google Shape;3047;p171"/>
          <p:cNvSpPr txBox="1"/>
          <p:nvPr/>
        </p:nvSpPr>
        <p:spPr>
          <a:xfrm>
            <a:off x="11865175" y="13000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48" name="Google Shape;3048;p171"/>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3049" name="Google Shape;3049;p171"/>
          <p:cNvSpPr txBox="1"/>
          <p:nvPr/>
        </p:nvSpPr>
        <p:spPr>
          <a:xfrm>
            <a:off x="12889725" y="47003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50" name="Google Shape;3050;p171"/>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51" name="Google Shape;3051;p171"/>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52" name="Google Shape;3052;p171"/>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053" name="Google Shape;3053;p171"/>
          <p:cNvSpPr txBox="1"/>
          <p:nvPr/>
        </p:nvSpPr>
        <p:spPr>
          <a:xfrm>
            <a:off x="760175" y="1454225"/>
            <a:ext cx="6709200" cy="16353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2500">
                <a:solidFill>
                  <a:srgbClr val="FFFC66"/>
                </a:solidFill>
              </a:rPr>
              <a:t>&lt;!DOCTYPE html&gt;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&lt;html&gt;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&lt;head&gt;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&lt;style&gt;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body{</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background:black;</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color:blue;</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div.a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width: 150px;</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height: 80px;</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background-color: yellow;</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-ms-transform: rotate(20deg); /* IE 9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  transform: rotate(20deg);</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a:t>
            </a:r>
            <a:endParaRPr sz="2500">
              <a:solidFill>
                <a:srgbClr val="FFFC66"/>
              </a:solidFill>
            </a:endParaRPr>
          </a:p>
          <a:p>
            <a:pPr indent="0" lvl="0" marL="0" rtl="0" algn="l">
              <a:lnSpc>
                <a:spcPct val="220000"/>
              </a:lnSpc>
              <a:spcBef>
                <a:spcPts val="0"/>
              </a:spcBef>
              <a:spcAft>
                <a:spcPts val="0"/>
              </a:spcAft>
              <a:buNone/>
            </a:pPr>
            <a:r>
              <a:t/>
            </a:r>
            <a:endParaRPr sz="2500">
              <a:solidFill>
                <a:srgbClr val="0081CC"/>
              </a:solidFill>
            </a:endParaRPr>
          </a:p>
          <a:p>
            <a:pPr indent="0" lvl="0" marL="0" rtl="0" algn="l">
              <a:lnSpc>
                <a:spcPct val="220000"/>
              </a:lnSpc>
              <a:spcBef>
                <a:spcPts val="0"/>
              </a:spcBef>
              <a:spcAft>
                <a:spcPts val="0"/>
              </a:spcAft>
              <a:buNone/>
            </a:pPr>
            <a:r>
              <a:t/>
            </a:r>
            <a:endParaRPr sz="2500">
              <a:solidFill>
                <a:srgbClr val="0081CC"/>
              </a:solidFill>
            </a:endParaRPr>
          </a:p>
          <a:p>
            <a:pPr indent="0" lvl="0" marL="0" rtl="0" algn="l">
              <a:lnSpc>
                <a:spcPct val="220000"/>
              </a:lnSpc>
              <a:spcBef>
                <a:spcPts val="0"/>
              </a:spcBef>
              <a:spcAft>
                <a:spcPts val="0"/>
              </a:spcAft>
              <a:buNone/>
            </a:pPr>
            <a:r>
              <a:t/>
            </a:r>
            <a:endParaRPr sz="3700">
              <a:solidFill>
                <a:srgbClr val="0081CC"/>
              </a:solidFill>
            </a:endParaRPr>
          </a:p>
          <a:p>
            <a:pPr indent="0" lvl="0" marL="0" rtl="0" algn="l">
              <a:lnSpc>
                <a:spcPct val="220000"/>
              </a:lnSpc>
              <a:spcBef>
                <a:spcPts val="0"/>
              </a:spcBef>
              <a:spcAft>
                <a:spcPts val="0"/>
              </a:spcAft>
              <a:buNone/>
            </a:pPr>
            <a:r>
              <a:t/>
            </a:r>
            <a:endParaRPr sz="3400">
              <a:solidFill>
                <a:srgbClr val="0081CC"/>
              </a:solidFill>
            </a:endParaRPr>
          </a:p>
        </p:txBody>
      </p:sp>
      <p:sp>
        <p:nvSpPr>
          <p:cNvPr id="3054" name="Google Shape;3054;p171"/>
          <p:cNvSpPr txBox="1"/>
          <p:nvPr/>
        </p:nvSpPr>
        <p:spPr>
          <a:xfrm>
            <a:off x="13124750" y="2341075"/>
            <a:ext cx="6276000" cy="114057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2500">
                <a:solidFill>
                  <a:srgbClr val="FFFC66"/>
                </a:solidFill>
              </a:rPr>
              <a:t>&lt;/style&gt;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&lt;/head&gt;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&lt;body&gt;</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&lt;h1&gt;The transform Property&lt;/h1&gt;</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&lt;h2&gt;transform: rotate(20deg):&lt;/h2&gt;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&lt;div class="a"&gt;Hello World!&lt;/div&gt;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&lt;br&gt;</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&lt;h2&gt;transform: skewY(20deg):&lt;/h2&gt;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&lt;div class="b"&gt;Hello World!&lt;/div&gt;</a:t>
            </a:r>
            <a:endParaRPr sz="2500">
              <a:solidFill>
                <a:srgbClr val="FFFC66"/>
              </a:solidFill>
            </a:endParaRPr>
          </a:p>
          <a:p>
            <a:pPr indent="0" lvl="0" marL="0" rtl="0" algn="l">
              <a:lnSpc>
                <a:spcPct val="220000"/>
              </a:lnSpc>
              <a:spcBef>
                <a:spcPts val="0"/>
              </a:spcBef>
              <a:spcAft>
                <a:spcPts val="0"/>
              </a:spcAft>
              <a:buNone/>
            </a:pPr>
            <a:r>
              <a:rPr lang="en-US" sz="2500">
                <a:solidFill>
                  <a:srgbClr val="FFFC66"/>
                </a:solidFill>
              </a:rPr>
              <a:t>&lt;br&gt;</a:t>
            </a:r>
            <a:endParaRPr sz="2500">
              <a:solidFill>
                <a:srgbClr val="FFFC66"/>
              </a:solidFill>
            </a:endParaRPr>
          </a:p>
          <a:p>
            <a:pPr indent="0" lvl="0" marL="0" rtl="0" algn="l">
              <a:lnSpc>
                <a:spcPct val="220000"/>
              </a:lnSpc>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58" name="Shape 3058"/>
        <p:cNvGrpSpPr/>
        <p:nvPr/>
      </p:nvGrpSpPr>
      <p:grpSpPr>
        <a:xfrm>
          <a:off x="0" y="0"/>
          <a:ext cx="0" cy="0"/>
          <a:chOff x="0" y="0"/>
          <a:chExt cx="0" cy="0"/>
        </a:xfrm>
      </p:grpSpPr>
      <p:pic>
        <p:nvPicPr>
          <p:cNvPr descr="PrepBytes_Logo.png" id="3059" name="Google Shape;3059;p172"/>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3060" name="Google Shape;3060;p172"/>
          <p:cNvSpPr txBox="1"/>
          <p:nvPr/>
        </p:nvSpPr>
        <p:spPr>
          <a:xfrm>
            <a:off x="1043875" y="1473500"/>
            <a:ext cx="21622500" cy="626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3400">
              <a:solidFill>
                <a:srgbClr val="0081CC"/>
              </a:solidFill>
            </a:endParaRPr>
          </a:p>
        </p:txBody>
      </p:sp>
      <p:sp>
        <p:nvSpPr>
          <p:cNvPr id="3061" name="Google Shape;3061;p17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062" name="Google Shape;3062;p172"/>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Css transform</a:t>
            </a:r>
            <a:endParaRPr sz="100">
              <a:solidFill>
                <a:schemeClr val="lt1"/>
              </a:solidFill>
              <a:latin typeface="Helvetica Neue"/>
              <a:ea typeface="Helvetica Neue"/>
              <a:cs typeface="Helvetica Neue"/>
              <a:sym typeface="Helvetica Neue"/>
            </a:endParaRPr>
          </a:p>
        </p:txBody>
      </p:sp>
      <p:sp>
        <p:nvSpPr>
          <p:cNvPr id="3063" name="Google Shape;3063;p172"/>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3064" name="Google Shape;3064;p172"/>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3065" name="Google Shape;3065;p172"/>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66" name="Google Shape;3066;p172"/>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67" name="Google Shape;3067;p172"/>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68" name="Google Shape;3068;p172"/>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69" name="Google Shape;3069;p172"/>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70" name="Google Shape;3070;p172"/>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71" name="Google Shape;3071;p172"/>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3072" name="Google Shape;3072;p172"/>
          <p:cNvSpPr txBox="1"/>
          <p:nvPr/>
        </p:nvSpPr>
        <p:spPr>
          <a:xfrm>
            <a:off x="18659850" y="3018625"/>
            <a:ext cx="11387700" cy="1108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6000">
              <a:solidFill>
                <a:srgbClr val="0081CC"/>
              </a:solidFill>
            </a:endParaRPr>
          </a:p>
        </p:txBody>
      </p:sp>
      <p:sp>
        <p:nvSpPr>
          <p:cNvPr id="3073" name="Google Shape;3073;p172"/>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3074" name="Google Shape;3074;p172"/>
          <p:cNvSpPr txBox="1"/>
          <p:nvPr/>
        </p:nvSpPr>
        <p:spPr>
          <a:xfrm>
            <a:off x="11865175" y="13000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75" name="Google Shape;3075;p172"/>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3076" name="Google Shape;3076;p172"/>
          <p:cNvSpPr txBox="1"/>
          <p:nvPr/>
        </p:nvSpPr>
        <p:spPr>
          <a:xfrm>
            <a:off x="12889725" y="47003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77" name="Google Shape;3077;p172"/>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78" name="Google Shape;3078;p172"/>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79" name="Google Shape;3079;p172"/>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080" name="Google Shape;3080;p172"/>
          <p:cNvSpPr txBox="1"/>
          <p:nvPr/>
        </p:nvSpPr>
        <p:spPr>
          <a:xfrm>
            <a:off x="760175" y="1454225"/>
            <a:ext cx="6709200" cy="45006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0081CC"/>
              </a:solidFill>
            </a:endParaRPr>
          </a:p>
          <a:p>
            <a:pPr indent="0" lvl="0" marL="0" rtl="0" algn="l">
              <a:lnSpc>
                <a:spcPct val="220000"/>
              </a:lnSpc>
              <a:spcBef>
                <a:spcPts val="0"/>
              </a:spcBef>
              <a:spcAft>
                <a:spcPts val="0"/>
              </a:spcAft>
              <a:buNone/>
            </a:pPr>
            <a:r>
              <a:t/>
            </a:r>
            <a:endParaRPr sz="2500">
              <a:solidFill>
                <a:srgbClr val="0081CC"/>
              </a:solidFill>
            </a:endParaRPr>
          </a:p>
          <a:p>
            <a:pPr indent="0" lvl="0" marL="0" rtl="0" algn="l">
              <a:lnSpc>
                <a:spcPct val="220000"/>
              </a:lnSpc>
              <a:spcBef>
                <a:spcPts val="0"/>
              </a:spcBef>
              <a:spcAft>
                <a:spcPts val="0"/>
              </a:spcAft>
              <a:buNone/>
            </a:pPr>
            <a:r>
              <a:t/>
            </a:r>
            <a:endParaRPr sz="3700">
              <a:solidFill>
                <a:srgbClr val="0081CC"/>
              </a:solidFill>
            </a:endParaRPr>
          </a:p>
          <a:p>
            <a:pPr indent="0" lvl="0" marL="0" rtl="0" algn="l">
              <a:lnSpc>
                <a:spcPct val="220000"/>
              </a:lnSpc>
              <a:spcBef>
                <a:spcPts val="0"/>
              </a:spcBef>
              <a:spcAft>
                <a:spcPts val="0"/>
              </a:spcAft>
              <a:buNone/>
            </a:pPr>
            <a:r>
              <a:t/>
            </a:r>
            <a:endParaRPr sz="3400">
              <a:solidFill>
                <a:srgbClr val="0081CC"/>
              </a:solidFill>
            </a:endParaRPr>
          </a:p>
        </p:txBody>
      </p:sp>
      <p:sp>
        <p:nvSpPr>
          <p:cNvPr id="3081" name="Google Shape;3081;p172"/>
          <p:cNvSpPr txBox="1"/>
          <p:nvPr/>
        </p:nvSpPr>
        <p:spPr>
          <a:xfrm>
            <a:off x="13124750" y="2341075"/>
            <a:ext cx="62760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solidFill>
                <a:srgbClr val="FFFC66"/>
              </a:solidFill>
              <a:latin typeface="Helvetica Neue"/>
              <a:ea typeface="Helvetica Neue"/>
              <a:cs typeface="Helvetica Neue"/>
              <a:sym typeface="Helvetica Neue"/>
            </a:endParaRPr>
          </a:p>
        </p:txBody>
      </p:sp>
      <p:pic>
        <p:nvPicPr>
          <p:cNvPr id="3082" name="Google Shape;3082;p172"/>
          <p:cNvPicPr preferRelativeResize="0"/>
          <p:nvPr/>
        </p:nvPicPr>
        <p:blipFill>
          <a:blip r:embed="rId4">
            <a:alphaModFix/>
          </a:blip>
          <a:stretch>
            <a:fillRect/>
          </a:stretch>
        </p:blipFill>
        <p:spPr>
          <a:xfrm>
            <a:off x="3385850" y="1935325"/>
            <a:ext cx="15004975" cy="11647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2" name="Shape 192"/>
        <p:cNvGrpSpPr/>
        <p:nvPr/>
      </p:nvGrpSpPr>
      <p:grpSpPr>
        <a:xfrm>
          <a:off x="0" y="0"/>
          <a:ext cx="0" cy="0"/>
          <a:chOff x="0" y="0"/>
          <a:chExt cx="0" cy="0"/>
        </a:xfrm>
      </p:grpSpPr>
      <p:pic>
        <p:nvPicPr>
          <p:cNvPr descr="PrepBytes_Logo.png" id="193" name="Google Shape;193;p29"/>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194" name="Google Shape;194;p29"/>
          <p:cNvSpPr txBox="1"/>
          <p:nvPr/>
        </p:nvSpPr>
        <p:spPr>
          <a:xfrm>
            <a:off x="6716368" y="276785"/>
            <a:ext cx="11726400" cy="12108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C66"/>
              </a:buClr>
              <a:buSzPts val="7000"/>
              <a:buFont typeface="Helvetica Neue"/>
              <a:buNone/>
            </a:pPr>
            <a:r>
              <a:rPr lang="en-US" sz="7200">
                <a:solidFill>
                  <a:schemeClr val="lt1"/>
                </a:solidFill>
                <a:latin typeface="Courier New"/>
                <a:ea typeface="Courier New"/>
                <a:cs typeface="Courier New"/>
                <a:sym typeface="Courier New"/>
              </a:rPr>
              <a:t>Id Selector</a:t>
            </a:r>
            <a:endParaRPr sz="7200">
              <a:solidFill>
                <a:schemeClr val="lt1"/>
              </a:solidFill>
              <a:latin typeface="Courier New"/>
              <a:ea typeface="Courier New"/>
              <a:cs typeface="Courier New"/>
              <a:sym typeface="Courier New"/>
            </a:endParaRPr>
          </a:p>
        </p:txBody>
      </p:sp>
      <p:sp>
        <p:nvSpPr>
          <p:cNvPr id="195" name="Google Shape;195;p29"/>
          <p:cNvSpPr txBox="1"/>
          <p:nvPr/>
        </p:nvSpPr>
        <p:spPr>
          <a:xfrm>
            <a:off x="1619475" y="2465025"/>
            <a:ext cx="20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endParaRPr/>
          </a:p>
        </p:txBody>
      </p:sp>
      <p:sp>
        <p:nvSpPr>
          <p:cNvPr id="196" name="Google Shape;196;p29"/>
          <p:cNvSpPr txBox="1"/>
          <p:nvPr/>
        </p:nvSpPr>
        <p:spPr>
          <a:xfrm>
            <a:off x="13734350" y="7612925"/>
            <a:ext cx="1685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endParaRPr>
          </a:p>
        </p:txBody>
      </p:sp>
      <p:sp>
        <p:nvSpPr>
          <p:cNvPr id="197" name="Google Shape;197;p29"/>
          <p:cNvSpPr txBox="1"/>
          <p:nvPr/>
        </p:nvSpPr>
        <p:spPr>
          <a:xfrm>
            <a:off x="16154400" y="7162800"/>
            <a:ext cx="55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8" name="Google Shape;198;p29"/>
          <p:cNvSpPr txBox="1"/>
          <p:nvPr/>
        </p:nvSpPr>
        <p:spPr>
          <a:xfrm>
            <a:off x="958475" y="4526100"/>
            <a:ext cx="21978600" cy="772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900">
                <a:solidFill>
                  <a:schemeClr val="accent1"/>
                </a:solidFill>
                <a:latin typeface="Courier New"/>
                <a:ea typeface="Courier New"/>
                <a:cs typeface="Courier New"/>
                <a:sym typeface="Courier New"/>
              </a:rPr>
              <a:t>CSS Id selector selects the HTML elements by their id. Id attribute used to assign an id to HTML element.</a:t>
            </a:r>
            <a:r>
              <a:rPr lang="en-US" sz="4900">
                <a:solidFill>
                  <a:srgbClr val="FF0000"/>
                </a:solidFill>
                <a:latin typeface="Courier New"/>
                <a:ea typeface="Courier New"/>
                <a:cs typeface="Courier New"/>
                <a:sym typeface="Courier New"/>
              </a:rPr>
              <a:t> The id of every HTML element must unique.</a:t>
            </a:r>
            <a:r>
              <a:rPr lang="en-US" sz="4900">
                <a:solidFill>
                  <a:schemeClr val="accent1"/>
                </a:solidFill>
                <a:latin typeface="Courier New"/>
                <a:ea typeface="Courier New"/>
                <a:cs typeface="Courier New"/>
                <a:sym typeface="Courier New"/>
              </a:rPr>
              <a:t> So the Id selector used when we want to apply style on the unique HTML element.</a:t>
            </a:r>
            <a:endParaRPr sz="49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49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4900">
                <a:solidFill>
                  <a:schemeClr val="accent1"/>
                </a:solidFill>
                <a:latin typeface="Courier New"/>
                <a:ea typeface="Courier New"/>
                <a:cs typeface="Courier New"/>
                <a:sym typeface="Courier New"/>
              </a:rPr>
              <a:t>The Id name of an HTML element always written with the</a:t>
            </a:r>
            <a:r>
              <a:rPr lang="en-US" sz="4900">
                <a:solidFill>
                  <a:srgbClr val="FF0000"/>
                </a:solidFill>
                <a:latin typeface="Courier New"/>
                <a:ea typeface="Courier New"/>
                <a:cs typeface="Courier New"/>
                <a:sym typeface="Courier New"/>
              </a:rPr>
              <a:t> (#)</a:t>
            </a:r>
            <a:r>
              <a:rPr lang="en-US" sz="4900">
                <a:solidFill>
                  <a:schemeClr val="accent1"/>
                </a:solidFill>
                <a:latin typeface="Courier New"/>
                <a:ea typeface="Courier New"/>
                <a:cs typeface="Courier New"/>
                <a:sym typeface="Courier New"/>
              </a:rPr>
              <a:t> character.</a:t>
            </a:r>
            <a:endParaRPr sz="49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51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45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5100">
                <a:solidFill>
                  <a:schemeClr val="accent1"/>
                </a:solidFill>
                <a:latin typeface="Courier New"/>
                <a:ea typeface="Courier New"/>
                <a:cs typeface="Courier New"/>
                <a:sym typeface="Courier New"/>
              </a:rPr>
              <a:t>	</a:t>
            </a:r>
            <a:endParaRPr sz="5100">
              <a:solidFill>
                <a:schemeClr val="accent1"/>
              </a:solidFill>
              <a:latin typeface="Courier New"/>
              <a:ea typeface="Courier New"/>
              <a:cs typeface="Courier New"/>
              <a:sym typeface="Courier New"/>
            </a:endParaRPr>
          </a:p>
        </p:txBody>
      </p:sp>
      <p:sp>
        <p:nvSpPr>
          <p:cNvPr id="199" name="Google Shape;199;p29"/>
          <p:cNvSpPr txBox="1"/>
          <p:nvPr/>
        </p:nvSpPr>
        <p:spPr>
          <a:xfrm>
            <a:off x="13550750" y="7194925"/>
            <a:ext cx="8394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&lt;/html&gt;</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86" name="Shape 3086"/>
        <p:cNvGrpSpPr/>
        <p:nvPr/>
      </p:nvGrpSpPr>
      <p:grpSpPr>
        <a:xfrm>
          <a:off x="0" y="0"/>
          <a:ext cx="0" cy="0"/>
          <a:chOff x="0" y="0"/>
          <a:chExt cx="0" cy="0"/>
        </a:xfrm>
      </p:grpSpPr>
      <p:pic>
        <p:nvPicPr>
          <p:cNvPr descr="PrepBytes_Logo.png" id="3087" name="Google Shape;3087;p173"/>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3088" name="Google Shape;3088;p173"/>
          <p:cNvSpPr txBox="1"/>
          <p:nvPr/>
        </p:nvSpPr>
        <p:spPr>
          <a:xfrm>
            <a:off x="1043875" y="1473500"/>
            <a:ext cx="21622500" cy="626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3400">
              <a:solidFill>
                <a:srgbClr val="0081CC"/>
              </a:solidFill>
            </a:endParaRPr>
          </a:p>
        </p:txBody>
      </p:sp>
      <p:sp>
        <p:nvSpPr>
          <p:cNvPr id="3089" name="Google Shape;3089;p17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090" name="Google Shape;3090;p173"/>
          <p:cNvSpPr txBox="1"/>
          <p:nvPr/>
        </p:nvSpPr>
        <p:spPr>
          <a:xfrm>
            <a:off x="6660625" y="229525"/>
            <a:ext cx="11387700" cy="32877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Css Animation</a:t>
            </a:r>
            <a:endParaRPr sz="6300">
              <a:solidFill>
                <a:schemeClr val="lt1"/>
              </a:solidFill>
              <a:latin typeface="Verdana"/>
              <a:ea typeface="Verdana"/>
              <a:cs typeface="Verdana"/>
              <a:sym typeface="Verdana"/>
            </a:endParaRPr>
          </a:p>
          <a:p>
            <a:pPr indent="0" lvl="0" marL="0" rtl="0" algn="l">
              <a:lnSpc>
                <a:spcPct val="220000"/>
              </a:lnSpc>
              <a:spcBef>
                <a:spcPts val="0"/>
              </a:spcBef>
              <a:spcAft>
                <a:spcPts val="0"/>
              </a:spcAft>
              <a:buNone/>
            </a:pPr>
            <a:r>
              <a:t/>
            </a:r>
            <a:endParaRPr sz="6300">
              <a:solidFill>
                <a:schemeClr val="accent1"/>
              </a:solidFill>
              <a:latin typeface="Verdana"/>
              <a:ea typeface="Verdana"/>
              <a:cs typeface="Verdana"/>
              <a:sym typeface="Verdana"/>
            </a:endParaRPr>
          </a:p>
        </p:txBody>
      </p:sp>
      <p:sp>
        <p:nvSpPr>
          <p:cNvPr id="3091" name="Google Shape;3091;p173"/>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3092" name="Google Shape;3092;p173"/>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3093" name="Google Shape;3093;p173"/>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94" name="Google Shape;3094;p173"/>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95" name="Google Shape;3095;p173"/>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96" name="Google Shape;3096;p173"/>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97" name="Google Shape;3097;p173"/>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98" name="Google Shape;3098;p173"/>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99" name="Google Shape;3099;p173"/>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3100" name="Google Shape;3100;p173"/>
          <p:cNvSpPr txBox="1"/>
          <p:nvPr/>
        </p:nvSpPr>
        <p:spPr>
          <a:xfrm>
            <a:off x="18659850" y="3018625"/>
            <a:ext cx="11387700" cy="1108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6000">
              <a:solidFill>
                <a:srgbClr val="0081CC"/>
              </a:solidFill>
            </a:endParaRPr>
          </a:p>
        </p:txBody>
      </p:sp>
      <p:sp>
        <p:nvSpPr>
          <p:cNvPr id="3101" name="Google Shape;3101;p173"/>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3102" name="Google Shape;3102;p173"/>
          <p:cNvSpPr txBox="1"/>
          <p:nvPr/>
        </p:nvSpPr>
        <p:spPr>
          <a:xfrm>
            <a:off x="11865175" y="13000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03" name="Google Shape;3103;p173"/>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3104" name="Google Shape;3104;p173"/>
          <p:cNvSpPr txBox="1"/>
          <p:nvPr/>
        </p:nvSpPr>
        <p:spPr>
          <a:xfrm>
            <a:off x="12889725" y="47003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05" name="Google Shape;3105;p173"/>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06" name="Google Shape;3106;p173"/>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07" name="Google Shape;3107;p173"/>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108" name="Google Shape;3108;p173"/>
          <p:cNvSpPr txBox="1"/>
          <p:nvPr/>
        </p:nvSpPr>
        <p:spPr>
          <a:xfrm>
            <a:off x="760175" y="3892625"/>
            <a:ext cx="22937100" cy="757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solidFill>
                  <a:schemeClr val="accent1"/>
                </a:solidFill>
              </a:rPr>
              <a:t>CSS Animation: CSS Animations is a technique to change the appearance and behavior of various elements in web pages. It is used to control the elements by changing their motions or display. It has two parts, one which contains the CSS properties which describe the animation of the elements and the other contains certain keyframes which indicate the animation properties of the element and the specific time intervals at which those have to occur. </a:t>
            </a:r>
            <a:endParaRPr sz="4800">
              <a:solidFill>
                <a:schemeClr val="accent1"/>
              </a:solidFill>
            </a:endParaRPr>
          </a:p>
          <a:p>
            <a:pPr indent="0" lvl="0" marL="0" rtl="0" algn="l">
              <a:spcBef>
                <a:spcPts val="0"/>
              </a:spcBef>
              <a:spcAft>
                <a:spcPts val="0"/>
              </a:spcAft>
              <a:buNone/>
            </a:pPr>
            <a:r>
              <a:t/>
            </a:r>
            <a:endParaRPr sz="4800">
              <a:solidFill>
                <a:schemeClr val="accent1"/>
              </a:solidFill>
            </a:endParaRPr>
          </a:p>
          <a:p>
            <a:pPr indent="0" lvl="0" marL="0" rtl="0" algn="l">
              <a:spcBef>
                <a:spcPts val="0"/>
              </a:spcBef>
              <a:spcAft>
                <a:spcPts val="0"/>
              </a:spcAft>
              <a:buNone/>
            </a:pPr>
            <a:r>
              <a:rPr lang="en-US" sz="4800">
                <a:solidFill>
                  <a:schemeClr val="accent1"/>
                </a:solidFill>
              </a:rPr>
              <a:t>The @keyframes rule: Keyframes are the foundations with the help of which CSS Animations works. They define the display of the animation at the respective stages of its whole duration.</a:t>
            </a:r>
            <a:endParaRPr sz="4800">
              <a:solidFill>
                <a:schemeClr val="accent1"/>
              </a:solidFill>
            </a:endParaRPr>
          </a:p>
        </p:txBody>
      </p:sp>
      <p:sp>
        <p:nvSpPr>
          <p:cNvPr id="3109" name="Google Shape;3109;p173"/>
          <p:cNvSpPr txBox="1"/>
          <p:nvPr/>
        </p:nvSpPr>
        <p:spPr>
          <a:xfrm>
            <a:off x="13124750" y="2341075"/>
            <a:ext cx="62760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110" name="Google Shape;3110;p173"/>
          <p:cNvSpPr txBox="1"/>
          <p:nvPr/>
        </p:nvSpPr>
        <p:spPr>
          <a:xfrm>
            <a:off x="1421175" y="1388125"/>
            <a:ext cx="208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14" name="Shape 3114"/>
        <p:cNvGrpSpPr/>
        <p:nvPr/>
      </p:nvGrpSpPr>
      <p:grpSpPr>
        <a:xfrm>
          <a:off x="0" y="0"/>
          <a:ext cx="0" cy="0"/>
          <a:chOff x="0" y="0"/>
          <a:chExt cx="0" cy="0"/>
        </a:xfrm>
      </p:grpSpPr>
      <p:pic>
        <p:nvPicPr>
          <p:cNvPr descr="PrepBytes_Logo.png" id="3115" name="Google Shape;3115;p174"/>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3116" name="Google Shape;3116;p174"/>
          <p:cNvSpPr txBox="1"/>
          <p:nvPr/>
        </p:nvSpPr>
        <p:spPr>
          <a:xfrm>
            <a:off x="1043875" y="1473500"/>
            <a:ext cx="21622500" cy="626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3400">
              <a:solidFill>
                <a:srgbClr val="0081CC"/>
              </a:solidFill>
            </a:endParaRPr>
          </a:p>
        </p:txBody>
      </p:sp>
      <p:sp>
        <p:nvSpPr>
          <p:cNvPr id="3117" name="Google Shape;3117;p17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118" name="Google Shape;3118;p174"/>
          <p:cNvSpPr txBox="1"/>
          <p:nvPr/>
        </p:nvSpPr>
        <p:spPr>
          <a:xfrm>
            <a:off x="6660625" y="229525"/>
            <a:ext cx="11387700" cy="32877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Css Animation</a:t>
            </a:r>
            <a:endParaRPr sz="6300">
              <a:solidFill>
                <a:schemeClr val="lt1"/>
              </a:solidFill>
              <a:latin typeface="Verdana"/>
              <a:ea typeface="Verdana"/>
              <a:cs typeface="Verdana"/>
              <a:sym typeface="Verdana"/>
            </a:endParaRPr>
          </a:p>
          <a:p>
            <a:pPr indent="0" lvl="0" marL="0" rtl="0" algn="l">
              <a:lnSpc>
                <a:spcPct val="220000"/>
              </a:lnSpc>
              <a:spcBef>
                <a:spcPts val="0"/>
              </a:spcBef>
              <a:spcAft>
                <a:spcPts val="0"/>
              </a:spcAft>
              <a:buNone/>
            </a:pPr>
            <a:r>
              <a:t/>
            </a:r>
            <a:endParaRPr sz="6300">
              <a:solidFill>
                <a:schemeClr val="accent1"/>
              </a:solidFill>
              <a:latin typeface="Verdana"/>
              <a:ea typeface="Verdana"/>
              <a:cs typeface="Verdana"/>
              <a:sym typeface="Verdana"/>
            </a:endParaRPr>
          </a:p>
        </p:txBody>
      </p:sp>
      <p:sp>
        <p:nvSpPr>
          <p:cNvPr id="3119" name="Google Shape;3119;p174"/>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3120" name="Google Shape;3120;p174"/>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3121" name="Google Shape;3121;p174"/>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22" name="Google Shape;3122;p174"/>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23" name="Google Shape;3123;p174"/>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24" name="Google Shape;3124;p174"/>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25" name="Google Shape;3125;p174"/>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26" name="Google Shape;3126;p174"/>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27" name="Google Shape;3127;p174"/>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3128" name="Google Shape;3128;p174"/>
          <p:cNvSpPr txBox="1"/>
          <p:nvPr/>
        </p:nvSpPr>
        <p:spPr>
          <a:xfrm>
            <a:off x="18659850" y="3018625"/>
            <a:ext cx="11387700" cy="1108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6000">
              <a:solidFill>
                <a:srgbClr val="0081CC"/>
              </a:solidFill>
            </a:endParaRPr>
          </a:p>
        </p:txBody>
      </p:sp>
      <p:sp>
        <p:nvSpPr>
          <p:cNvPr id="3129" name="Google Shape;3129;p174"/>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3130" name="Google Shape;3130;p174"/>
          <p:cNvSpPr txBox="1"/>
          <p:nvPr/>
        </p:nvSpPr>
        <p:spPr>
          <a:xfrm>
            <a:off x="11865175" y="13000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31" name="Google Shape;3131;p174"/>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3132" name="Google Shape;3132;p174"/>
          <p:cNvSpPr txBox="1"/>
          <p:nvPr/>
        </p:nvSpPr>
        <p:spPr>
          <a:xfrm>
            <a:off x="12889725" y="47003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33" name="Google Shape;3133;p174"/>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34" name="Google Shape;3134;p174"/>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35" name="Google Shape;3135;p174"/>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136" name="Google Shape;3136;p174"/>
          <p:cNvSpPr txBox="1"/>
          <p:nvPr/>
        </p:nvSpPr>
        <p:spPr>
          <a:xfrm>
            <a:off x="760175" y="1454225"/>
            <a:ext cx="22937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chemeClr val="accent1"/>
              </a:solidFill>
            </a:endParaRPr>
          </a:p>
        </p:txBody>
      </p:sp>
      <p:sp>
        <p:nvSpPr>
          <p:cNvPr id="3137" name="Google Shape;3137;p174"/>
          <p:cNvSpPr txBox="1"/>
          <p:nvPr/>
        </p:nvSpPr>
        <p:spPr>
          <a:xfrm>
            <a:off x="13124750" y="2341075"/>
            <a:ext cx="62760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138" name="Google Shape;3138;p174"/>
          <p:cNvSpPr txBox="1"/>
          <p:nvPr/>
        </p:nvSpPr>
        <p:spPr>
          <a:xfrm>
            <a:off x="1421175" y="1388125"/>
            <a:ext cx="20888100" cy="1231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&lt;!DOCTYPE html&gt;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&lt;html&gt;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&lt;head&gt;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&lt;style&gt;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div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  width: 100px;</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  height: 100px;</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  background-color: red;</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  animation-name: example;</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  animation-duration: 4s;</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@keyframes example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  from {background-color: red;}</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  to {background-color: yellow;}</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&lt;/style&gt;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&lt;/head&gt;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&lt;body&gt;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&lt;h1&gt;CSS Animation&lt;/h1&gt;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&lt;div&gt;&lt;/div&gt;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&lt;p&gt;&lt;b&gt;Note:&lt;/b&gt; When an animation is finished, it goes back to its original style.&lt;/p&gt;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rgbClr val="FFFC66"/>
                </a:solidFill>
                <a:latin typeface="Helvetica Neue"/>
                <a:ea typeface="Helvetica Neue"/>
                <a:cs typeface="Helvetica Neue"/>
                <a:sym typeface="Helvetica Neue"/>
              </a:rPr>
              <a:t>&lt;/body&gt;</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200">
                <a:solidFill>
                  <a:srgbClr val="FFFC66"/>
                </a:solidFill>
                <a:latin typeface="Helvetica Neue"/>
                <a:ea typeface="Helvetica Neue"/>
                <a:cs typeface="Helvetica Neue"/>
                <a:sym typeface="Helvetica Neue"/>
              </a:rPr>
              <a:t>&lt;/html&gt;</a:t>
            </a:r>
            <a:endParaRPr sz="3200">
              <a:solidFill>
                <a:srgbClr val="FFFC66"/>
              </a:solidFill>
              <a:latin typeface="Helvetica Neue"/>
              <a:ea typeface="Helvetica Neue"/>
              <a:cs typeface="Helvetica Neue"/>
              <a:sym typeface="Helvetica Neue"/>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42" name="Shape 3142"/>
        <p:cNvGrpSpPr/>
        <p:nvPr/>
      </p:nvGrpSpPr>
      <p:grpSpPr>
        <a:xfrm>
          <a:off x="0" y="0"/>
          <a:ext cx="0" cy="0"/>
          <a:chOff x="0" y="0"/>
          <a:chExt cx="0" cy="0"/>
        </a:xfrm>
      </p:grpSpPr>
      <p:pic>
        <p:nvPicPr>
          <p:cNvPr descr="PrepBytes_Logo.png" id="3143" name="Google Shape;3143;p175"/>
          <p:cNvPicPr preferRelativeResize="0"/>
          <p:nvPr/>
        </p:nvPicPr>
        <p:blipFill rotWithShape="1">
          <a:blip r:embed="rId3">
            <a:alphaModFix/>
          </a:blip>
          <a:srcRect b="0" l="0" r="0" t="0"/>
          <a:stretch/>
        </p:blipFill>
        <p:spPr>
          <a:xfrm>
            <a:off x="19075041" y="533044"/>
            <a:ext cx="4409519" cy="1151628"/>
          </a:xfrm>
          <a:prstGeom prst="rect">
            <a:avLst/>
          </a:prstGeom>
          <a:noFill/>
          <a:ln>
            <a:noFill/>
          </a:ln>
          <a:effectLst>
            <a:reflection blurRad="0" dir="0" dist="0" endA="0" endPos="40000" fadeDir="5400012" kx="0" rotWithShape="0" algn="bl" stA="50000" stPos="0" sy="-100000" ky="0"/>
          </a:effectLst>
        </p:spPr>
      </p:pic>
      <p:sp>
        <p:nvSpPr>
          <p:cNvPr id="3144" name="Google Shape;3144;p175"/>
          <p:cNvSpPr txBox="1"/>
          <p:nvPr/>
        </p:nvSpPr>
        <p:spPr>
          <a:xfrm>
            <a:off x="1043875" y="1473500"/>
            <a:ext cx="21622500" cy="626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3400">
              <a:solidFill>
                <a:srgbClr val="0081CC"/>
              </a:solidFill>
            </a:endParaRPr>
          </a:p>
        </p:txBody>
      </p:sp>
      <p:sp>
        <p:nvSpPr>
          <p:cNvPr id="3145" name="Google Shape;3145;p17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146" name="Google Shape;3146;p175"/>
          <p:cNvSpPr txBox="1"/>
          <p:nvPr/>
        </p:nvSpPr>
        <p:spPr>
          <a:xfrm>
            <a:off x="6660625" y="229525"/>
            <a:ext cx="11387700" cy="32877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Css Responsive screen</a:t>
            </a:r>
            <a:endParaRPr sz="6300">
              <a:solidFill>
                <a:schemeClr val="lt1"/>
              </a:solidFill>
              <a:latin typeface="Verdana"/>
              <a:ea typeface="Verdana"/>
              <a:cs typeface="Verdana"/>
              <a:sym typeface="Verdana"/>
            </a:endParaRPr>
          </a:p>
          <a:p>
            <a:pPr indent="0" lvl="0" marL="0" rtl="0" algn="l">
              <a:lnSpc>
                <a:spcPct val="220000"/>
              </a:lnSpc>
              <a:spcBef>
                <a:spcPts val="0"/>
              </a:spcBef>
              <a:spcAft>
                <a:spcPts val="0"/>
              </a:spcAft>
              <a:buNone/>
            </a:pPr>
            <a:r>
              <a:t/>
            </a:r>
            <a:endParaRPr sz="6300">
              <a:solidFill>
                <a:schemeClr val="accent1"/>
              </a:solidFill>
              <a:latin typeface="Verdana"/>
              <a:ea typeface="Verdana"/>
              <a:cs typeface="Verdana"/>
              <a:sym typeface="Verdana"/>
            </a:endParaRPr>
          </a:p>
        </p:txBody>
      </p:sp>
      <p:sp>
        <p:nvSpPr>
          <p:cNvPr id="3147" name="Google Shape;3147;p175"/>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3148" name="Google Shape;3148;p175"/>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3149" name="Google Shape;3149;p175"/>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50" name="Google Shape;3150;p175"/>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51" name="Google Shape;3151;p175"/>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52" name="Google Shape;3152;p175"/>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53" name="Google Shape;3153;p175"/>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54" name="Google Shape;3154;p175"/>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55" name="Google Shape;3155;p175"/>
          <p:cNvSpPr txBox="1"/>
          <p:nvPr/>
        </p:nvSpPr>
        <p:spPr>
          <a:xfrm>
            <a:off x="14806675" y="1553375"/>
            <a:ext cx="6709200" cy="17619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700">
              <a:solidFill>
                <a:srgbClr val="FFFC66"/>
              </a:solidFill>
              <a:highlight>
                <a:srgbClr val="131417"/>
              </a:highlight>
            </a:endParaRPr>
          </a:p>
          <a:p>
            <a:pPr indent="0" lvl="0" marL="457200" rtl="0" algn="l">
              <a:lnSpc>
                <a:spcPct val="158000"/>
              </a:lnSpc>
              <a:spcBef>
                <a:spcPts val="3600"/>
              </a:spcBef>
              <a:spcAft>
                <a:spcPts val="3600"/>
              </a:spcAft>
              <a:buNone/>
            </a:pPr>
            <a:r>
              <a:t/>
            </a:r>
            <a:endParaRPr/>
          </a:p>
        </p:txBody>
      </p:sp>
      <p:sp>
        <p:nvSpPr>
          <p:cNvPr id="3156" name="Google Shape;3156;p175"/>
          <p:cNvSpPr txBox="1"/>
          <p:nvPr/>
        </p:nvSpPr>
        <p:spPr>
          <a:xfrm>
            <a:off x="18659850" y="3018625"/>
            <a:ext cx="11387700" cy="1108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6000">
              <a:solidFill>
                <a:srgbClr val="0081CC"/>
              </a:solidFill>
            </a:endParaRPr>
          </a:p>
        </p:txBody>
      </p:sp>
      <p:sp>
        <p:nvSpPr>
          <p:cNvPr id="3157" name="Google Shape;3157;p175"/>
          <p:cNvSpPr txBox="1"/>
          <p:nvPr/>
        </p:nvSpPr>
        <p:spPr>
          <a:xfrm>
            <a:off x="7983550" y="1751675"/>
            <a:ext cx="6709200" cy="1688700"/>
          </a:xfrm>
          <a:prstGeom prst="rect">
            <a:avLst/>
          </a:prstGeom>
          <a:noFill/>
          <a:ln>
            <a:noFill/>
          </a:ln>
        </p:spPr>
        <p:txBody>
          <a:bodyPr anchorCtr="0" anchor="t" bIns="91425" lIns="91425" spcFirstLastPara="1" rIns="91425" wrap="square" tIns="91425">
            <a:spAutoFit/>
          </a:bodyPr>
          <a:lstStyle/>
          <a:p>
            <a:pPr indent="0" lvl="0" marL="457200" rtl="0" algn="l">
              <a:lnSpc>
                <a:spcPct val="158000"/>
              </a:lnSpc>
              <a:spcBef>
                <a:spcPts val="0"/>
              </a:spcBef>
              <a:spcAft>
                <a:spcPts val="0"/>
              </a:spcAft>
              <a:buNone/>
            </a:pPr>
            <a:r>
              <a:t/>
            </a:r>
            <a:endParaRPr sz="3400">
              <a:solidFill>
                <a:srgbClr val="FFFC66"/>
              </a:solidFill>
              <a:highlight>
                <a:srgbClr val="131417"/>
              </a:highlight>
            </a:endParaRPr>
          </a:p>
          <a:p>
            <a:pPr indent="0" lvl="0" marL="457200" rtl="0" algn="l">
              <a:lnSpc>
                <a:spcPct val="158000"/>
              </a:lnSpc>
              <a:spcBef>
                <a:spcPts val="3600"/>
              </a:spcBef>
              <a:spcAft>
                <a:spcPts val="3600"/>
              </a:spcAft>
              <a:buNone/>
            </a:pPr>
            <a:r>
              <a:t/>
            </a:r>
            <a:endParaRPr>
              <a:latin typeface="Helvetica Neue"/>
              <a:ea typeface="Helvetica Neue"/>
              <a:cs typeface="Helvetica Neue"/>
              <a:sym typeface="Helvetica Neue"/>
            </a:endParaRPr>
          </a:p>
        </p:txBody>
      </p:sp>
      <p:sp>
        <p:nvSpPr>
          <p:cNvPr id="3158" name="Google Shape;3158;p175"/>
          <p:cNvSpPr txBox="1"/>
          <p:nvPr/>
        </p:nvSpPr>
        <p:spPr>
          <a:xfrm>
            <a:off x="11865175" y="1300000"/>
            <a:ext cx="6709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59" name="Google Shape;3159;p175"/>
          <p:cNvSpPr txBox="1"/>
          <p:nvPr/>
        </p:nvSpPr>
        <p:spPr>
          <a:xfrm>
            <a:off x="10444000" y="1737000"/>
            <a:ext cx="130407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3160" name="Google Shape;3160;p175"/>
          <p:cNvSpPr txBox="1"/>
          <p:nvPr/>
        </p:nvSpPr>
        <p:spPr>
          <a:xfrm>
            <a:off x="12889725" y="4700363"/>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61" name="Google Shape;3161;p175"/>
          <p:cNvSpPr txBox="1"/>
          <p:nvPr/>
        </p:nvSpPr>
        <p:spPr>
          <a:xfrm>
            <a:off x="10576200" y="3106750"/>
            <a:ext cx="10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62" name="Google Shape;3162;p175"/>
          <p:cNvSpPr txBox="1"/>
          <p:nvPr/>
        </p:nvSpPr>
        <p:spPr>
          <a:xfrm>
            <a:off x="10179575" y="3040650"/>
            <a:ext cx="11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63" name="Google Shape;3163;p175"/>
          <p:cNvSpPr txBox="1"/>
          <p:nvPr/>
        </p:nvSpPr>
        <p:spPr>
          <a:xfrm>
            <a:off x="11931275" y="2319050"/>
            <a:ext cx="9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164" name="Google Shape;3164;p175"/>
          <p:cNvSpPr txBox="1"/>
          <p:nvPr/>
        </p:nvSpPr>
        <p:spPr>
          <a:xfrm>
            <a:off x="760175" y="1454225"/>
            <a:ext cx="22937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chemeClr val="accent1"/>
              </a:solidFill>
            </a:endParaRPr>
          </a:p>
        </p:txBody>
      </p:sp>
      <p:sp>
        <p:nvSpPr>
          <p:cNvPr id="3165" name="Google Shape;3165;p175"/>
          <p:cNvSpPr txBox="1"/>
          <p:nvPr/>
        </p:nvSpPr>
        <p:spPr>
          <a:xfrm>
            <a:off x="13124750" y="2341075"/>
            <a:ext cx="62760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166" name="Google Shape;3166;p175"/>
          <p:cNvSpPr txBox="1"/>
          <p:nvPr/>
        </p:nvSpPr>
        <p:spPr>
          <a:xfrm>
            <a:off x="1421175" y="1388125"/>
            <a:ext cx="208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167" name="Google Shape;3167;p175"/>
          <p:cNvSpPr txBox="1"/>
          <p:nvPr/>
        </p:nvSpPr>
        <p:spPr>
          <a:xfrm>
            <a:off x="1652525" y="2644050"/>
            <a:ext cx="163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3168" name="Google Shape;3168;p175"/>
          <p:cNvPicPr preferRelativeResize="0"/>
          <p:nvPr/>
        </p:nvPicPr>
        <p:blipFill>
          <a:blip r:embed="rId4">
            <a:alphaModFix/>
          </a:blip>
          <a:stretch>
            <a:fillRect/>
          </a:stretch>
        </p:blipFill>
        <p:spPr>
          <a:xfrm>
            <a:off x="6934200" y="2585990"/>
            <a:ext cx="9386399" cy="1091142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72" name="Shape 3172"/>
        <p:cNvGrpSpPr/>
        <p:nvPr/>
      </p:nvGrpSpPr>
      <p:grpSpPr>
        <a:xfrm>
          <a:off x="0" y="0"/>
          <a:ext cx="0" cy="0"/>
          <a:chOff x="0" y="0"/>
          <a:chExt cx="0" cy="0"/>
        </a:xfrm>
      </p:grpSpPr>
      <p:pic>
        <p:nvPicPr>
          <p:cNvPr descr="PrepBytes_Logo.png" id="3173" name="Google Shape;3173;p176"/>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174" name="Google Shape;3174;p176"/>
          <p:cNvSpPr txBox="1"/>
          <p:nvPr/>
        </p:nvSpPr>
        <p:spPr>
          <a:xfrm>
            <a:off x="1142685" y="636901"/>
            <a:ext cx="5951837"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Types of CSS</a:t>
            </a:r>
            <a:endParaRPr/>
          </a:p>
        </p:txBody>
      </p:sp>
      <p:sp>
        <p:nvSpPr>
          <p:cNvPr id="3175" name="Google Shape;3175;p176"/>
          <p:cNvSpPr txBox="1"/>
          <p:nvPr/>
        </p:nvSpPr>
        <p:spPr>
          <a:xfrm>
            <a:off x="9285678" y="4799512"/>
            <a:ext cx="5221454" cy="4116974"/>
          </a:xfrm>
          <a:prstGeom prst="rect">
            <a:avLst/>
          </a:prstGeom>
          <a:noFill/>
          <a:ln>
            <a:noFill/>
          </a:ln>
        </p:spPr>
        <p:txBody>
          <a:bodyPr anchorCtr="0" anchor="ctr" bIns="50800" lIns="50800" spcFirstLastPara="1" rIns="50800" wrap="square" tIns="50800">
            <a:spAutoFit/>
          </a:bodyPr>
          <a:lstStyle/>
          <a:p>
            <a:pPr indent="0" lvl="0" marL="0" marR="0" rtl="0" algn="l">
              <a:lnSpc>
                <a:spcPct val="150000"/>
              </a:lnSpc>
              <a:spcBef>
                <a:spcPts val="0"/>
              </a:spcBef>
              <a:spcAft>
                <a:spcPts val="0"/>
              </a:spcAft>
              <a:buClr>
                <a:srgbClr val="66C7FF"/>
              </a:buClr>
              <a:buSzPts val="6600"/>
              <a:buFont typeface="Helvetica Neue"/>
              <a:buNone/>
            </a:pPr>
            <a:r>
              <a:rPr b="0" i="0" lang="en-US" sz="6600" u="none" cap="none" strike="noStrike">
                <a:solidFill>
                  <a:srgbClr val="66C7FF"/>
                </a:solidFill>
                <a:latin typeface="Helvetica Neue"/>
                <a:ea typeface="Helvetica Neue"/>
                <a:cs typeface="Helvetica Neue"/>
                <a:sym typeface="Helvetica Neue"/>
              </a:rPr>
              <a:t>Inline CSS</a:t>
            </a:r>
            <a:endParaRPr b="0" i="0" sz="6000" u="none" cap="none" strike="noStrike">
              <a:solidFill>
                <a:srgbClr val="186BE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66C7FF"/>
              </a:buClr>
              <a:buSzPts val="6600"/>
              <a:buFont typeface="Helvetica Neue"/>
              <a:buNone/>
            </a:pPr>
            <a:r>
              <a:rPr b="0" i="0" lang="en-US" sz="6600" u="none" cap="none" strike="noStrike">
                <a:solidFill>
                  <a:srgbClr val="66C7FF"/>
                </a:solidFill>
                <a:latin typeface="Helvetica Neue"/>
                <a:ea typeface="Helvetica Neue"/>
                <a:cs typeface="Helvetica Neue"/>
                <a:sym typeface="Helvetica Neue"/>
              </a:rPr>
              <a:t>Internal CSS</a:t>
            </a:r>
            <a:endParaRPr b="0" i="0" sz="6000" u="none" cap="none" strike="noStrike">
              <a:solidFill>
                <a:srgbClr val="186BE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66C7FF"/>
              </a:buClr>
              <a:buSzPts val="6600"/>
              <a:buFont typeface="Helvetica Neue"/>
              <a:buNone/>
            </a:pPr>
            <a:r>
              <a:rPr b="0" i="0" lang="en-US" sz="6600" u="none" cap="none" strike="noStrike">
                <a:solidFill>
                  <a:srgbClr val="66C7FF"/>
                </a:solidFill>
                <a:latin typeface="Helvetica Neue"/>
                <a:ea typeface="Helvetica Neue"/>
                <a:cs typeface="Helvetica Neue"/>
                <a:sym typeface="Helvetica Neue"/>
              </a:rPr>
              <a:t>External CSS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79" name="Shape 3179"/>
        <p:cNvGrpSpPr/>
        <p:nvPr/>
      </p:nvGrpSpPr>
      <p:grpSpPr>
        <a:xfrm>
          <a:off x="0" y="0"/>
          <a:ext cx="0" cy="0"/>
          <a:chOff x="0" y="0"/>
          <a:chExt cx="0" cy="0"/>
        </a:xfrm>
      </p:grpSpPr>
      <p:pic>
        <p:nvPicPr>
          <p:cNvPr descr="PrepBytes_Logo.png" id="3180" name="Google Shape;3180;p177"/>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181" name="Google Shape;3181;p177"/>
          <p:cNvSpPr txBox="1"/>
          <p:nvPr/>
        </p:nvSpPr>
        <p:spPr>
          <a:xfrm>
            <a:off x="2009769" y="4930414"/>
            <a:ext cx="19849656"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FFFFFF"/>
              </a:buClr>
              <a:buSzPts val="12000"/>
              <a:buFont typeface="Helvetica Neue"/>
              <a:buNone/>
            </a:pPr>
            <a:r>
              <a:rPr b="0" i="0" lang="en-US" sz="12000" u="none" cap="none" strike="noStrike">
                <a:solidFill>
                  <a:srgbClr val="FFFFFF"/>
                </a:solidFill>
                <a:latin typeface="Helvetica Neue"/>
                <a:ea typeface="Helvetica Neue"/>
                <a:cs typeface="Helvetica Neue"/>
                <a:sym typeface="Helvetica Neue"/>
              </a:rPr>
              <a:t>Class and Id - CSS Selectors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85" name="Shape 3185"/>
        <p:cNvGrpSpPr/>
        <p:nvPr/>
      </p:nvGrpSpPr>
      <p:grpSpPr>
        <a:xfrm>
          <a:off x="0" y="0"/>
          <a:ext cx="0" cy="0"/>
          <a:chOff x="0" y="0"/>
          <a:chExt cx="0" cy="0"/>
        </a:xfrm>
      </p:grpSpPr>
      <p:pic>
        <p:nvPicPr>
          <p:cNvPr descr="PrepBytes_Logo.png" id="3186" name="Google Shape;3186;p178"/>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187" name="Google Shape;3187;p178"/>
          <p:cNvSpPr txBox="1"/>
          <p:nvPr/>
        </p:nvSpPr>
        <p:spPr>
          <a:xfrm>
            <a:off x="882430" y="636901"/>
            <a:ext cx="4693866"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class vs id</a:t>
            </a:r>
            <a:endParaRPr/>
          </a:p>
        </p:txBody>
      </p:sp>
      <p:sp>
        <p:nvSpPr>
          <p:cNvPr id="3188" name="Google Shape;3188;p178"/>
          <p:cNvSpPr txBox="1"/>
          <p:nvPr/>
        </p:nvSpPr>
        <p:spPr>
          <a:xfrm>
            <a:off x="1322775" y="3867735"/>
            <a:ext cx="15656560" cy="5417821"/>
          </a:xfrm>
          <a:prstGeom prst="rect">
            <a:avLst/>
          </a:prstGeom>
          <a:noFill/>
          <a:ln>
            <a:noFill/>
          </a:ln>
        </p:spPr>
        <p:txBody>
          <a:bodyPr anchorCtr="0" anchor="ctr" bIns="50800" lIns="50800" spcFirstLastPara="1" rIns="50800" wrap="square" tIns="50800">
            <a:spAutoFit/>
          </a:bodyPr>
          <a:lstStyle/>
          <a:p>
            <a:pPr indent="-685800" lvl="0" marL="685800" marR="0" rtl="0" algn="l">
              <a:lnSpc>
                <a:spcPct val="100000"/>
              </a:lnSpc>
              <a:spcBef>
                <a:spcPts val="0"/>
              </a:spcBef>
              <a:spcAft>
                <a:spcPts val="0"/>
              </a:spcAft>
              <a:buClr>
                <a:srgbClr val="66C7FF"/>
              </a:buClr>
              <a:buSzPts val="5000"/>
              <a:buFont typeface="Arial"/>
              <a:buChar char="•"/>
            </a:pPr>
            <a:r>
              <a:rPr b="0" i="0" lang="en-US" sz="5000" u="none" cap="none" strike="noStrike">
                <a:solidFill>
                  <a:srgbClr val="66C7FF"/>
                </a:solidFill>
                <a:latin typeface="Helvetica Neue"/>
                <a:ea typeface="Helvetica Neue"/>
                <a:cs typeface="Helvetica Neue"/>
                <a:sym typeface="Helvetica Neue"/>
              </a:rPr>
              <a:t>id is unique, an id can appear only once on the page</a:t>
            </a:r>
            <a:endParaRPr b="0" i="0" sz="7000" u="none" cap="none" strike="noStrike">
              <a:solidFill>
                <a:srgbClr val="186BE1"/>
              </a:solidFill>
              <a:latin typeface="Helvetica Neue"/>
              <a:ea typeface="Helvetica Neue"/>
              <a:cs typeface="Helvetica Neue"/>
              <a:sym typeface="Helvetica Neue"/>
            </a:endParaRPr>
          </a:p>
          <a:p>
            <a:pPr indent="-685800" lvl="0" marL="685800" marR="0" rtl="0" algn="l">
              <a:lnSpc>
                <a:spcPct val="100000"/>
              </a:lnSpc>
              <a:spcBef>
                <a:spcPts val="0"/>
              </a:spcBef>
              <a:spcAft>
                <a:spcPts val="0"/>
              </a:spcAft>
              <a:buClr>
                <a:srgbClr val="66C7FF"/>
              </a:buClr>
              <a:buSzPts val="5000"/>
              <a:buFont typeface="Arial"/>
              <a:buChar char="•"/>
            </a:pPr>
            <a:r>
              <a:rPr b="0" i="0" lang="en-US" sz="5000" u="none" cap="none" strike="noStrike">
                <a:solidFill>
                  <a:srgbClr val="66C7FF"/>
                </a:solidFill>
                <a:latin typeface="Helvetica Neue"/>
                <a:ea typeface="Helvetica Neue"/>
                <a:cs typeface="Helvetica Neue"/>
                <a:sym typeface="Helvetica Neue"/>
              </a:rPr>
              <a:t>An element can have only one id.</a:t>
            </a:r>
            <a:endParaRPr b="0" i="0" sz="7000" u="none" cap="none" strike="noStrike">
              <a:solidFill>
                <a:srgbClr val="186BE1"/>
              </a:solidFill>
              <a:latin typeface="Helvetica Neue"/>
              <a:ea typeface="Helvetica Neue"/>
              <a:cs typeface="Helvetica Neue"/>
              <a:sym typeface="Helvetica Neue"/>
            </a:endParaRPr>
          </a:p>
          <a:p>
            <a:pPr indent="-241300" lvl="0" marL="685800" marR="0" rtl="0" algn="l">
              <a:lnSpc>
                <a:spcPct val="100000"/>
              </a:lnSpc>
              <a:spcBef>
                <a:spcPts val="0"/>
              </a:spcBef>
              <a:spcAft>
                <a:spcPts val="0"/>
              </a:spcAft>
              <a:buClr>
                <a:srgbClr val="66C7FF"/>
              </a:buClr>
              <a:buSzPts val="7000"/>
              <a:buFont typeface="Arial"/>
              <a:buNone/>
            </a:pPr>
            <a:r>
              <a:t/>
            </a:r>
            <a:endParaRPr b="0" i="0" sz="7000" u="none" cap="none" strike="noStrike">
              <a:solidFill>
                <a:srgbClr val="186BE1"/>
              </a:solidFill>
              <a:latin typeface="Helvetica Neue"/>
              <a:ea typeface="Helvetica Neue"/>
              <a:cs typeface="Helvetica Neue"/>
              <a:sym typeface="Helvetica Neue"/>
            </a:endParaRPr>
          </a:p>
          <a:p>
            <a:pPr indent="-685800" lvl="0" marL="685800" marR="0" rtl="0" algn="l">
              <a:lnSpc>
                <a:spcPct val="100000"/>
              </a:lnSpc>
              <a:spcBef>
                <a:spcPts val="0"/>
              </a:spcBef>
              <a:spcAft>
                <a:spcPts val="0"/>
              </a:spcAft>
              <a:buClr>
                <a:srgbClr val="66C7FF"/>
              </a:buClr>
              <a:buSzPts val="5000"/>
              <a:buFont typeface="Arial"/>
              <a:buChar char="•"/>
            </a:pPr>
            <a:r>
              <a:rPr b="0" i="0" lang="en-US" sz="5000" u="none" cap="none" strike="noStrike">
                <a:solidFill>
                  <a:srgbClr val="66C7FF"/>
                </a:solidFill>
                <a:latin typeface="Helvetica Neue"/>
                <a:ea typeface="Helvetica Neue"/>
                <a:cs typeface="Helvetica Neue"/>
                <a:sym typeface="Helvetica Neue"/>
              </a:rPr>
              <a:t>Classes need not be unique</a:t>
            </a:r>
            <a:endParaRPr b="0" i="0" sz="7000" u="none" cap="none" strike="noStrike">
              <a:solidFill>
                <a:srgbClr val="186BE1"/>
              </a:solidFill>
              <a:latin typeface="Helvetica Neue"/>
              <a:ea typeface="Helvetica Neue"/>
              <a:cs typeface="Helvetica Neue"/>
              <a:sym typeface="Helvetica Neue"/>
            </a:endParaRPr>
          </a:p>
          <a:p>
            <a:pPr indent="-685800" lvl="0" marL="685800" marR="0" rtl="0" algn="l">
              <a:lnSpc>
                <a:spcPct val="100000"/>
              </a:lnSpc>
              <a:spcBef>
                <a:spcPts val="0"/>
              </a:spcBef>
              <a:spcAft>
                <a:spcPts val="0"/>
              </a:spcAft>
              <a:buClr>
                <a:srgbClr val="66C7FF"/>
              </a:buClr>
              <a:buSzPts val="5000"/>
              <a:buFont typeface="Arial"/>
              <a:buChar char="•"/>
            </a:pPr>
            <a:r>
              <a:rPr b="0" i="0" lang="en-US" sz="5000" u="none" cap="none" strike="noStrike">
                <a:solidFill>
                  <a:srgbClr val="66C7FF"/>
                </a:solidFill>
                <a:latin typeface="Helvetica Neue"/>
                <a:ea typeface="Helvetica Neue"/>
                <a:cs typeface="Helvetica Neue"/>
                <a:sym typeface="Helvetica Neue"/>
              </a:rPr>
              <a:t>One class can be used by multiple elements and</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7000"/>
              <a:buFont typeface="Helvetica Neue"/>
              <a:buNone/>
            </a:pPr>
            <a:r>
              <a:t/>
            </a:r>
            <a:endParaRPr b="0" i="0" sz="7000" u="none" cap="none" strike="noStrike">
              <a:solidFill>
                <a:srgbClr val="186BE1"/>
              </a:solidFill>
              <a:latin typeface="Helvetica Neue"/>
              <a:ea typeface="Helvetica Neue"/>
              <a:cs typeface="Helvetica Neue"/>
              <a:sym typeface="Helvetica Neue"/>
            </a:endParaRPr>
          </a:p>
          <a:p>
            <a:pPr indent="-685800" lvl="0" marL="685800" marR="0" rtl="0" algn="l">
              <a:lnSpc>
                <a:spcPct val="100000"/>
              </a:lnSpc>
              <a:spcBef>
                <a:spcPts val="0"/>
              </a:spcBef>
              <a:spcAft>
                <a:spcPts val="0"/>
              </a:spcAft>
              <a:buClr>
                <a:srgbClr val="66C7FF"/>
              </a:buClr>
              <a:buSzPts val="5000"/>
              <a:buFont typeface="Arial"/>
              <a:buChar char="•"/>
            </a:pPr>
            <a:r>
              <a:rPr b="0" i="0" lang="en-US" sz="5000" u="none" cap="none" strike="noStrike">
                <a:solidFill>
                  <a:srgbClr val="66C7FF"/>
                </a:solidFill>
                <a:latin typeface="Helvetica Neue"/>
                <a:ea typeface="Helvetica Neue"/>
                <a:cs typeface="Helvetica Neue"/>
                <a:sym typeface="Helvetica Neue"/>
              </a:rPr>
              <a:t>You can have id and class both for a element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92" name="Shape 3192"/>
        <p:cNvGrpSpPr/>
        <p:nvPr/>
      </p:nvGrpSpPr>
      <p:grpSpPr>
        <a:xfrm>
          <a:off x="0" y="0"/>
          <a:ext cx="0" cy="0"/>
          <a:chOff x="0" y="0"/>
          <a:chExt cx="0" cy="0"/>
        </a:xfrm>
      </p:grpSpPr>
      <p:pic>
        <p:nvPicPr>
          <p:cNvPr descr="PrepBytes_Logo.png" id="3193" name="Google Shape;3193;p179"/>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194" name="Google Shape;3194;p179"/>
          <p:cNvSpPr txBox="1"/>
          <p:nvPr/>
        </p:nvSpPr>
        <p:spPr>
          <a:xfrm>
            <a:off x="8710902" y="4973302"/>
            <a:ext cx="4408612" cy="1999554"/>
          </a:xfrm>
          <a:prstGeom prst="rect">
            <a:avLst/>
          </a:prstGeom>
          <a:noFill/>
          <a:ln>
            <a:noFill/>
          </a:ln>
        </p:spPr>
        <p:txBody>
          <a:bodyPr anchorCtr="0" anchor="ctr" bIns="50800" lIns="50800" spcFirstLastPara="1" rIns="50800" wrap="square" tIns="50800">
            <a:spAutoFit/>
          </a:bodyPr>
          <a:lstStyle/>
          <a:p>
            <a:pPr indent="0" lvl="0" marL="0" marR="0" rtl="0" algn="ctr">
              <a:lnSpc>
                <a:spcPct val="123200"/>
              </a:lnSpc>
              <a:spcBef>
                <a:spcPts val="0"/>
              </a:spcBef>
              <a:spcAft>
                <a:spcPts val="0"/>
              </a:spcAft>
              <a:buClr>
                <a:srgbClr val="FFFFFF"/>
              </a:buClr>
              <a:buSzPts val="12500"/>
              <a:buFont typeface="Verdana"/>
              <a:buNone/>
            </a:pPr>
            <a:r>
              <a:rPr b="0" i="0" lang="en-US" sz="12500" u="none" cap="none" strike="noStrike">
                <a:solidFill>
                  <a:srgbClr val="FFFFFF"/>
                </a:solidFill>
                <a:latin typeface="Verdana"/>
                <a:ea typeface="Verdana"/>
                <a:cs typeface="Verdana"/>
                <a:sym typeface="Verdana"/>
              </a:rPr>
              <a:t>Fonts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98" name="Shape 3198"/>
        <p:cNvGrpSpPr/>
        <p:nvPr/>
      </p:nvGrpSpPr>
      <p:grpSpPr>
        <a:xfrm>
          <a:off x="0" y="0"/>
          <a:ext cx="0" cy="0"/>
          <a:chOff x="0" y="0"/>
          <a:chExt cx="0" cy="0"/>
        </a:xfrm>
      </p:grpSpPr>
      <p:pic>
        <p:nvPicPr>
          <p:cNvPr descr="PrepBytes_Logo.png" id="3199" name="Google Shape;3199;p180"/>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200" name="Google Shape;3200;p180"/>
          <p:cNvSpPr txBox="1"/>
          <p:nvPr/>
        </p:nvSpPr>
        <p:spPr>
          <a:xfrm>
            <a:off x="2339275" y="711501"/>
            <a:ext cx="2519116"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Fonts</a:t>
            </a:r>
            <a:endParaRPr/>
          </a:p>
        </p:txBody>
      </p:sp>
      <p:sp>
        <p:nvSpPr>
          <p:cNvPr id="3201" name="Google Shape;3201;p180"/>
          <p:cNvSpPr txBox="1"/>
          <p:nvPr/>
        </p:nvSpPr>
        <p:spPr>
          <a:xfrm>
            <a:off x="2183809" y="3982527"/>
            <a:ext cx="6973417" cy="7416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font-family</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font-style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color</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font-weight</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text-decoration</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font-size</a:t>
            </a: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letter-spacing</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05" name="Shape 3205"/>
        <p:cNvGrpSpPr/>
        <p:nvPr/>
      </p:nvGrpSpPr>
      <p:grpSpPr>
        <a:xfrm>
          <a:off x="0" y="0"/>
          <a:ext cx="0" cy="0"/>
          <a:chOff x="0" y="0"/>
          <a:chExt cx="0" cy="0"/>
        </a:xfrm>
      </p:grpSpPr>
      <p:pic>
        <p:nvPicPr>
          <p:cNvPr descr="PrepBytes_Logo.png" id="3206" name="Google Shape;3206;p181"/>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207" name="Google Shape;3207;p181"/>
          <p:cNvSpPr txBox="1"/>
          <p:nvPr/>
        </p:nvSpPr>
        <p:spPr>
          <a:xfrm>
            <a:off x="974523" y="711501"/>
            <a:ext cx="5248623"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Font Family</a:t>
            </a:r>
            <a:endParaRPr/>
          </a:p>
        </p:txBody>
      </p:sp>
      <p:sp>
        <p:nvSpPr>
          <p:cNvPr id="3208" name="Google Shape;3208;p181"/>
          <p:cNvSpPr txBox="1"/>
          <p:nvPr/>
        </p:nvSpPr>
        <p:spPr>
          <a:xfrm>
            <a:off x="921818" y="5575888"/>
            <a:ext cx="22978023" cy="19304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Generic font family – Serif, Sans-Serif, Monospace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Family name– Times New Roman, Arial, Verdana</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12" name="Shape 3212"/>
        <p:cNvGrpSpPr/>
        <p:nvPr/>
      </p:nvGrpSpPr>
      <p:grpSpPr>
        <a:xfrm>
          <a:off x="0" y="0"/>
          <a:ext cx="0" cy="0"/>
          <a:chOff x="0" y="0"/>
          <a:chExt cx="0" cy="0"/>
        </a:xfrm>
      </p:grpSpPr>
      <p:pic>
        <p:nvPicPr>
          <p:cNvPr descr="PrepBytes_Logo.png" id="3213" name="Google Shape;3213;p182"/>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214" name="Google Shape;3214;p182"/>
          <p:cNvSpPr txBox="1"/>
          <p:nvPr/>
        </p:nvSpPr>
        <p:spPr>
          <a:xfrm>
            <a:off x="2353345" y="711501"/>
            <a:ext cx="5336307"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Font weight</a:t>
            </a:r>
            <a:endParaRPr/>
          </a:p>
        </p:txBody>
      </p:sp>
      <p:sp>
        <p:nvSpPr>
          <p:cNvPr id="3215" name="Google Shape;3215;p182"/>
          <p:cNvSpPr txBox="1"/>
          <p:nvPr/>
        </p:nvSpPr>
        <p:spPr>
          <a:xfrm>
            <a:off x="2431045" y="2125509"/>
            <a:ext cx="5144319" cy="8331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t/>
            </a:r>
            <a:endParaRPr b="0" i="0" sz="6000" u="none" cap="none" strike="noStrike">
              <a:solidFill>
                <a:srgbClr val="66C7FF"/>
              </a:solidFill>
              <a:latin typeface="Courier"/>
              <a:ea typeface="Courier"/>
              <a:cs typeface="Courier"/>
              <a:sym typeface="Courie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font-weight</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Courier"/>
              <a:buNone/>
            </a:pPr>
            <a:r>
              <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normal</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bold</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bolder</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lighter</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Courier"/>
              <a:buNone/>
            </a:pPr>
            <a:r>
              <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100 - 900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3" name="Shape 203"/>
        <p:cNvGrpSpPr/>
        <p:nvPr/>
      </p:nvGrpSpPr>
      <p:grpSpPr>
        <a:xfrm>
          <a:off x="0" y="0"/>
          <a:ext cx="0" cy="0"/>
          <a:chOff x="0" y="0"/>
          <a:chExt cx="0" cy="0"/>
        </a:xfrm>
      </p:grpSpPr>
      <p:pic>
        <p:nvPicPr>
          <p:cNvPr descr="PrepBytes_Logo.png" id="204" name="Google Shape;204;p30"/>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205" name="Google Shape;205;p30"/>
          <p:cNvSpPr txBox="1"/>
          <p:nvPr/>
        </p:nvSpPr>
        <p:spPr>
          <a:xfrm>
            <a:off x="6716368" y="276785"/>
            <a:ext cx="11726400" cy="12108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C66"/>
              </a:buClr>
              <a:buSzPts val="7000"/>
              <a:buFont typeface="Helvetica Neue"/>
              <a:buNone/>
            </a:pPr>
            <a:r>
              <a:rPr lang="en-US" sz="7200">
                <a:solidFill>
                  <a:schemeClr val="lt1"/>
                </a:solidFill>
                <a:latin typeface="Courier New"/>
                <a:ea typeface="Courier New"/>
                <a:cs typeface="Courier New"/>
                <a:sym typeface="Courier New"/>
              </a:rPr>
              <a:t>Id Selector</a:t>
            </a:r>
            <a:endParaRPr sz="7200">
              <a:solidFill>
                <a:schemeClr val="lt1"/>
              </a:solidFill>
              <a:latin typeface="Courier New"/>
              <a:ea typeface="Courier New"/>
              <a:cs typeface="Courier New"/>
              <a:sym typeface="Courier New"/>
            </a:endParaRPr>
          </a:p>
        </p:txBody>
      </p:sp>
      <p:sp>
        <p:nvSpPr>
          <p:cNvPr id="206" name="Google Shape;206;p30"/>
          <p:cNvSpPr txBox="1"/>
          <p:nvPr/>
        </p:nvSpPr>
        <p:spPr>
          <a:xfrm>
            <a:off x="1619475" y="2465025"/>
            <a:ext cx="20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endParaRPr/>
          </a:p>
        </p:txBody>
      </p:sp>
      <p:sp>
        <p:nvSpPr>
          <p:cNvPr id="207" name="Google Shape;207;p30"/>
          <p:cNvSpPr txBox="1"/>
          <p:nvPr/>
        </p:nvSpPr>
        <p:spPr>
          <a:xfrm>
            <a:off x="13734350" y="7612925"/>
            <a:ext cx="1685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endParaRPr>
          </a:p>
        </p:txBody>
      </p:sp>
      <p:sp>
        <p:nvSpPr>
          <p:cNvPr id="208" name="Google Shape;208;p30"/>
          <p:cNvSpPr txBox="1"/>
          <p:nvPr/>
        </p:nvSpPr>
        <p:spPr>
          <a:xfrm>
            <a:off x="16154400" y="7162800"/>
            <a:ext cx="55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9" name="Google Shape;209;p30"/>
          <p:cNvSpPr txBox="1"/>
          <p:nvPr/>
        </p:nvSpPr>
        <p:spPr>
          <a:xfrm>
            <a:off x="958475" y="1782900"/>
            <a:ext cx="21978600" cy="1099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100">
                <a:solidFill>
                  <a:srgbClr val="0081CC"/>
                </a:solidFill>
                <a:latin typeface="Courier New"/>
                <a:ea typeface="Courier New"/>
                <a:cs typeface="Courier New"/>
                <a:sym typeface="Courier New"/>
              </a:rPr>
              <a:t>Example:</a:t>
            </a:r>
            <a:endParaRPr sz="51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51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51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&lt;!DOCTYPE html&gt;</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&lt;html&gt;</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&lt;head&gt;</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	&lt;title&gt;id selector&lt;/title&gt;</a:t>
            </a:r>
            <a:r>
              <a:rPr lang="en-US" sz="3700">
                <a:solidFill>
                  <a:srgbClr val="FFFC66"/>
                </a:solidFill>
                <a:latin typeface="Courier New"/>
                <a:ea typeface="Courier New"/>
                <a:cs typeface="Courier New"/>
                <a:sym typeface="Courier New"/>
              </a:rPr>
              <a:t>&lt;style&gt;</a:t>
            </a:r>
            <a:endParaRPr sz="37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FFFC66"/>
                </a:solidFill>
                <a:latin typeface="Courier New"/>
                <a:ea typeface="Courier New"/>
                <a:cs typeface="Courier New"/>
                <a:sym typeface="Courier New"/>
              </a:rPr>
              <a:t>		</a:t>
            </a:r>
            <a:r>
              <a:rPr lang="en-US" sz="3700">
                <a:solidFill>
                  <a:srgbClr val="FF0000"/>
                </a:solidFill>
                <a:latin typeface="Courier New"/>
                <a:ea typeface="Courier New"/>
                <a:cs typeface="Courier New"/>
                <a:sym typeface="Courier New"/>
              </a:rPr>
              <a:t>#box</a:t>
            </a:r>
            <a:r>
              <a:rPr lang="en-US" sz="3700">
                <a:solidFill>
                  <a:srgbClr val="FFFC66"/>
                </a:solidFill>
                <a:latin typeface="Courier New"/>
                <a:ea typeface="Courier New"/>
                <a:cs typeface="Courier New"/>
                <a:sym typeface="Courier New"/>
              </a:rPr>
              <a:t>{</a:t>
            </a:r>
            <a:endParaRPr sz="37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FFFC66"/>
                </a:solidFill>
                <a:latin typeface="Courier New"/>
                <a:ea typeface="Courier New"/>
                <a:cs typeface="Courier New"/>
                <a:sym typeface="Courier New"/>
              </a:rPr>
              <a:t>			color: white;</a:t>
            </a:r>
            <a:endParaRPr sz="37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FFFC66"/>
                </a:solidFill>
                <a:latin typeface="Courier New"/>
                <a:ea typeface="Courier New"/>
                <a:cs typeface="Courier New"/>
                <a:sym typeface="Courier New"/>
              </a:rPr>
              <a:t>			background: black;</a:t>
            </a:r>
            <a:endParaRPr sz="37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FFFC66"/>
                </a:solidFill>
                <a:latin typeface="Courier New"/>
                <a:ea typeface="Courier New"/>
                <a:cs typeface="Courier New"/>
                <a:sym typeface="Courier New"/>
              </a:rPr>
              <a:t>		}</a:t>
            </a:r>
            <a:endParaRPr sz="37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FFFC66"/>
                </a:solidFill>
                <a:latin typeface="Courier New"/>
                <a:ea typeface="Courier New"/>
                <a:cs typeface="Courier New"/>
                <a:sym typeface="Courier New"/>
              </a:rPr>
              <a:t>	&lt;/style&gt;</a:t>
            </a:r>
            <a:endParaRPr sz="37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FFFC66"/>
                </a:solidFill>
                <a:latin typeface="Courier New"/>
                <a:ea typeface="Courier New"/>
                <a:cs typeface="Courier New"/>
                <a:sym typeface="Courier New"/>
              </a:rPr>
              <a:t>&lt;/head&gt;</a:t>
            </a:r>
            <a:endParaRPr sz="37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FFFC66"/>
                </a:solidFill>
                <a:latin typeface="Courier New"/>
                <a:ea typeface="Courier New"/>
                <a:cs typeface="Courier New"/>
                <a:sym typeface="Courier New"/>
              </a:rPr>
              <a:t>&lt;body&gt;</a:t>
            </a:r>
            <a:endParaRPr sz="37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FF0000"/>
                </a:solidFill>
                <a:latin typeface="Courier New"/>
                <a:ea typeface="Courier New"/>
                <a:cs typeface="Courier New"/>
                <a:sym typeface="Courier New"/>
              </a:rPr>
              <a:t>	&lt;h1 id="box"&gt;id Selector&lt;/h1&gt;</a:t>
            </a:r>
            <a:endParaRPr sz="37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FFFC66"/>
                </a:solidFill>
                <a:latin typeface="Courier New"/>
                <a:ea typeface="Courier New"/>
                <a:cs typeface="Courier New"/>
                <a:sym typeface="Courier New"/>
              </a:rPr>
              <a:t>&lt;/body&gt;</a:t>
            </a:r>
            <a:endParaRPr sz="48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4800">
                <a:solidFill>
                  <a:schemeClr val="accent1"/>
                </a:solidFill>
              </a:rPr>
              <a:t>	</a:t>
            </a:r>
            <a:endParaRPr sz="4800">
              <a:solidFill>
                <a:schemeClr val="accent1"/>
              </a:solidFill>
            </a:endParaRPr>
          </a:p>
        </p:txBody>
      </p:sp>
      <p:sp>
        <p:nvSpPr>
          <p:cNvPr id="210" name="Google Shape;210;p30"/>
          <p:cNvSpPr txBox="1"/>
          <p:nvPr/>
        </p:nvSpPr>
        <p:spPr>
          <a:xfrm>
            <a:off x="13550750" y="7194925"/>
            <a:ext cx="8394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&lt;/html&gt;</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19" name="Shape 3219"/>
        <p:cNvGrpSpPr/>
        <p:nvPr/>
      </p:nvGrpSpPr>
      <p:grpSpPr>
        <a:xfrm>
          <a:off x="0" y="0"/>
          <a:ext cx="0" cy="0"/>
          <a:chOff x="0" y="0"/>
          <a:chExt cx="0" cy="0"/>
        </a:xfrm>
      </p:grpSpPr>
      <p:pic>
        <p:nvPicPr>
          <p:cNvPr descr="PrepBytes_Logo.png" id="3220" name="Google Shape;3220;p183"/>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221" name="Google Shape;3221;p183"/>
          <p:cNvSpPr txBox="1"/>
          <p:nvPr/>
        </p:nvSpPr>
        <p:spPr>
          <a:xfrm>
            <a:off x="1360204" y="711501"/>
            <a:ext cx="4477259"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Font style</a:t>
            </a:r>
            <a:endParaRPr/>
          </a:p>
        </p:txBody>
      </p:sp>
      <p:sp>
        <p:nvSpPr>
          <p:cNvPr id="3222" name="Google Shape;3222;p183"/>
          <p:cNvSpPr txBox="1"/>
          <p:nvPr/>
        </p:nvSpPr>
        <p:spPr>
          <a:xfrm>
            <a:off x="2322041" y="3916521"/>
            <a:ext cx="3315221" cy="46736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normal</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italic</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oblique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initial</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inherit</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26" name="Shape 3226"/>
        <p:cNvGrpSpPr/>
        <p:nvPr/>
      </p:nvGrpSpPr>
      <p:grpSpPr>
        <a:xfrm>
          <a:off x="0" y="0"/>
          <a:ext cx="0" cy="0"/>
          <a:chOff x="0" y="0"/>
          <a:chExt cx="0" cy="0"/>
        </a:xfrm>
      </p:grpSpPr>
      <p:pic>
        <p:nvPicPr>
          <p:cNvPr descr="PrepBytes_Logo.png" id="3227" name="Google Shape;3227;p184"/>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228" name="Google Shape;3228;p184"/>
          <p:cNvSpPr txBox="1"/>
          <p:nvPr/>
        </p:nvSpPr>
        <p:spPr>
          <a:xfrm>
            <a:off x="1193583" y="711501"/>
            <a:ext cx="7096511"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Text Decoration</a:t>
            </a:r>
            <a:endParaRPr/>
          </a:p>
        </p:txBody>
      </p:sp>
      <p:sp>
        <p:nvSpPr>
          <p:cNvPr id="3229" name="Google Shape;3229;p184"/>
          <p:cNvSpPr txBox="1"/>
          <p:nvPr/>
        </p:nvSpPr>
        <p:spPr>
          <a:xfrm>
            <a:off x="1108632" y="4327711"/>
            <a:ext cx="21697653" cy="37846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4800"/>
              <a:buFont typeface="Courier"/>
              <a:buNone/>
            </a:pPr>
            <a:r>
              <a:rPr b="0" i="0" lang="en-US" sz="4800" u="none" cap="none" strike="noStrike">
                <a:solidFill>
                  <a:srgbClr val="66C7FF"/>
                </a:solidFill>
                <a:latin typeface="Courier"/>
                <a:ea typeface="Courier"/>
                <a:cs typeface="Courier"/>
                <a:sym typeface="Courier"/>
              </a:rPr>
              <a:t>text-decoration</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Courier"/>
              <a:buNone/>
            </a:pPr>
            <a:r>
              <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4800"/>
              <a:buFont typeface="Courier"/>
              <a:buNone/>
            </a:pPr>
            <a:r>
              <a:rPr b="0" i="0" lang="en-US" sz="4800" u="none" cap="none" strike="noStrike">
                <a:solidFill>
                  <a:srgbClr val="66C7FF"/>
                </a:solidFill>
                <a:latin typeface="Courier"/>
                <a:ea typeface="Courier"/>
                <a:cs typeface="Courier"/>
                <a:sym typeface="Courier"/>
              </a:rPr>
              <a:t>text-decoration-line – underline, overline, line-through</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4800"/>
              <a:buFont typeface="Courier"/>
              <a:buNone/>
            </a:pPr>
            <a:r>
              <a:rPr b="0" i="0" lang="en-US" sz="4800" u="none" cap="none" strike="noStrike">
                <a:solidFill>
                  <a:srgbClr val="66C7FF"/>
                </a:solidFill>
                <a:latin typeface="Courier"/>
                <a:ea typeface="Courier"/>
                <a:cs typeface="Courier"/>
                <a:sym typeface="Courier"/>
              </a:rPr>
              <a:t>text-decoration-color </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4800"/>
              <a:buFont typeface="Courier"/>
              <a:buNone/>
            </a:pPr>
            <a:r>
              <a:rPr b="0" i="0" lang="en-US" sz="4800" u="none" cap="none" strike="noStrike">
                <a:solidFill>
                  <a:srgbClr val="66C7FF"/>
                </a:solidFill>
                <a:latin typeface="Courier"/>
                <a:ea typeface="Courier"/>
                <a:cs typeface="Courier"/>
                <a:sym typeface="Courier"/>
              </a:rPr>
              <a:t>text-decoration-style – solid, wavy, dotted, dashed, double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33" name="Shape 3233"/>
        <p:cNvGrpSpPr/>
        <p:nvPr/>
      </p:nvGrpSpPr>
      <p:grpSpPr>
        <a:xfrm>
          <a:off x="0" y="0"/>
          <a:ext cx="0" cy="0"/>
          <a:chOff x="0" y="0"/>
          <a:chExt cx="0" cy="0"/>
        </a:xfrm>
      </p:grpSpPr>
      <p:pic>
        <p:nvPicPr>
          <p:cNvPr descr="Picture 1" id="3234" name="Google Shape;3234;p185"/>
          <p:cNvPicPr preferRelativeResize="0"/>
          <p:nvPr/>
        </p:nvPicPr>
        <p:blipFill rotWithShape="1">
          <a:blip r:embed="rId3">
            <a:alphaModFix/>
          </a:blip>
          <a:srcRect b="0" l="0" r="0" t="0"/>
          <a:stretch/>
        </p:blipFill>
        <p:spPr>
          <a:xfrm>
            <a:off x="825500" y="4521200"/>
            <a:ext cx="22733000" cy="40132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38" name="Shape 3238"/>
        <p:cNvGrpSpPr/>
        <p:nvPr/>
      </p:nvGrpSpPr>
      <p:grpSpPr>
        <a:xfrm>
          <a:off x="0" y="0"/>
          <a:ext cx="0" cy="0"/>
          <a:chOff x="0" y="0"/>
          <a:chExt cx="0" cy="0"/>
        </a:xfrm>
      </p:grpSpPr>
      <p:pic>
        <p:nvPicPr>
          <p:cNvPr descr="PrepBytes_Logo.png" id="3239" name="Google Shape;3239;p186"/>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240" name="Google Shape;3240;p186"/>
          <p:cNvSpPr txBox="1"/>
          <p:nvPr/>
        </p:nvSpPr>
        <p:spPr>
          <a:xfrm>
            <a:off x="1565309" y="711501"/>
            <a:ext cx="4067052"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Font size</a:t>
            </a:r>
            <a:endParaRPr/>
          </a:p>
        </p:txBody>
      </p:sp>
      <p:sp>
        <p:nvSpPr>
          <p:cNvPr id="3241" name="Google Shape;3241;p186"/>
          <p:cNvSpPr txBox="1"/>
          <p:nvPr/>
        </p:nvSpPr>
        <p:spPr>
          <a:xfrm>
            <a:off x="1921991" y="4230846"/>
            <a:ext cx="16118905" cy="10160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px vs em vs rem vs percentage vs cm</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45" name="Shape 3245"/>
        <p:cNvGrpSpPr/>
        <p:nvPr/>
      </p:nvGrpSpPr>
      <p:grpSpPr>
        <a:xfrm>
          <a:off x="0" y="0"/>
          <a:ext cx="0" cy="0"/>
          <a:chOff x="0" y="0"/>
          <a:chExt cx="0" cy="0"/>
        </a:xfrm>
      </p:grpSpPr>
      <p:pic>
        <p:nvPicPr>
          <p:cNvPr descr="PrepBytes_Logo.png" id="3246" name="Google Shape;3246;p187"/>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247" name="Google Shape;3247;p187"/>
          <p:cNvSpPr txBox="1"/>
          <p:nvPr/>
        </p:nvSpPr>
        <p:spPr>
          <a:xfrm>
            <a:off x="5057018" y="4930414"/>
            <a:ext cx="13755143"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FFFFFF"/>
              </a:buClr>
              <a:buSzPts val="12000"/>
              <a:buFont typeface="Helvetica Neue"/>
              <a:buNone/>
            </a:pPr>
            <a:r>
              <a:rPr b="0" i="0" lang="en-US" sz="12000" u="none" cap="none" strike="noStrike">
                <a:solidFill>
                  <a:srgbClr val="FFFFFF"/>
                </a:solidFill>
                <a:latin typeface="Helvetica Neue"/>
                <a:ea typeface="Helvetica Neue"/>
                <a:cs typeface="Helvetica Neue"/>
                <a:sym typeface="Helvetica Neue"/>
              </a:rPr>
              <a:t>Margin and Padding</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51" name="Shape 3251"/>
        <p:cNvGrpSpPr/>
        <p:nvPr/>
      </p:nvGrpSpPr>
      <p:grpSpPr>
        <a:xfrm>
          <a:off x="0" y="0"/>
          <a:ext cx="0" cy="0"/>
          <a:chOff x="0" y="0"/>
          <a:chExt cx="0" cy="0"/>
        </a:xfrm>
      </p:grpSpPr>
      <p:pic>
        <p:nvPicPr>
          <p:cNvPr descr="PrepBytes_Logo.png" id="3252" name="Google Shape;3252;p188"/>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253" name="Google Shape;3253;p188"/>
          <p:cNvSpPr txBox="1"/>
          <p:nvPr/>
        </p:nvSpPr>
        <p:spPr>
          <a:xfrm>
            <a:off x="1405706" y="432506"/>
            <a:ext cx="3600413"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Margins</a:t>
            </a:r>
            <a:endParaRPr/>
          </a:p>
        </p:txBody>
      </p:sp>
      <p:sp>
        <p:nvSpPr>
          <p:cNvPr id="3254" name="Google Shape;3254;p188"/>
          <p:cNvSpPr txBox="1"/>
          <p:nvPr/>
        </p:nvSpPr>
        <p:spPr>
          <a:xfrm>
            <a:off x="8866147" y="3822020"/>
            <a:ext cx="9649207" cy="5566665"/>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margin :</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margin-top:</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margin-bottom:</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margin-left: </a:t>
            </a:r>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margin-right:</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margin: top right bottom left</a:t>
            </a:r>
            <a:endParaRPr/>
          </a:p>
        </p:txBody>
      </p:sp>
      <p:sp>
        <p:nvSpPr>
          <p:cNvPr id="3255" name="Google Shape;3255;p188"/>
          <p:cNvSpPr txBox="1"/>
          <p:nvPr/>
        </p:nvSpPr>
        <p:spPr>
          <a:xfrm>
            <a:off x="8866147" y="2651128"/>
            <a:ext cx="3886908" cy="1117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C66"/>
              </a:buClr>
              <a:buSzPts val="7000"/>
              <a:buFont typeface="Gill Sans"/>
              <a:buNone/>
            </a:pPr>
            <a:r>
              <a:rPr b="0" i="0" lang="en-US" sz="7000" u="none" cap="none" strike="noStrike">
                <a:solidFill>
                  <a:srgbClr val="FFFC66"/>
                </a:solidFill>
                <a:latin typeface="Gill Sans"/>
                <a:ea typeface="Gill Sans"/>
                <a:cs typeface="Gill Sans"/>
                <a:sym typeface="Gill Sans"/>
              </a:rPr>
              <a:t>Properties</a:t>
            </a:r>
            <a:endParaRPr/>
          </a:p>
        </p:txBody>
      </p:sp>
      <p:sp>
        <p:nvSpPr>
          <p:cNvPr id="3256" name="Google Shape;3256;p188"/>
          <p:cNvSpPr txBox="1"/>
          <p:nvPr/>
        </p:nvSpPr>
        <p:spPr>
          <a:xfrm>
            <a:off x="8866147" y="9509416"/>
            <a:ext cx="9107806" cy="236982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margin: 100px 20px 50px 75px;</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margin: 100px 20px;</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margin : 25px</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60" name="Shape 3260"/>
        <p:cNvGrpSpPr/>
        <p:nvPr/>
      </p:nvGrpSpPr>
      <p:grpSpPr>
        <a:xfrm>
          <a:off x="0" y="0"/>
          <a:ext cx="0" cy="0"/>
          <a:chOff x="0" y="0"/>
          <a:chExt cx="0" cy="0"/>
        </a:xfrm>
      </p:grpSpPr>
      <p:pic>
        <p:nvPicPr>
          <p:cNvPr descr="PrepBytes_Logo.png" id="3261" name="Google Shape;3261;p189"/>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262" name="Google Shape;3262;p189"/>
          <p:cNvSpPr txBox="1"/>
          <p:nvPr/>
        </p:nvSpPr>
        <p:spPr>
          <a:xfrm>
            <a:off x="1413960" y="636901"/>
            <a:ext cx="3630800"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Padding</a:t>
            </a:r>
            <a:endParaRPr/>
          </a:p>
        </p:txBody>
      </p:sp>
      <p:sp>
        <p:nvSpPr>
          <p:cNvPr id="3263" name="Google Shape;3263;p189"/>
          <p:cNvSpPr txBox="1"/>
          <p:nvPr/>
        </p:nvSpPr>
        <p:spPr>
          <a:xfrm>
            <a:off x="6480769" y="4376490"/>
            <a:ext cx="10122409" cy="5566665"/>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padding :</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padding-top:</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padding-bottom:</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padding-left: </a:t>
            </a:r>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padding-right:</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padding: top right bottom left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67" name="Shape 3267"/>
        <p:cNvGrpSpPr/>
        <p:nvPr/>
      </p:nvGrpSpPr>
      <p:grpSpPr>
        <a:xfrm>
          <a:off x="0" y="0"/>
          <a:ext cx="0" cy="0"/>
          <a:chOff x="0" y="0"/>
          <a:chExt cx="0" cy="0"/>
        </a:xfrm>
      </p:grpSpPr>
      <p:pic>
        <p:nvPicPr>
          <p:cNvPr descr="PrepBytes_Logo.png" id="3268" name="Google Shape;3268;p190"/>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269" name="Google Shape;3269;p190"/>
          <p:cNvSpPr txBox="1"/>
          <p:nvPr/>
        </p:nvSpPr>
        <p:spPr>
          <a:xfrm>
            <a:off x="10672713" y="5018603"/>
            <a:ext cx="3568726"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Borders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73" name="Shape 3273"/>
        <p:cNvGrpSpPr/>
        <p:nvPr/>
      </p:nvGrpSpPr>
      <p:grpSpPr>
        <a:xfrm>
          <a:off x="0" y="0"/>
          <a:ext cx="0" cy="0"/>
          <a:chOff x="0" y="0"/>
          <a:chExt cx="0" cy="0"/>
        </a:xfrm>
      </p:grpSpPr>
      <p:pic>
        <p:nvPicPr>
          <p:cNvPr descr="PrepBytes_Logo.png" id="3274" name="Google Shape;3274;p191"/>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275" name="Google Shape;3275;p191"/>
          <p:cNvSpPr txBox="1"/>
          <p:nvPr/>
        </p:nvSpPr>
        <p:spPr>
          <a:xfrm>
            <a:off x="1676579" y="636901"/>
            <a:ext cx="3105561"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Border</a:t>
            </a:r>
            <a:endParaRPr/>
          </a:p>
        </p:txBody>
      </p:sp>
      <p:sp>
        <p:nvSpPr>
          <p:cNvPr id="3276" name="Google Shape;3276;p191"/>
          <p:cNvSpPr txBox="1"/>
          <p:nvPr/>
        </p:nvSpPr>
        <p:spPr>
          <a:xfrm>
            <a:off x="2245352" y="4273301"/>
            <a:ext cx="15851124" cy="4652265"/>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Helvetica Neue"/>
              <a:buNone/>
            </a:pPr>
            <a:r>
              <a:t/>
            </a:r>
            <a:endParaRPr b="0" i="0" sz="6000" u="none" cap="none" strike="noStrike">
              <a:solidFill>
                <a:srgbClr val="66C7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border-width: </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border-style: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border-color:</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Helvetica Neue"/>
              <a:buNone/>
            </a:pPr>
            <a:r>
              <a:rPr b="0" i="0" lang="en-US" sz="6000" u="none" cap="none" strike="noStrike">
                <a:solidFill>
                  <a:srgbClr val="66C7FF"/>
                </a:solidFill>
                <a:latin typeface="Helvetica Neue"/>
                <a:ea typeface="Helvetica Neue"/>
                <a:cs typeface="Helvetica Neue"/>
                <a:sym typeface="Helvetica Neue"/>
              </a:rPr>
              <a:t>border: border-width border-style border-color</a:t>
            </a:r>
            <a:endParaRPr/>
          </a:p>
        </p:txBody>
      </p:sp>
      <p:sp>
        <p:nvSpPr>
          <p:cNvPr id="3277" name="Google Shape;3277;p191"/>
          <p:cNvSpPr txBox="1"/>
          <p:nvPr/>
        </p:nvSpPr>
        <p:spPr>
          <a:xfrm>
            <a:off x="5944479" y="10265385"/>
            <a:ext cx="290831" cy="85788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FF"/>
              </a:buClr>
              <a:buSzPts val="5000"/>
              <a:buFont typeface="Helvetica Neue"/>
              <a:buNone/>
            </a:pPr>
            <a:r>
              <a:rPr b="1" i="0" lang="en-US" sz="5000" u="sng" cap="none" strike="noStrike">
                <a:solidFill>
                  <a:schemeClr val="hlink"/>
                </a:solidFill>
                <a:latin typeface="Helvetica Neue"/>
                <a:ea typeface="Helvetica Neue"/>
                <a:cs typeface="Helvetica Neue"/>
                <a:sym typeface="Helvetica Neue"/>
                <a:hlinkClick r:id="rId4"/>
              </a:rPr>
              <a:t> </a:t>
            </a:r>
            <a:endParaRPr/>
          </a:p>
        </p:txBody>
      </p:sp>
      <p:sp>
        <p:nvSpPr>
          <p:cNvPr id="3278" name="Google Shape;3278;p191"/>
          <p:cNvSpPr txBox="1"/>
          <p:nvPr/>
        </p:nvSpPr>
        <p:spPr>
          <a:xfrm>
            <a:off x="19075041" y="4449963"/>
            <a:ext cx="2219961" cy="770382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solid</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dotted</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dashed</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groove</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ridge</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inset</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outset</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none</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hidden</a:t>
            </a:r>
            <a:endParaRPr b="0" i="0" sz="7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Helvetica Neue"/>
              <a:buNone/>
            </a:pPr>
            <a:r>
              <a:rPr b="0" i="0" lang="en-US" sz="5000" u="none" cap="none" strike="noStrike">
                <a:solidFill>
                  <a:srgbClr val="66C7FF"/>
                </a:solidFill>
                <a:latin typeface="Helvetica Neue"/>
                <a:ea typeface="Helvetica Neue"/>
                <a:cs typeface="Helvetica Neue"/>
                <a:sym typeface="Helvetica Neue"/>
              </a:rPr>
              <a:t>double</a:t>
            </a:r>
            <a:endParaRPr/>
          </a:p>
        </p:txBody>
      </p:sp>
      <p:sp>
        <p:nvSpPr>
          <p:cNvPr id="3279" name="Google Shape;3279;p191"/>
          <p:cNvSpPr txBox="1"/>
          <p:nvPr/>
        </p:nvSpPr>
        <p:spPr>
          <a:xfrm>
            <a:off x="2245351" y="3205956"/>
            <a:ext cx="3886908" cy="1117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C66"/>
              </a:buClr>
              <a:buSzPts val="7000"/>
              <a:buFont typeface="Gill Sans"/>
              <a:buNone/>
            </a:pPr>
            <a:r>
              <a:rPr b="0" i="0" lang="en-US" sz="7000" u="none" cap="none" strike="noStrike">
                <a:solidFill>
                  <a:srgbClr val="FFFC66"/>
                </a:solidFill>
                <a:latin typeface="Gill Sans"/>
                <a:ea typeface="Gill Sans"/>
                <a:cs typeface="Gill Sans"/>
                <a:sym typeface="Gill Sans"/>
              </a:rPr>
              <a:t>Properties</a:t>
            </a:r>
            <a:endParaRPr/>
          </a:p>
        </p:txBody>
      </p:sp>
      <p:sp>
        <p:nvSpPr>
          <p:cNvPr id="3280" name="Google Shape;3280;p191"/>
          <p:cNvSpPr txBox="1"/>
          <p:nvPr/>
        </p:nvSpPr>
        <p:spPr>
          <a:xfrm>
            <a:off x="14742120" y="2671806"/>
            <a:ext cx="7019244" cy="1117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C66"/>
              </a:buClr>
              <a:buSzPts val="7000"/>
              <a:buFont typeface="Gill Sans"/>
              <a:buNone/>
            </a:pPr>
            <a:r>
              <a:rPr b="0" i="0" lang="en-US" sz="7000" u="none" cap="none" strike="noStrike">
                <a:solidFill>
                  <a:srgbClr val="FFFC66"/>
                </a:solidFill>
                <a:latin typeface="Gill Sans"/>
                <a:ea typeface="Gill Sans"/>
                <a:cs typeface="Gill Sans"/>
                <a:sym typeface="Gill Sans"/>
              </a:rPr>
              <a:t>Border Style Values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84" name="Shape 3284"/>
        <p:cNvGrpSpPr/>
        <p:nvPr/>
      </p:nvGrpSpPr>
      <p:grpSpPr>
        <a:xfrm>
          <a:off x="0" y="0"/>
          <a:ext cx="0" cy="0"/>
          <a:chOff x="0" y="0"/>
          <a:chExt cx="0" cy="0"/>
        </a:xfrm>
      </p:grpSpPr>
      <p:pic>
        <p:nvPicPr>
          <p:cNvPr descr="PrepBytes_Logo.png" id="3285" name="Google Shape;3285;p192"/>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286" name="Google Shape;3286;p192"/>
          <p:cNvSpPr txBox="1"/>
          <p:nvPr/>
        </p:nvSpPr>
        <p:spPr>
          <a:xfrm>
            <a:off x="1296464" y="671770"/>
            <a:ext cx="6376368"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Border Radius</a:t>
            </a:r>
            <a:endParaRPr/>
          </a:p>
        </p:txBody>
      </p:sp>
      <p:sp>
        <p:nvSpPr>
          <p:cNvPr id="3287" name="Google Shape;3287;p192"/>
          <p:cNvSpPr txBox="1"/>
          <p:nvPr/>
        </p:nvSpPr>
        <p:spPr>
          <a:xfrm>
            <a:off x="10248545" y="5511269"/>
            <a:ext cx="6058869" cy="10160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border-radius</a:t>
            </a:r>
            <a:endParaRPr/>
          </a:p>
        </p:txBody>
      </p:sp>
      <p:sp>
        <p:nvSpPr>
          <p:cNvPr id="3288" name="Google Shape;3288;p192"/>
          <p:cNvSpPr txBox="1"/>
          <p:nvPr/>
        </p:nvSpPr>
        <p:spPr>
          <a:xfrm>
            <a:off x="10248545" y="3390106"/>
            <a:ext cx="3886908" cy="1117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C66"/>
              </a:buClr>
              <a:buSzPts val="7000"/>
              <a:buFont typeface="Gill Sans"/>
              <a:buNone/>
            </a:pPr>
            <a:r>
              <a:rPr b="0" i="0" lang="en-US" sz="7000" u="none" cap="none" strike="noStrike">
                <a:solidFill>
                  <a:srgbClr val="FFFC66"/>
                </a:solidFill>
                <a:latin typeface="Gill Sans"/>
                <a:ea typeface="Gill Sans"/>
                <a:cs typeface="Gill Sans"/>
                <a:sym typeface="Gill Sans"/>
              </a:rPr>
              <a:t>Properties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4" name="Shape 214"/>
        <p:cNvGrpSpPr/>
        <p:nvPr/>
      </p:nvGrpSpPr>
      <p:grpSpPr>
        <a:xfrm>
          <a:off x="0" y="0"/>
          <a:ext cx="0" cy="0"/>
          <a:chOff x="0" y="0"/>
          <a:chExt cx="0" cy="0"/>
        </a:xfrm>
      </p:grpSpPr>
      <p:pic>
        <p:nvPicPr>
          <p:cNvPr descr="PrepBytes_Logo.png" id="215" name="Google Shape;215;p31"/>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216" name="Google Shape;216;p31"/>
          <p:cNvSpPr txBox="1"/>
          <p:nvPr/>
        </p:nvSpPr>
        <p:spPr>
          <a:xfrm>
            <a:off x="6716368" y="276785"/>
            <a:ext cx="11726400" cy="12108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C66"/>
              </a:buClr>
              <a:buSzPts val="7000"/>
              <a:buFont typeface="Helvetica Neue"/>
              <a:buNone/>
            </a:pPr>
            <a:r>
              <a:rPr lang="en-US" sz="7200">
                <a:solidFill>
                  <a:schemeClr val="lt1"/>
                </a:solidFill>
                <a:latin typeface="Courier New"/>
                <a:ea typeface="Courier New"/>
                <a:cs typeface="Courier New"/>
                <a:sym typeface="Courier New"/>
              </a:rPr>
              <a:t>Id Selector</a:t>
            </a:r>
            <a:endParaRPr sz="7200">
              <a:solidFill>
                <a:schemeClr val="lt1"/>
              </a:solidFill>
              <a:latin typeface="Courier New"/>
              <a:ea typeface="Courier New"/>
              <a:cs typeface="Courier New"/>
              <a:sym typeface="Courier New"/>
            </a:endParaRPr>
          </a:p>
        </p:txBody>
      </p:sp>
      <p:sp>
        <p:nvSpPr>
          <p:cNvPr id="217" name="Google Shape;217;p31"/>
          <p:cNvSpPr txBox="1"/>
          <p:nvPr/>
        </p:nvSpPr>
        <p:spPr>
          <a:xfrm>
            <a:off x="1619475" y="2465025"/>
            <a:ext cx="20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endParaRPr/>
          </a:p>
        </p:txBody>
      </p:sp>
      <p:sp>
        <p:nvSpPr>
          <p:cNvPr id="218" name="Google Shape;218;p31"/>
          <p:cNvSpPr txBox="1"/>
          <p:nvPr/>
        </p:nvSpPr>
        <p:spPr>
          <a:xfrm>
            <a:off x="13734350" y="7612925"/>
            <a:ext cx="1685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endParaRPr>
          </a:p>
        </p:txBody>
      </p:sp>
      <p:sp>
        <p:nvSpPr>
          <p:cNvPr id="219" name="Google Shape;219;p31"/>
          <p:cNvSpPr txBox="1"/>
          <p:nvPr/>
        </p:nvSpPr>
        <p:spPr>
          <a:xfrm>
            <a:off x="16154400" y="7162800"/>
            <a:ext cx="55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0" name="Google Shape;220;p31"/>
          <p:cNvSpPr txBox="1"/>
          <p:nvPr/>
        </p:nvSpPr>
        <p:spPr>
          <a:xfrm>
            <a:off x="958475" y="4830900"/>
            <a:ext cx="21978600" cy="544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solidFill>
                  <a:schemeClr val="accent1"/>
                </a:solidFill>
                <a:latin typeface="Courier New"/>
                <a:ea typeface="Courier New"/>
                <a:cs typeface="Courier New"/>
                <a:sym typeface="Courier New"/>
              </a:rPr>
              <a:t>CSS class selector selects the HTML elements by their class. The class attribute of HTML elements used to assign an id to the HTML element.</a:t>
            </a:r>
            <a:endParaRPr sz="48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4800">
                <a:solidFill>
                  <a:schemeClr val="accent1"/>
                </a:solidFill>
                <a:latin typeface="Courier New"/>
                <a:ea typeface="Courier New"/>
                <a:cs typeface="Courier New"/>
                <a:sym typeface="Courier New"/>
              </a:rPr>
              <a:t>The class name of HTML element always written with the</a:t>
            </a:r>
            <a:r>
              <a:rPr lang="en-US" sz="4800">
                <a:solidFill>
                  <a:srgbClr val="FF0000"/>
                </a:solidFill>
                <a:latin typeface="Courier New"/>
                <a:ea typeface="Courier New"/>
                <a:cs typeface="Courier New"/>
                <a:sym typeface="Courier New"/>
              </a:rPr>
              <a:t> (.) </a:t>
            </a:r>
            <a:r>
              <a:rPr lang="en-US" sz="4800">
                <a:solidFill>
                  <a:schemeClr val="accent1"/>
                </a:solidFill>
                <a:latin typeface="Courier New"/>
                <a:ea typeface="Courier New"/>
                <a:cs typeface="Courier New"/>
                <a:sym typeface="Courier New"/>
              </a:rPr>
              <a:t>character.</a:t>
            </a:r>
            <a:endParaRPr sz="48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5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5100">
                <a:solidFill>
                  <a:schemeClr val="accent1"/>
                </a:solidFill>
                <a:latin typeface="Courier New"/>
                <a:ea typeface="Courier New"/>
                <a:cs typeface="Courier New"/>
                <a:sym typeface="Courier New"/>
              </a:rPr>
              <a:t>	</a:t>
            </a:r>
            <a:endParaRPr sz="5100">
              <a:solidFill>
                <a:schemeClr val="accent1"/>
              </a:solidFill>
              <a:latin typeface="Courier New"/>
              <a:ea typeface="Courier New"/>
              <a:cs typeface="Courier New"/>
              <a:sym typeface="Courier New"/>
            </a:endParaRPr>
          </a:p>
        </p:txBody>
      </p:sp>
      <p:sp>
        <p:nvSpPr>
          <p:cNvPr id="221" name="Google Shape;221;p31"/>
          <p:cNvSpPr txBox="1"/>
          <p:nvPr/>
        </p:nvSpPr>
        <p:spPr>
          <a:xfrm>
            <a:off x="13550750" y="7194925"/>
            <a:ext cx="8394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&lt;/html&gt;</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2" name="Google Shape;222;p31"/>
          <p:cNvSpPr txBox="1"/>
          <p:nvPr/>
        </p:nvSpPr>
        <p:spPr>
          <a:xfrm>
            <a:off x="11898225" y="6120800"/>
            <a:ext cx="81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92" name="Shape 3292"/>
        <p:cNvGrpSpPr/>
        <p:nvPr/>
      </p:nvGrpSpPr>
      <p:grpSpPr>
        <a:xfrm>
          <a:off x="0" y="0"/>
          <a:ext cx="0" cy="0"/>
          <a:chOff x="0" y="0"/>
          <a:chExt cx="0" cy="0"/>
        </a:xfrm>
      </p:grpSpPr>
      <p:pic>
        <p:nvPicPr>
          <p:cNvPr descr="PrepBytes_Logo.png" id="3293" name="Google Shape;3293;p193"/>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294" name="Google Shape;3294;p193"/>
          <p:cNvSpPr txBox="1"/>
          <p:nvPr/>
        </p:nvSpPr>
        <p:spPr>
          <a:xfrm>
            <a:off x="7839288" y="4816114"/>
            <a:ext cx="8247758"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FFFFFF"/>
              </a:buClr>
              <a:buSzPts val="12000"/>
              <a:buFont typeface="Helvetica Neue"/>
              <a:buNone/>
            </a:pPr>
            <a:r>
              <a:rPr b="0" i="0" lang="en-US" sz="12000" u="none" cap="none" strike="noStrike">
                <a:solidFill>
                  <a:srgbClr val="FFFFFF"/>
                </a:solidFill>
                <a:latin typeface="Helvetica Neue"/>
                <a:ea typeface="Helvetica Neue"/>
                <a:cs typeface="Helvetica Neue"/>
                <a:sym typeface="Helvetica Neue"/>
              </a:rPr>
              <a:t>Background</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98" name="Shape 3298"/>
        <p:cNvGrpSpPr/>
        <p:nvPr/>
      </p:nvGrpSpPr>
      <p:grpSpPr>
        <a:xfrm>
          <a:off x="0" y="0"/>
          <a:ext cx="0" cy="0"/>
          <a:chOff x="0" y="0"/>
          <a:chExt cx="0" cy="0"/>
        </a:xfrm>
      </p:grpSpPr>
      <p:pic>
        <p:nvPicPr>
          <p:cNvPr descr="PrepBytes_Logo.png" id="3299" name="Google Shape;3299;p194"/>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300" name="Google Shape;3300;p194"/>
          <p:cNvSpPr txBox="1"/>
          <p:nvPr/>
        </p:nvSpPr>
        <p:spPr>
          <a:xfrm>
            <a:off x="899431" y="711501"/>
            <a:ext cx="5398816"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Background</a:t>
            </a:r>
            <a:endParaRPr/>
          </a:p>
        </p:txBody>
      </p:sp>
      <p:sp>
        <p:nvSpPr>
          <p:cNvPr id="3301" name="Google Shape;3301;p194"/>
          <p:cNvSpPr txBox="1"/>
          <p:nvPr/>
        </p:nvSpPr>
        <p:spPr>
          <a:xfrm>
            <a:off x="2322040" y="3916522"/>
            <a:ext cx="8802515" cy="46736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background-color</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background-image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background-size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background-repeat</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background-position</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05" name="Shape 3305"/>
        <p:cNvGrpSpPr/>
        <p:nvPr/>
      </p:nvGrpSpPr>
      <p:grpSpPr>
        <a:xfrm>
          <a:off x="0" y="0"/>
          <a:ext cx="0" cy="0"/>
          <a:chOff x="0" y="0"/>
          <a:chExt cx="0" cy="0"/>
        </a:xfrm>
      </p:grpSpPr>
      <p:pic>
        <p:nvPicPr>
          <p:cNvPr descr="PrepBytes_Logo.png" id="3306" name="Google Shape;3306;p195"/>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307" name="Google Shape;3307;p195"/>
          <p:cNvSpPr txBox="1"/>
          <p:nvPr/>
        </p:nvSpPr>
        <p:spPr>
          <a:xfrm>
            <a:off x="5708517" y="4930414"/>
            <a:ext cx="12452152"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FFFFFF"/>
              </a:buClr>
              <a:buSzPts val="12000"/>
              <a:buFont typeface="Helvetica Neue"/>
              <a:buNone/>
            </a:pPr>
            <a:r>
              <a:rPr b="0" i="0" lang="en-US" sz="12000" u="none" cap="none" strike="noStrike">
                <a:solidFill>
                  <a:srgbClr val="FFFFFF"/>
                </a:solidFill>
                <a:latin typeface="Helvetica Neue"/>
                <a:ea typeface="Helvetica Neue"/>
                <a:cs typeface="Helvetica Neue"/>
                <a:sym typeface="Helvetica Neue"/>
              </a:rPr>
              <a:t>Display &amp; Visibility</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11" name="Shape 3311"/>
        <p:cNvGrpSpPr/>
        <p:nvPr/>
      </p:nvGrpSpPr>
      <p:grpSpPr>
        <a:xfrm>
          <a:off x="0" y="0"/>
          <a:ext cx="0" cy="0"/>
          <a:chOff x="0" y="0"/>
          <a:chExt cx="0" cy="0"/>
        </a:xfrm>
      </p:grpSpPr>
      <p:pic>
        <p:nvPicPr>
          <p:cNvPr descr="PrepBytes_Logo.png" id="3312" name="Google Shape;3312;p196"/>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313" name="Google Shape;3313;p196"/>
          <p:cNvSpPr txBox="1"/>
          <p:nvPr/>
        </p:nvSpPr>
        <p:spPr>
          <a:xfrm>
            <a:off x="1527251" y="432506"/>
            <a:ext cx="3357328"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Display</a:t>
            </a:r>
            <a:endParaRPr/>
          </a:p>
        </p:txBody>
      </p:sp>
      <p:sp>
        <p:nvSpPr>
          <p:cNvPr id="3314" name="Google Shape;3314;p196"/>
          <p:cNvSpPr txBox="1"/>
          <p:nvPr/>
        </p:nvSpPr>
        <p:spPr>
          <a:xfrm>
            <a:off x="8748917" y="3741014"/>
            <a:ext cx="5601594" cy="55880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block</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inline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inline-block</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none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flex</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grid</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18" name="Shape 3318"/>
        <p:cNvGrpSpPr/>
        <p:nvPr/>
      </p:nvGrpSpPr>
      <p:grpSpPr>
        <a:xfrm>
          <a:off x="0" y="0"/>
          <a:ext cx="0" cy="0"/>
          <a:chOff x="0" y="0"/>
          <a:chExt cx="0" cy="0"/>
        </a:xfrm>
      </p:grpSpPr>
      <p:sp>
        <p:nvSpPr>
          <p:cNvPr id="3319" name="Google Shape;3319;p197"/>
          <p:cNvSpPr txBox="1"/>
          <p:nvPr/>
        </p:nvSpPr>
        <p:spPr>
          <a:xfrm>
            <a:off x="5944479" y="10265385"/>
            <a:ext cx="290831" cy="85788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FF"/>
              </a:buClr>
              <a:buSzPts val="5000"/>
              <a:buFont typeface="Helvetica Neue"/>
              <a:buNone/>
            </a:pPr>
            <a:r>
              <a:rPr b="1" i="0" lang="en-US" sz="5000" u="sng" cap="none" strike="noStrike">
                <a:solidFill>
                  <a:schemeClr val="hlink"/>
                </a:solidFill>
                <a:latin typeface="Helvetica Neue"/>
                <a:ea typeface="Helvetica Neue"/>
                <a:cs typeface="Helvetica Neue"/>
                <a:sym typeface="Helvetica Neue"/>
                <a:hlinkClick r:id="rId3"/>
              </a:rPr>
              <a:t> </a:t>
            </a:r>
            <a:endParaRPr/>
          </a:p>
        </p:txBody>
      </p:sp>
      <p:pic>
        <p:nvPicPr>
          <p:cNvPr descr="PrepBytes_Logo.png" id="3320" name="Google Shape;3320;p197"/>
          <p:cNvPicPr preferRelativeResize="0"/>
          <p:nvPr/>
        </p:nvPicPr>
        <p:blipFill rotWithShape="1">
          <a:blip r:embed="rId4">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321" name="Google Shape;3321;p197"/>
          <p:cNvSpPr txBox="1"/>
          <p:nvPr/>
        </p:nvSpPr>
        <p:spPr>
          <a:xfrm>
            <a:off x="1985708" y="711501"/>
            <a:ext cx="3226235"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display</a:t>
            </a:r>
            <a:endParaRPr/>
          </a:p>
        </p:txBody>
      </p:sp>
      <p:sp>
        <p:nvSpPr>
          <p:cNvPr id="3322" name="Google Shape;3322;p197"/>
          <p:cNvSpPr txBox="1"/>
          <p:nvPr/>
        </p:nvSpPr>
        <p:spPr>
          <a:xfrm>
            <a:off x="3123194" y="3206749"/>
            <a:ext cx="5601594" cy="375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block</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inline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inline-block</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none</a:t>
            </a:r>
            <a:endParaRPr/>
          </a:p>
        </p:txBody>
      </p:sp>
      <p:sp>
        <p:nvSpPr>
          <p:cNvPr id="3323" name="Google Shape;3323;p197"/>
          <p:cNvSpPr txBox="1"/>
          <p:nvPr/>
        </p:nvSpPr>
        <p:spPr>
          <a:xfrm>
            <a:off x="2737067" y="7663088"/>
            <a:ext cx="9174028" cy="1117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C66"/>
              </a:buClr>
              <a:buSzPts val="7000"/>
              <a:buFont typeface="Gill Sans"/>
              <a:buNone/>
            </a:pPr>
            <a:r>
              <a:rPr b="0" i="0" lang="en-US" sz="7000" u="none" cap="none" strike="noStrike">
                <a:solidFill>
                  <a:srgbClr val="FFFC66"/>
                </a:solidFill>
                <a:latin typeface="Gill Sans"/>
                <a:ea typeface="Gill Sans"/>
                <a:cs typeface="Gill Sans"/>
                <a:sym typeface="Gill Sans"/>
              </a:rPr>
              <a:t>Common inline elements</a:t>
            </a:r>
            <a:endParaRPr/>
          </a:p>
        </p:txBody>
      </p:sp>
      <p:sp>
        <p:nvSpPr>
          <p:cNvPr id="3324" name="Google Shape;3324;p197"/>
          <p:cNvSpPr txBox="1"/>
          <p:nvPr/>
        </p:nvSpPr>
        <p:spPr>
          <a:xfrm>
            <a:off x="3598824" y="10555740"/>
            <a:ext cx="5601594" cy="10160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a, span, img</a:t>
            </a:r>
            <a:endParaRPr/>
          </a:p>
        </p:txBody>
      </p:sp>
      <p:sp>
        <p:nvSpPr>
          <p:cNvPr id="3325" name="Google Shape;3325;p197"/>
          <p:cNvSpPr txBox="1"/>
          <p:nvPr/>
        </p:nvSpPr>
        <p:spPr>
          <a:xfrm>
            <a:off x="13974273" y="7663088"/>
            <a:ext cx="9219605" cy="1117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C66"/>
              </a:buClr>
              <a:buSzPts val="7000"/>
              <a:buFont typeface="Gill Sans"/>
              <a:buNone/>
            </a:pPr>
            <a:r>
              <a:rPr b="0" i="0" lang="en-US" sz="7000" u="none" cap="none" strike="noStrike">
                <a:solidFill>
                  <a:srgbClr val="FFFC66"/>
                </a:solidFill>
                <a:latin typeface="Gill Sans"/>
                <a:ea typeface="Gill Sans"/>
                <a:cs typeface="Gill Sans"/>
                <a:sym typeface="Gill Sans"/>
              </a:rPr>
              <a:t>Common block elements</a:t>
            </a:r>
            <a:endParaRPr/>
          </a:p>
        </p:txBody>
      </p:sp>
      <p:sp>
        <p:nvSpPr>
          <p:cNvPr id="3326" name="Google Shape;3326;p197"/>
          <p:cNvSpPr txBox="1"/>
          <p:nvPr/>
        </p:nvSpPr>
        <p:spPr>
          <a:xfrm>
            <a:off x="14858820" y="10555740"/>
            <a:ext cx="4687045" cy="10160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div, h1, p</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0" name="Shape 3330"/>
        <p:cNvGrpSpPr/>
        <p:nvPr/>
      </p:nvGrpSpPr>
      <p:grpSpPr>
        <a:xfrm>
          <a:off x="0" y="0"/>
          <a:ext cx="0" cy="0"/>
          <a:chOff x="0" y="0"/>
          <a:chExt cx="0" cy="0"/>
        </a:xfrm>
      </p:grpSpPr>
      <p:pic>
        <p:nvPicPr>
          <p:cNvPr descr="Image" id="3331" name="Google Shape;3331;p198"/>
          <p:cNvPicPr preferRelativeResize="0"/>
          <p:nvPr/>
        </p:nvPicPr>
        <p:blipFill rotWithShape="1">
          <a:blip r:embed="rId3">
            <a:alphaModFix/>
          </a:blip>
          <a:srcRect b="0" l="0" r="0" t="0"/>
          <a:stretch/>
        </p:blipFill>
        <p:spPr>
          <a:xfrm>
            <a:off x="3994094" y="1594352"/>
            <a:ext cx="16395812" cy="10527297"/>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35" name="Shape 3335"/>
        <p:cNvGrpSpPr/>
        <p:nvPr/>
      </p:nvGrpSpPr>
      <p:grpSpPr>
        <a:xfrm>
          <a:off x="0" y="0"/>
          <a:ext cx="0" cy="0"/>
          <a:chOff x="0" y="0"/>
          <a:chExt cx="0" cy="0"/>
        </a:xfrm>
      </p:grpSpPr>
      <p:pic>
        <p:nvPicPr>
          <p:cNvPr descr="Picture 1" id="3336" name="Google Shape;3336;p199"/>
          <p:cNvPicPr preferRelativeResize="0"/>
          <p:nvPr/>
        </p:nvPicPr>
        <p:blipFill rotWithShape="1">
          <a:blip r:embed="rId3">
            <a:alphaModFix/>
          </a:blip>
          <a:srcRect b="0" l="0" r="0" t="0"/>
          <a:stretch/>
        </p:blipFill>
        <p:spPr>
          <a:xfrm>
            <a:off x="723900" y="673100"/>
            <a:ext cx="22936200" cy="123698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40" name="Shape 3340"/>
        <p:cNvGrpSpPr/>
        <p:nvPr/>
      </p:nvGrpSpPr>
      <p:grpSpPr>
        <a:xfrm>
          <a:off x="0" y="0"/>
          <a:ext cx="0" cy="0"/>
          <a:chOff x="0" y="0"/>
          <a:chExt cx="0" cy="0"/>
        </a:xfrm>
      </p:grpSpPr>
      <p:pic>
        <p:nvPicPr>
          <p:cNvPr descr="PrepBytes_Logo.png" id="3341" name="Google Shape;3341;p200"/>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342" name="Google Shape;3342;p200"/>
          <p:cNvSpPr txBox="1"/>
          <p:nvPr/>
        </p:nvSpPr>
        <p:spPr>
          <a:xfrm>
            <a:off x="7771039" y="4973302"/>
            <a:ext cx="6288343" cy="1999554"/>
          </a:xfrm>
          <a:prstGeom prst="rect">
            <a:avLst/>
          </a:prstGeom>
          <a:noFill/>
          <a:ln>
            <a:noFill/>
          </a:ln>
        </p:spPr>
        <p:txBody>
          <a:bodyPr anchorCtr="0" anchor="ctr" bIns="50800" lIns="50800" spcFirstLastPara="1" rIns="50800" wrap="square" tIns="50800">
            <a:spAutoFit/>
          </a:bodyPr>
          <a:lstStyle/>
          <a:p>
            <a:pPr indent="0" lvl="0" marL="0" marR="0" rtl="0" algn="ctr">
              <a:lnSpc>
                <a:spcPct val="123200"/>
              </a:lnSpc>
              <a:spcBef>
                <a:spcPts val="0"/>
              </a:spcBef>
              <a:spcAft>
                <a:spcPts val="0"/>
              </a:spcAft>
              <a:buClr>
                <a:srgbClr val="FFFFFF"/>
              </a:buClr>
              <a:buSzPts val="12500"/>
              <a:buFont typeface="Verdana"/>
              <a:buNone/>
            </a:pPr>
            <a:r>
              <a:rPr b="0" i="0" lang="en-US" sz="12500" u="none" cap="none" strike="noStrike">
                <a:solidFill>
                  <a:srgbClr val="FFFFFF"/>
                </a:solidFill>
                <a:latin typeface="Verdana"/>
                <a:ea typeface="Verdana"/>
                <a:cs typeface="Verdana"/>
                <a:sym typeface="Verdana"/>
              </a:rPr>
              <a:t>Position</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46" name="Shape 3346"/>
        <p:cNvGrpSpPr/>
        <p:nvPr/>
      </p:nvGrpSpPr>
      <p:grpSpPr>
        <a:xfrm>
          <a:off x="0" y="0"/>
          <a:ext cx="0" cy="0"/>
          <a:chOff x="0" y="0"/>
          <a:chExt cx="0" cy="0"/>
        </a:xfrm>
      </p:grpSpPr>
      <p:pic>
        <p:nvPicPr>
          <p:cNvPr descr="PrepBytes_Logo.png" id="3347" name="Google Shape;3347;p201"/>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348" name="Google Shape;3348;p201"/>
          <p:cNvSpPr txBox="1"/>
          <p:nvPr/>
        </p:nvSpPr>
        <p:spPr>
          <a:xfrm>
            <a:off x="1793197" y="711501"/>
            <a:ext cx="3611265"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position</a:t>
            </a:r>
            <a:endParaRPr/>
          </a:p>
        </p:txBody>
      </p:sp>
      <p:sp>
        <p:nvSpPr>
          <p:cNvPr id="3349" name="Google Shape;3349;p201"/>
          <p:cNvSpPr txBox="1"/>
          <p:nvPr/>
        </p:nvSpPr>
        <p:spPr>
          <a:xfrm>
            <a:off x="3075569" y="4521200"/>
            <a:ext cx="5373688" cy="46736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static</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relative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absolute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fixed</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sticky</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53" name="Shape 3353"/>
        <p:cNvGrpSpPr/>
        <p:nvPr/>
      </p:nvGrpSpPr>
      <p:grpSpPr>
        <a:xfrm>
          <a:off x="0" y="0"/>
          <a:ext cx="0" cy="0"/>
          <a:chOff x="0" y="0"/>
          <a:chExt cx="0" cy="0"/>
        </a:xfrm>
      </p:grpSpPr>
      <p:pic>
        <p:nvPicPr>
          <p:cNvPr descr="PrepBytes_Logo.png" id="3354" name="Google Shape;3354;p202"/>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355" name="Google Shape;3355;p202"/>
          <p:cNvSpPr txBox="1"/>
          <p:nvPr/>
        </p:nvSpPr>
        <p:spPr>
          <a:xfrm>
            <a:off x="1798460" y="1143706"/>
            <a:ext cx="3830911"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Visibility</a:t>
            </a:r>
            <a:endParaRPr/>
          </a:p>
        </p:txBody>
      </p:sp>
      <p:sp>
        <p:nvSpPr>
          <p:cNvPr id="3356" name="Google Shape;3356;p202"/>
          <p:cNvSpPr txBox="1"/>
          <p:nvPr/>
        </p:nvSpPr>
        <p:spPr>
          <a:xfrm>
            <a:off x="4434824" y="4530089"/>
            <a:ext cx="3772496" cy="617982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Hidden</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visible</a:t>
            </a: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collapse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initial</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inherit</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5000"/>
              <a:buFont typeface="Courier"/>
              <a:buNone/>
            </a:pPr>
            <a:r>
              <a:t/>
            </a:r>
            <a:endParaRPr b="0" i="0" sz="5000" u="none" cap="none" strike="noStrike">
              <a:solidFill>
                <a:srgbClr val="186BE1"/>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6" name="Shape 226"/>
        <p:cNvGrpSpPr/>
        <p:nvPr/>
      </p:nvGrpSpPr>
      <p:grpSpPr>
        <a:xfrm>
          <a:off x="0" y="0"/>
          <a:ext cx="0" cy="0"/>
          <a:chOff x="0" y="0"/>
          <a:chExt cx="0" cy="0"/>
        </a:xfrm>
      </p:grpSpPr>
      <p:pic>
        <p:nvPicPr>
          <p:cNvPr descr="PrepBytes_Logo.png" id="227" name="Google Shape;227;p32"/>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228" name="Google Shape;228;p32"/>
          <p:cNvSpPr txBox="1"/>
          <p:nvPr/>
        </p:nvSpPr>
        <p:spPr>
          <a:xfrm>
            <a:off x="6716368" y="276785"/>
            <a:ext cx="11726400" cy="12108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C66"/>
              </a:buClr>
              <a:buSzPts val="7000"/>
              <a:buFont typeface="Helvetica Neue"/>
              <a:buNone/>
            </a:pPr>
            <a:r>
              <a:rPr lang="en-US" sz="7200">
                <a:solidFill>
                  <a:schemeClr val="lt1"/>
                </a:solidFill>
                <a:latin typeface="Courier New"/>
                <a:ea typeface="Courier New"/>
                <a:cs typeface="Courier New"/>
                <a:sym typeface="Courier New"/>
              </a:rPr>
              <a:t>Id Selector</a:t>
            </a:r>
            <a:endParaRPr sz="7200">
              <a:solidFill>
                <a:schemeClr val="lt1"/>
              </a:solidFill>
              <a:latin typeface="Courier New"/>
              <a:ea typeface="Courier New"/>
              <a:cs typeface="Courier New"/>
              <a:sym typeface="Courier New"/>
            </a:endParaRPr>
          </a:p>
        </p:txBody>
      </p:sp>
      <p:sp>
        <p:nvSpPr>
          <p:cNvPr id="229" name="Google Shape;229;p32"/>
          <p:cNvSpPr txBox="1"/>
          <p:nvPr/>
        </p:nvSpPr>
        <p:spPr>
          <a:xfrm>
            <a:off x="1619475" y="2465025"/>
            <a:ext cx="20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endParaRPr/>
          </a:p>
        </p:txBody>
      </p:sp>
      <p:sp>
        <p:nvSpPr>
          <p:cNvPr id="230" name="Google Shape;230;p32"/>
          <p:cNvSpPr txBox="1"/>
          <p:nvPr/>
        </p:nvSpPr>
        <p:spPr>
          <a:xfrm>
            <a:off x="13734350" y="7612925"/>
            <a:ext cx="1685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endParaRPr>
          </a:p>
        </p:txBody>
      </p:sp>
      <p:sp>
        <p:nvSpPr>
          <p:cNvPr id="231" name="Google Shape;231;p32"/>
          <p:cNvSpPr txBox="1"/>
          <p:nvPr/>
        </p:nvSpPr>
        <p:spPr>
          <a:xfrm>
            <a:off x="16154400" y="7162800"/>
            <a:ext cx="55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2" name="Google Shape;232;p32"/>
          <p:cNvSpPr txBox="1"/>
          <p:nvPr/>
        </p:nvSpPr>
        <p:spPr>
          <a:xfrm>
            <a:off x="958475" y="1706700"/>
            <a:ext cx="21978600" cy="1183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chemeClr val="lt1"/>
                </a:solidFill>
                <a:latin typeface="Courier New"/>
                <a:ea typeface="Courier New"/>
                <a:cs typeface="Courier New"/>
                <a:sym typeface="Courier New"/>
              </a:rPr>
              <a:t>Example:</a:t>
            </a:r>
            <a:endParaRPr sz="38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&lt;!DOCTYPE html&gt;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&lt;html&gt;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&lt;title&gt;class selector&lt;/title&gt;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&lt;style&gt;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a:t>
            </a:r>
            <a:r>
              <a:rPr lang="en-US" sz="3900">
                <a:solidFill>
                  <a:srgbClr val="FF0000"/>
                </a:solidFill>
                <a:latin typeface="Courier New"/>
                <a:ea typeface="Courier New"/>
                <a:cs typeface="Courier New"/>
                <a:sym typeface="Courier New"/>
              </a:rPr>
              <a:t>.box</a:t>
            </a: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color: white;</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background: black;</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000">
                <a:solidFill>
                  <a:srgbClr val="FFFC66"/>
                </a:solidFill>
                <a:latin typeface="Courier New"/>
                <a:ea typeface="Courier New"/>
                <a:cs typeface="Courier New"/>
                <a:sym typeface="Courier New"/>
              </a:rPr>
              <a:t>&lt;/style&gt;</a:t>
            </a:r>
            <a:endParaRPr sz="4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000">
                <a:solidFill>
                  <a:srgbClr val="FFFC66"/>
                </a:solidFill>
                <a:latin typeface="Courier New"/>
                <a:ea typeface="Courier New"/>
                <a:cs typeface="Courier New"/>
                <a:sym typeface="Courier New"/>
              </a:rPr>
              <a:t>&lt;/head&gt;</a:t>
            </a:r>
            <a:endParaRPr sz="4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000">
                <a:solidFill>
                  <a:srgbClr val="FFFC66"/>
                </a:solidFill>
                <a:latin typeface="Courier New"/>
                <a:ea typeface="Courier New"/>
                <a:cs typeface="Courier New"/>
                <a:sym typeface="Courier New"/>
              </a:rPr>
              <a:t>&lt;body&gt;</a:t>
            </a:r>
            <a:endParaRPr sz="4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000">
                <a:solidFill>
                  <a:srgbClr val="FFFC66"/>
                </a:solidFill>
                <a:latin typeface="Courier New"/>
                <a:ea typeface="Courier New"/>
                <a:cs typeface="Courier New"/>
                <a:sym typeface="Courier New"/>
              </a:rPr>
              <a:t>	&lt;h1 </a:t>
            </a:r>
            <a:r>
              <a:rPr lang="en-US" sz="4000">
                <a:solidFill>
                  <a:srgbClr val="FF0000"/>
                </a:solidFill>
                <a:latin typeface="Courier New"/>
                <a:ea typeface="Courier New"/>
                <a:cs typeface="Courier New"/>
                <a:sym typeface="Courier New"/>
              </a:rPr>
              <a:t>class="box"</a:t>
            </a:r>
            <a:r>
              <a:rPr lang="en-US" sz="4000">
                <a:solidFill>
                  <a:srgbClr val="FFFC66"/>
                </a:solidFill>
                <a:latin typeface="Courier New"/>
                <a:ea typeface="Courier New"/>
                <a:cs typeface="Courier New"/>
                <a:sym typeface="Courier New"/>
              </a:rPr>
              <a:t>&gt;class Selector&lt;/h1&gt;</a:t>
            </a:r>
            <a:endParaRPr sz="4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000">
                <a:solidFill>
                  <a:srgbClr val="FFFC66"/>
                </a:solidFill>
                <a:latin typeface="Courier New"/>
                <a:ea typeface="Courier New"/>
                <a:cs typeface="Courier New"/>
                <a:sym typeface="Courier New"/>
              </a:rPr>
              <a:t>&lt;/body&gt;</a:t>
            </a:r>
            <a:endParaRPr sz="4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000">
                <a:solidFill>
                  <a:srgbClr val="FFFC66"/>
                </a:solidFill>
                <a:latin typeface="Courier New"/>
                <a:ea typeface="Courier New"/>
                <a:cs typeface="Courier New"/>
                <a:sym typeface="Courier New"/>
              </a:rPr>
              <a:t>&lt;/html&gt;</a:t>
            </a:r>
            <a:endParaRPr sz="4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800">
              <a:solidFill>
                <a:srgbClr val="FFFC66"/>
              </a:solidFill>
              <a:latin typeface="Courier New"/>
              <a:ea typeface="Courier New"/>
              <a:cs typeface="Courier New"/>
              <a:sym typeface="Courier New"/>
            </a:endParaRPr>
          </a:p>
        </p:txBody>
      </p:sp>
      <p:sp>
        <p:nvSpPr>
          <p:cNvPr id="233" name="Google Shape;233;p32"/>
          <p:cNvSpPr txBox="1"/>
          <p:nvPr/>
        </p:nvSpPr>
        <p:spPr>
          <a:xfrm>
            <a:off x="13550750" y="7194925"/>
            <a:ext cx="8394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&lt;/html&gt;</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4" name="Google Shape;234;p32"/>
          <p:cNvSpPr txBox="1"/>
          <p:nvPr/>
        </p:nvSpPr>
        <p:spPr>
          <a:xfrm>
            <a:off x="11898225" y="6120800"/>
            <a:ext cx="81306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7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60" name="Shape 3360"/>
        <p:cNvGrpSpPr/>
        <p:nvPr/>
      </p:nvGrpSpPr>
      <p:grpSpPr>
        <a:xfrm>
          <a:off x="0" y="0"/>
          <a:ext cx="0" cy="0"/>
          <a:chOff x="0" y="0"/>
          <a:chExt cx="0" cy="0"/>
        </a:xfrm>
      </p:grpSpPr>
      <p:pic>
        <p:nvPicPr>
          <p:cNvPr descr="PrepBytes_Logo.png" id="3361" name="Google Shape;3361;p203"/>
          <p:cNvPicPr preferRelativeResize="0"/>
          <p:nvPr/>
        </p:nvPicPr>
        <p:blipFill rotWithShape="1">
          <a:blip r:embed="rId3">
            <a:alphaModFix/>
          </a:blip>
          <a:srcRect b="0" l="0" r="0" t="0"/>
          <a:stretch/>
        </p:blipFill>
        <p:spPr>
          <a:xfrm>
            <a:off x="19132191" y="686347"/>
            <a:ext cx="4409519" cy="1151628"/>
          </a:xfrm>
          <a:prstGeom prst="rect">
            <a:avLst/>
          </a:prstGeom>
          <a:noFill/>
          <a:ln>
            <a:noFill/>
          </a:ln>
          <a:effectLst>
            <a:reflection blurRad="0" dir="0" dist="0" endA="0" endPos="40000" fadeDir="5400000" kx="0" rotWithShape="0" algn="bl" stA="50000" stPos="0" sy="-100000" ky="0"/>
          </a:effectLst>
        </p:spPr>
      </p:pic>
      <p:sp>
        <p:nvSpPr>
          <p:cNvPr id="3362" name="Google Shape;3362;p203"/>
          <p:cNvSpPr txBox="1"/>
          <p:nvPr/>
        </p:nvSpPr>
        <p:spPr>
          <a:xfrm>
            <a:off x="1284546" y="335713"/>
            <a:ext cx="6057318"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0081CC"/>
              </a:buClr>
              <a:buSzPts val="7000"/>
              <a:buFont typeface="Verdana"/>
              <a:buNone/>
            </a:pPr>
            <a:r>
              <a:rPr b="0" i="0" lang="en-US" sz="7000" u="none" cap="none" strike="noStrike">
                <a:solidFill>
                  <a:srgbClr val="0081CC"/>
                </a:solidFill>
                <a:latin typeface="Verdana"/>
                <a:ea typeface="Verdana"/>
                <a:cs typeface="Verdana"/>
                <a:sym typeface="Verdana"/>
              </a:rPr>
              <a:t>Float vs clear</a:t>
            </a:r>
            <a:endParaRPr/>
          </a:p>
        </p:txBody>
      </p:sp>
      <p:sp>
        <p:nvSpPr>
          <p:cNvPr id="3363" name="Google Shape;3363;p203"/>
          <p:cNvSpPr txBox="1"/>
          <p:nvPr/>
        </p:nvSpPr>
        <p:spPr>
          <a:xfrm>
            <a:off x="992473" y="2565593"/>
            <a:ext cx="21685472" cy="1087081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7000"/>
              <a:buFont typeface="Helvetica Neue"/>
              <a:buNone/>
            </a:pPr>
            <a:r>
              <a:rPr b="0" i="0" lang="en-US" sz="7000" u="none" cap="none" strike="noStrike">
                <a:solidFill>
                  <a:srgbClr val="FFFFFF"/>
                </a:solidFill>
                <a:latin typeface="Helvetica Neue"/>
                <a:ea typeface="Helvetica Neue"/>
                <a:cs typeface="Helvetica Neue"/>
                <a:sym typeface="Helvetica Neue"/>
              </a:rPr>
              <a:t>Float : When you want any html element to go or to float on a particular side like left or right, then we can use float property.</a:t>
            </a:r>
            <a:endParaRPr/>
          </a:p>
          <a:p>
            <a:pPr indent="0" lvl="0" marL="0" marR="0" rtl="0" algn="ctr">
              <a:lnSpc>
                <a:spcPct val="100000"/>
              </a:lnSpc>
              <a:spcBef>
                <a:spcPts val="0"/>
              </a:spcBef>
              <a:spcAft>
                <a:spcPts val="0"/>
              </a:spcAft>
              <a:buClr>
                <a:srgbClr val="FFFFFF"/>
              </a:buClr>
              <a:buSzPts val="7000"/>
              <a:buFont typeface="Helvetica Neue"/>
              <a:buNone/>
            </a:pPr>
            <a:r>
              <a:t/>
            </a:r>
            <a:endParaRPr b="0" i="0" sz="70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7000"/>
              <a:buFont typeface="Helvetica Neue"/>
              <a:buNone/>
            </a:pPr>
            <a:r>
              <a:rPr b="0" i="0" lang="en-US" sz="7000" u="none" cap="none" strike="noStrike">
                <a:solidFill>
                  <a:srgbClr val="FFFFFF"/>
                </a:solidFill>
                <a:latin typeface="Helvetica Neue"/>
                <a:ea typeface="Helvetica Neue"/>
                <a:cs typeface="Helvetica Neue"/>
                <a:sym typeface="Helvetica Neue"/>
              </a:rPr>
              <a:t>Clear : If you want that the next element(element2) of element(element1) which is floating either on left on right should come on next line instead of falling in same line then use clear property and give same position as given in float property of the previous element.</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67" name="Shape 3367"/>
        <p:cNvGrpSpPr/>
        <p:nvPr/>
      </p:nvGrpSpPr>
      <p:grpSpPr>
        <a:xfrm>
          <a:off x="0" y="0"/>
          <a:ext cx="0" cy="0"/>
          <a:chOff x="0" y="0"/>
          <a:chExt cx="0" cy="0"/>
        </a:xfrm>
      </p:grpSpPr>
      <p:pic>
        <p:nvPicPr>
          <p:cNvPr descr="PrepBytes_Logo.png" id="3368" name="Google Shape;3368;p204"/>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369" name="Google Shape;3369;p204"/>
          <p:cNvSpPr txBox="1"/>
          <p:nvPr/>
        </p:nvSpPr>
        <p:spPr>
          <a:xfrm>
            <a:off x="1284891" y="711501"/>
            <a:ext cx="4627886"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Box sizing</a:t>
            </a:r>
            <a:endParaRPr/>
          </a:p>
        </p:txBody>
      </p:sp>
      <p:sp>
        <p:nvSpPr>
          <p:cNvPr id="3370" name="Google Shape;3370;p204"/>
          <p:cNvSpPr txBox="1"/>
          <p:nvPr/>
        </p:nvSpPr>
        <p:spPr>
          <a:xfrm>
            <a:off x="1979140" y="3230722"/>
            <a:ext cx="11088887" cy="19304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box-sizing : border-box</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box-sizing : content-box</a:t>
            </a:r>
            <a:endParaRPr/>
          </a:p>
        </p:txBody>
      </p:sp>
      <p:sp>
        <p:nvSpPr>
          <p:cNvPr id="3371" name="Google Shape;3371;p204"/>
          <p:cNvSpPr txBox="1"/>
          <p:nvPr/>
        </p:nvSpPr>
        <p:spPr>
          <a:xfrm>
            <a:off x="1264061" y="7342346"/>
            <a:ext cx="22337837" cy="9271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00"/>
              </a:buClr>
              <a:buSzPts val="5400"/>
              <a:buFont typeface="Courier"/>
              <a:buNone/>
            </a:pPr>
            <a:r>
              <a:rPr b="0" i="0" lang="en-US" sz="5400" u="none" cap="none" strike="noStrike">
                <a:solidFill>
                  <a:srgbClr val="FFFF00"/>
                </a:solidFill>
                <a:latin typeface="Courier"/>
                <a:ea typeface="Courier"/>
                <a:cs typeface="Courier"/>
                <a:sym typeface="Courier"/>
              </a:rPr>
              <a:t>Default total width = actual width + borders + padding</a:t>
            </a:r>
            <a:endParaRPr/>
          </a:p>
        </p:txBody>
      </p:sp>
      <p:sp>
        <p:nvSpPr>
          <p:cNvPr id="3372" name="Google Shape;3372;p204"/>
          <p:cNvSpPr txBox="1"/>
          <p:nvPr/>
        </p:nvSpPr>
        <p:spPr>
          <a:xfrm>
            <a:off x="848880" y="8609171"/>
            <a:ext cx="23160932" cy="9271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00"/>
              </a:buClr>
              <a:buSzPts val="5400"/>
              <a:buFont typeface="Courier"/>
              <a:buNone/>
            </a:pPr>
            <a:r>
              <a:rPr b="0" i="0" lang="en-US" sz="5400" u="none" cap="none" strike="noStrike">
                <a:solidFill>
                  <a:srgbClr val="FFFF00"/>
                </a:solidFill>
                <a:latin typeface="Courier"/>
                <a:ea typeface="Courier"/>
                <a:cs typeface="Courier"/>
                <a:sym typeface="Courier"/>
              </a:rPr>
              <a:t>Default total height = actual height + borders + padding</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76" name="Shape 3376"/>
        <p:cNvGrpSpPr/>
        <p:nvPr/>
      </p:nvGrpSpPr>
      <p:grpSpPr>
        <a:xfrm>
          <a:off x="0" y="0"/>
          <a:ext cx="0" cy="0"/>
          <a:chOff x="0" y="0"/>
          <a:chExt cx="0" cy="0"/>
        </a:xfrm>
      </p:grpSpPr>
      <p:pic>
        <p:nvPicPr>
          <p:cNvPr descr="PrepBytes_Logo.png" id="3377" name="Google Shape;3377;p205"/>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378" name="Google Shape;3378;p205"/>
          <p:cNvSpPr txBox="1"/>
          <p:nvPr/>
        </p:nvSpPr>
        <p:spPr>
          <a:xfrm>
            <a:off x="3325036" y="993414"/>
            <a:ext cx="5027117"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0081CC"/>
              </a:buClr>
              <a:buSzPts val="12000"/>
              <a:buFont typeface="Helvetica Neue"/>
              <a:buNone/>
            </a:pPr>
            <a:r>
              <a:rPr b="0" i="0" lang="en-US" sz="12000" u="none" cap="none" strike="noStrike">
                <a:solidFill>
                  <a:srgbClr val="0081CC"/>
                </a:solidFill>
                <a:latin typeface="Helvetica Neue"/>
                <a:ea typeface="Helvetica Neue"/>
                <a:cs typeface="Helvetica Neue"/>
                <a:sym typeface="Helvetica Neue"/>
              </a:rPr>
              <a:t>z-index</a:t>
            </a:r>
            <a:endParaRPr/>
          </a:p>
        </p:txBody>
      </p:sp>
      <p:sp>
        <p:nvSpPr>
          <p:cNvPr id="3379" name="Google Shape;3379;p205"/>
          <p:cNvSpPr txBox="1"/>
          <p:nvPr/>
        </p:nvSpPr>
        <p:spPr>
          <a:xfrm>
            <a:off x="1906873" y="5873943"/>
            <a:ext cx="21685472" cy="547331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7000"/>
              <a:buFont typeface="Helvetica Neue"/>
              <a:buNone/>
            </a:pPr>
            <a:r>
              <a:rPr b="0" i="0" lang="en-US" sz="7000" u="none" cap="none" strike="noStrike">
                <a:solidFill>
                  <a:srgbClr val="FFFFFF"/>
                </a:solidFill>
                <a:latin typeface="Helvetica Neue"/>
                <a:ea typeface="Helvetica Neue"/>
                <a:cs typeface="Helvetica Neue"/>
                <a:sym typeface="Helvetica Neue"/>
              </a:rPr>
              <a:t>z-index property is given specifically to those elements about which we want to decide that it should come on top or bottom </a:t>
            </a:r>
            <a:endParaRPr/>
          </a:p>
          <a:p>
            <a:pPr indent="0" lvl="0" marL="0" marR="0" rtl="0" algn="ctr">
              <a:lnSpc>
                <a:spcPct val="100000"/>
              </a:lnSpc>
              <a:spcBef>
                <a:spcPts val="0"/>
              </a:spcBef>
              <a:spcAft>
                <a:spcPts val="0"/>
              </a:spcAft>
              <a:buClr>
                <a:srgbClr val="FFFFFF"/>
              </a:buClr>
              <a:buSzPts val="7000"/>
              <a:buFont typeface="Helvetica Neue"/>
              <a:buNone/>
            </a:pPr>
            <a:r>
              <a:rPr b="0" i="0" lang="en-US" sz="7000" u="none" cap="none" strike="noStrike">
                <a:solidFill>
                  <a:srgbClr val="FFFFFF"/>
                </a:solidFill>
                <a:latin typeface="Helvetica Neue"/>
                <a:ea typeface="Helvetica Neue"/>
                <a:cs typeface="Helvetica Neue"/>
                <a:sym typeface="Helvetica Neue"/>
              </a:rPr>
              <a:t>bottom = negative value</a:t>
            </a:r>
            <a:endParaRPr/>
          </a:p>
          <a:p>
            <a:pPr indent="0" lvl="0" marL="0" marR="0" rtl="0" algn="ctr">
              <a:lnSpc>
                <a:spcPct val="100000"/>
              </a:lnSpc>
              <a:spcBef>
                <a:spcPts val="0"/>
              </a:spcBef>
              <a:spcAft>
                <a:spcPts val="0"/>
              </a:spcAft>
              <a:buClr>
                <a:srgbClr val="FFFFFF"/>
              </a:buClr>
              <a:buSzPts val="7000"/>
              <a:buFont typeface="Helvetica Neue"/>
              <a:buNone/>
            </a:pPr>
            <a:r>
              <a:rPr b="0" i="0" lang="en-US" sz="7000" u="none" cap="none" strike="noStrike">
                <a:solidFill>
                  <a:srgbClr val="FFFFFF"/>
                </a:solidFill>
                <a:latin typeface="Helvetica Neue"/>
                <a:ea typeface="Helvetica Neue"/>
                <a:cs typeface="Helvetica Neue"/>
                <a:sym typeface="Helvetica Neue"/>
              </a:rPr>
              <a:t>top = positive value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83" name="Shape 3383"/>
        <p:cNvGrpSpPr/>
        <p:nvPr/>
      </p:nvGrpSpPr>
      <p:grpSpPr>
        <a:xfrm>
          <a:off x="0" y="0"/>
          <a:ext cx="0" cy="0"/>
          <a:chOff x="0" y="0"/>
          <a:chExt cx="0" cy="0"/>
        </a:xfrm>
      </p:grpSpPr>
      <p:pic>
        <p:nvPicPr>
          <p:cNvPr descr="PrepBytes_Logo.png" id="3384" name="Google Shape;3384;p206"/>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3385" name="Google Shape;3385;p206"/>
          <p:cNvSpPr txBox="1"/>
          <p:nvPr/>
        </p:nvSpPr>
        <p:spPr>
          <a:xfrm>
            <a:off x="6616792" y="1603014"/>
            <a:ext cx="9518006"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FFFFFF"/>
              </a:buClr>
              <a:buSzPts val="12000"/>
              <a:buFont typeface="Helvetica Neue"/>
              <a:buNone/>
            </a:pPr>
            <a:r>
              <a:rPr b="0" i="0" lang="en-US" sz="12000" u="none" cap="none" strike="noStrike">
                <a:solidFill>
                  <a:srgbClr val="FFFFFF"/>
                </a:solidFill>
                <a:latin typeface="Helvetica Neue"/>
                <a:ea typeface="Helvetica Neue"/>
                <a:cs typeface="Helvetica Neue"/>
                <a:sym typeface="Helvetica Neue"/>
              </a:rPr>
              <a:t>Button Styling</a:t>
            </a:r>
            <a:endParaRPr/>
          </a:p>
        </p:txBody>
      </p:sp>
      <p:sp>
        <p:nvSpPr>
          <p:cNvPr id="3386" name="Google Shape;3386;p206"/>
          <p:cNvSpPr txBox="1"/>
          <p:nvPr/>
        </p:nvSpPr>
        <p:spPr>
          <a:xfrm>
            <a:off x="2354026" y="5656421"/>
            <a:ext cx="19319826" cy="46736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There are three ways of creating a button:</a:t>
            </a:r>
            <a:endParaRPr/>
          </a:p>
          <a:p>
            <a:pPr indent="0" lvl="0" marL="0" marR="0" rtl="0" algn="l">
              <a:lnSpc>
                <a:spcPct val="100000"/>
              </a:lnSpc>
              <a:spcBef>
                <a:spcPts val="0"/>
              </a:spcBef>
              <a:spcAft>
                <a:spcPts val="0"/>
              </a:spcAft>
              <a:buClr>
                <a:srgbClr val="66C7FF"/>
              </a:buClr>
              <a:buSzPts val="6000"/>
              <a:buFont typeface="Courier"/>
              <a:buNone/>
            </a:pPr>
            <a:r>
              <a:t/>
            </a:r>
            <a:endParaRPr b="0" i="0" sz="6000" u="none" cap="none" strike="noStrike">
              <a:solidFill>
                <a:srgbClr val="66C7FF"/>
              </a:solidFill>
              <a:latin typeface="Courier"/>
              <a:ea typeface="Courier"/>
              <a:cs typeface="Courier"/>
              <a:sym typeface="Courie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&lt;button&gt;Click Here&lt;/button&gt;</a:t>
            </a: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&lt;a href=“#”&gt;Click Here&lt;/a&gt;</a:t>
            </a: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&lt;input type=“button” value=“Click Here”&gt;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90" name="Shape 3390"/>
        <p:cNvGrpSpPr/>
        <p:nvPr/>
      </p:nvGrpSpPr>
      <p:grpSpPr>
        <a:xfrm>
          <a:off x="0" y="0"/>
          <a:ext cx="0" cy="0"/>
          <a:chOff x="0" y="0"/>
          <a:chExt cx="0" cy="0"/>
        </a:xfrm>
      </p:grpSpPr>
      <p:pic>
        <p:nvPicPr>
          <p:cNvPr descr="Picture 1" id="3391" name="Google Shape;3391;p207"/>
          <p:cNvPicPr preferRelativeResize="0"/>
          <p:nvPr/>
        </p:nvPicPr>
        <p:blipFill rotWithShape="1">
          <a:blip r:embed="rId3">
            <a:alphaModFix/>
          </a:blip>
          <a:srcRect b="0" l="0" r="0" t="0"/>
          <a:stretch/>
        </p:blipFill>
        <p:spPr>
          <a:xfrm>
            <a:off x="1409700" y="469900"/>
            <a:ext cx="21564600" cy="127762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95" name="Shape 3395"/>
        <p:cNvGrpSpPr/>
        <p:nvPr/>
      </p:nvGrpSpPr>
      <p:grpSpPr>
        <a:xfrm>
          <a:off x="0" y="0"/>
          <a:ext cx="0" cy="0"/>
          <a:chOff x="0" y="0"/>
          <a:chExt cx="0" cy="0"/>
        </a:xfrm>
      </p:grpSpPr>
      <p:pic>
        <p:nvPicPr>
          <p:cNvPr descr="Picture 1" id="3396" name="Google Shape;3396;p208"/>
          <p:cNvPicPr preferRelativeResize="0"/>
          <p:nvPr/>
        </p:nvPicPr>
        <p:blipFill rotWithShape="1">
          <a:blip r:embed="rId3">
            <a:alphaModFix/>
          </a:blip>
          <a:srcRect b="0" l="0" r="0" t="0"/>
          <a:stretch/>
        </p:blipFill>
        <p:spPr>
          <a:xfrm>
            <a:off x="2585747" y="1384958"/>
            <a:ext cx="14701955" cy="10349292"/>
          </a:xfrm>
          <a:prstGeom prst="rect">
            <a:avLst/>
          </a:prstGeom>
          <a:noFill/>
          <a:ln>
            <a:noFill/>
          </a:ln>
        </p:spPr>
      </p:pic>
      <p:sp>
        <p:nvSpPr>
          <p:cNvPr id="3397" name="Google Shape;3397;p208"/>
          <p:cNvSpPr/>
          <p:nvPr/>
        </p:nvSpPr>
        <p:spPr>
          <a:xfrm>
            <a:off x="1171575" y="11115675"/>
            <a:ext cx="22774276" cy="2600325"/>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01" name="Shape 3401"/>
        <p:cNvGrpSpPr/>
        <p:nvPr/>
      </p:nvGrpSpPr>
      <p:grpSpPr>
        <a:xfrm>
          <a:off x="0" y="0"/>
          <a:ext cx="0" cy="0"/>
          <a:chOff x="0" y="0"/>
          <a:chExt cx="0" cy="0"/>
        </a:xfrm>
      </p:grpSpPr>
      <p:pic>
        <p:nvPicPr>
          <p:cNvPr descr="PrepBytes_Logo.png" id="3402" name="Google Shape;3402;p209"/>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403" name="Google Shape;3403;p209"/>
          <p:cNvSpPr txBox="1"/>
          <p:nvPr/>
        </p:nvSpPr>
        <p:spPr>
          <a:xfrm>
            <a:off x="693674" y="711501"/>
            <a:ext cx="5810325"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b="0" i="0" lang="en-US" sz="7000" u="none" cap="none" strike="noStrike">
                <a:solidFill>
                  <a:srgbClr val="FFFFFF"/>
                </a:solidFill>
                <a:latin typeface="Verdana"/>
                <a:ea typeface="Verdana"/>
                <a:cs typeface="Verdana"/>
                <a:sym typeface="Verdana"/>
              </a:rPr>
              <a:t>Text Shadow</a:t>
            </a:r>
            <a:endParaRPr/>
          </a:p>
        </p:txBody>
      </p:sp>
      <p:sp>
        <p:nvSpPr>
          <p:cNvPr id="3404" name="Google Shape;3404;p209"/>
          <p:cNvSpPr txBox="1"/>
          <p:nvPr/>
        </p:nvSpPr>
        <p:spPr>
          <a:xfrm>
            <a:off x="2423641" y="4064000"/>
            <a:ext cx="5144319" cy="55880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text-shadow</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none</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h-shadow</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v-shadow</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blur-radius</a:t>
            </a: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Color</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08" name="Shape 3408"/>
        <p:cNvGrpSpPr/>
        <p:nvPr/>
      </p:nvGrpSpPr>
      <p:grpSpPr>
        <a:xfrm>
          <a:off x="0" y="0"/>
          <a:ext cx="0" cy="0"/>
          <a:chOff x="0" y="0"/>
          <a:chExt cx="0" cy="0"/>
        </a:xfrm>
      </p:grpSpPr>
      <p:pic>
        <p:nvPicPr>
          <p:cNvPr descr="Picture 1" id="3409" name="Google Shape;3409;p210"/>
          <p:cNvPicPr preferRelativeResize="0"/>
          <p:nvPr/>
        </p:nvPicPr>
        <p:blipFill rotWithShape="1">
          <a:blip r:embed="rId3">
            <a:alphaModFix/>
          </a:blip>
          <a:srcRect b="0" l="0" r="0" t="0"/>
          <a:stretch/>
        </p:blipFill>
        <p:spPr>
          <a:xfrm>
            <a:off x="952500" y="2063750"/>
            <a:ext cx="22631400" cy="91059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13" name="Shape 3413"/>
        <p:cNvGrpSpPr/>
        <p:nvPr/>
      </p:nvGrpSpPr>
      <p:grpSpPr>
        <a:xfrm>
          <a:off x="0" y="0"/>
          <a:ext cx="0" cy="0"/>
          <a:chOff x="0" y="0"/>
          <a:chExt cx="0" cy="0"/>
        </a:xfrm>
      </p:grpSpPr>
      <p:pic>
        <p:nvPicPr>
          <p:cNvPr descr="PrepBytes_Logo.png" id="3414" name="Google Shape;3414;p211"/>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415" name="Google Shape;3415;p211"/>
          <p:cNvSpPr txBox="1"/>
          <p:nvPr/>
        </p:nvSpPr>
        <p:spPr>
          <a:xfrm>
            <a:off x="1723045" y="2777489"/>
            <a:ext cx="20937910" cy="816102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linear-gradient :</a:t>
            </a:r>
            <a:endParaRPr/>
          </a:p>
          <a:p>
            <a:pPr indent="0" lvl="0" marL="0" marR="0" rtl="0" algn="l">
              <a:lnSpc>
                <a:spcPct val="100000"/>
              </a:lnSpc>
              <a:spcBef>
                <a:spcPts val="0"/>
              </a:spcBef>
              <a:spcAft>
                <a:spcPts val="0"/>
              </a:spcAft>
              <a:buClr>
                <a:srgbClr val="66C7FF"/>
              </a:buClr>
              <a:buSzPts val="6000"/>
              <a:buFont typeface="Courier"/>
              <a:buNone/>
            </a:pPr>
            <a:r>
              <a:t/>
            </a:r>
            <a:endParaRPr b="0" i="0" sz="6000" u="none" cap="none" strike="noStrike">
              <a:solidFill>
                <a:srgbClr val="66C7FF"/>
              </a:solidFill>
              <a:latin typeface="Courier"/>
              <a:ea typeface="Courier"/>
              <a:cs typeface="Courier"/>
              <a:sym typeface="Courie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Background-image : linear-gradient(direction, color…)</a:t>
            </a:r>
            <a:endParaRPr/>
          </a:p>
          <a:p>
            <a:pPr indent="0" lvl="0" marL="0" marR="0" rtl="0" algn="l">
              <a:lnSpc>
                <a:spcPct val="100000"/>
              </a:lnSpc>
              <a:spcBef>
                <a:spcPts val="0"/>
              </a:spcBef>
              <a:spcAft>
                <a:spcPts val="0"/>
              </a:spcAft>
              <a:buClr>
                <a:srgbClr val="66C7FF"/>
              </a:buClr>
              <a:buSzPts val="6000"/>
              <a:buFont typeface="Courier"/>
              <a:buNone/>
            </a:pPr>
            <a:r>
              <a:t/>
            </a:r>
            <a:endParaRPr b="0" i="0" sz="6000" u="none" cap="none" strike="noStrike">
              <a:solidFill>
                <a:srgbClr val="66C7FF"/>
              </a:solidFill>
              <a:latin typeface="Courier"/>
              <a:ea typeface="Courier"/>
              <a:cs typeface="Courier"/>
              <a:sym typeface="Courie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Direction = to right, to left , to top, to bottom, to bottom right (diagonally), any angle</a:t>
            </a:r>
            <a:endParaRPr b="0" i="0" sz="5000" u="none" cap="none" strike="noStrike">
              <a:solidFill>
                <a:srgbClr val="186BE1"/>
              </a:solidFill>
              <a:latin typeface="Helvetica Neue"/>
              <a:ea typeface="Helvetica Neue"/>
              <a:cs typeface="Helvetica Neue"/>
              <a:sym typeface="Helvetica Neue"/>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19" name="Shape 3419"/>
        <p:cNvGrpSpPr/>
        <p:nvPr/>
      </p:nvGrpSpPr>
      <p:grpSpPr>
        <a:xfrm>
          <a:off x="0" y="0"/>
          <a:ext cx="0" cy="0"/>
          <a:chOff x="0" y="0"/>
          <a:chExt cx="0" cy="0"/>
        </a:xfrm>
      </p:grpSpPr>
      <p:pic>
        <p:nvPicPr>
          <p:cNvPr descr="PrepBytes_Logo.png" id="3420" name="Google Shape;3420;p212"/>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421" name="Google Shape;3421;p212"/>
          <p:cNvSpPr txBox="1"/>
          <p:nvPr/>
        </p:nvSpPr>
        <p:spPr>
          <a:xfrm>
            <a:off x="1723045" y="2320290"/>
            <a:ext cx="20937910" cy="907542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radial-gradient :</a:t>
            </a:r>
            <a:endParaRPr/>
          </a:p>
          <a:p>
            <a:pPr indent="0" lvl="0" marL="0" marR="0" rtl="0" algn="l">
              <a:lnSpc>
                <a:spcPct val="100000"/>
              </a:lnSpc>
              <a:spcBef>
                <a:spcPts val="0"/>
              </a:spcBef>
              <a:spcAft>
                <a:spcPts val="0"/>
              </a:spcAft>
              <a:buClr>
                <a:srgbClr val="66C7FF"/>
              </a:buClr>
              <a:buSzPts val="6000"/>
              <a:buFont typeface="Courier"/>
              <a:buNone/>
            </a:pPr>
            <a:r>
              <a:t/>
            </a:r>
            <a:endParaRPr b="0" i="0" sz="6000" u="none" cap="none" strike="noStrike">
              <a:solidFill>
                <a:srgbClr val="66C7FF"/>
              </a:solidFill>
              <a:latin typeface="Courier"/>
              <a:ea typeface="Courier"/>
              <a:cs typeface="Courier"/>
              <a:sym typeface="Courie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Background-image : radial-gradient(shape at position, direction at x%, color…)</a:t>
            </a:r>
            <a:endParaRPr/>
          </a:p>
          <a:p>
            <a:pPr indent="0" lvl="0" marL="0" marR="0" rtl="0" algn="l">
              <a:lnSpc>
                <a:spcPct val="100000"/>
              </a:lnSpc>
              <a:spcBef>
                <a:spcPts val="0"/>
              </a:spcBef>
              <a:spcAft>
                <a:spcPts val="0"/>
              </a:spcAft>
              <a:buClr>
                <a:srgbClr val="66C7FF"/>
              </a:buClr>
              <a:buSzPts val="6000"/>
              <a:buFont typeface="Courier"/>
              <a:buNone/>
            </a:pPr>
            <a:r>
              <a:t/>
            </a:r>
            <a:endParaRPr b="0" i="0" sz="6000" u="none" cap="none" strike="noStrike">
              <a:solidFill>
                <a:srgbClr val="66C7FF"/>
              </a:solidFill>
              <a:latin typeface="Courier"/>
              <a:ea typeface="Courier"/>
              <a:cs typeface="Courier"/>
              <a:sym typeface="Courie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Shape = circle, ellipse</a:t>
            </a: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Direction = farthest-corner, closest-side, closest-corner, farthest-side</a:t>
            </a:r>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Position = left right top bottom </a:t>
            </a:r>
            <a:endParaRPr b="0" i="0" sz="5000" u="none" cap="none" strike="noStrike">
              <a:solidFill>
                <a:srgbClr val="186BE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4" name="Shape 64"/>
        <p:cNvGrpSpPr/>
        <p:nvPr/>
      </p:nvGrpSpPr>
      <p:grpSpPr>
        <a:xfrm>
          <a:off x="0" y="0"/>
          <a:ext cx="0" cy="0"/>
          <a:chOff x="0" y="0"/>
          <a:chExt cx="0" cy="0"/>
        </a:xfrm>
      </p:grpSpPr>
      <p:pic>
        <p:nvPicPr>
          <p:cNvPr descr="PrepBytes_Logo.png" id="65" name="Google Shape;65;p15"/>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00" kx="0" rotWithShape="0" algn="bl" stA="50000" stPos="0" sy="-100000" ky="0"/>
          </a:effectLst>
        </p:spPr>
      </p:pic>
      <p:sp>
        <p:nvSpPr>
          <p:cNvPr id="66" name="Google Shape;66;p15"/>
          <p:cNvSpPr txBox="1"/>
          <p:nvPr/>
        </p:nvSpPr>
        <p:spPr>
          <a:xfrm>
            <a:off x="3896977" y="5458375"/>
            <a:ext cx="14834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i="0" lang="en-US" sz="7000" u="none" cap="none" strike="noStrike">
                <a:solidFill>
                  <a:srgbClr val="FFFC66"/>
                </a:solidFill>
                <a:latin typeface="Courier New"/>
                <a:ea typeface="Courier New"/>
                <a:cs typeface="Courier New"/>
                <a:sym typeface="Courier New"/>
              </a:rPr>
              <a:t>CSS - Cascading Style Sheet</a:t>
            </a:r>
            <a:endParaRPr>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8" name="Shape 238"/>
        <p:cNvGrpSpPr/>
        <p:nvPr/>
      </p:nvGrpSpPr>
      <p:grpSpPr>
        <a:xfrm>
          <a:off x="0" y="0"/>
          <a:ext cx="0" cy="0"/>
          <a:chOff x="0" y="0"/>
          <a:chExt cx="0" cy="0"/>
        </a:xfrm>
      </p:grpSpPr>
      <p:pic>
        <p:nvPicPr>
          <p:cNvPr descr="PrepBytes_Logo.png" id="239" name="Google Shape;239;p33"/>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240" name="Google Shape;240;p33"/>
          <p:cNvSpPr txBox="1"/>
          <p:nvPr/>
        </p:nvSpPr>
        <p:spPr>
          <a:xfrm>
            <a:off x="2339275" y="711500"/>
            <a:ext cx="54276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i="0" lang="en-US" sz="7000" u="none" cap="none" strike="noStrike">
                <a:solidFill>
                  <a:srgbClr val="FFFFFF"/>
                </a:solidFill>
                <a:latin typeface="Courier New"/>
                <a:ea typeface="Courier New"/>
                <a:cs typeface="Courier New"/>
                <a:sym typeface="Courier New"/>
              </a:rPr>
              <a:t>Fon</a:t>
            </a:r>
            <a:r>
              <a:rPr lang="en-US" sz="7000">
                <a:solidFill>
                  <a:srgbClr val="FFFFFF"/>
                </a:solidFill>
                <a:latin typeface="Courier New"/>
                <a:ea typeface="Courier New"/>
                <a:cs typeface="Courier New"/>
                <a:sym typeface="Courier New"/>
              </a:rPr>
              <a:t>ts</a:t>
            </a:r>
            <a:endParaRPr>
              <a:latin typeface="Courier New"/>
              <a:ea typeface="Courier New"/>
              <a:cs typeface="Courier New"/>
              <a:sym typeface="Courier New"/>
            </a:endParaRPr>
          </a:p>
        </p:txBody>
      </p:sp>
      <p:sp>
        <p:nvSpPr>
          <p:cNvPr id="241" name="Google Shape;241;p33"/>
          <p:cNvSpPr txBox="1"/>
          <p:nvPr/>
        </p:nvSpPr>
        <p:spPr>
          <a:xfrm>
            <a:off x="2183796" y="3982525"/>
            <a:ext cx="10243200" cy="6783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i="0" lang="en-US" sz="6200" u="none" cap="none" strike="noStrike">
                <a:solidFill>
                  <a:srgbClr val="66C7FF"/>
                </a:solidFill>
                <a:latin typeface="Courier New"/>
                <a:ea typeface="Courier New"/>
                <a:cs typeface="Courier New"/>
                <a:sym typeface="Courier New"/>
              </a:rPr>
              <a:t>font-family</a:t>
            </a:r>
            <a:endParaRPr i="0" sz="5200" u="none" cap="none" strike="noStrike">
              <a:solidFill>
                <a:srgbClr val="186BE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rPr i="0" lang="en-US" sz="6200" u="none" cap="none" strike="noStrike">
                <a:solidFill>
                  <a:srgbClr val="66C7FF"/>
                </a:solidFill>
                <a:latin typeface="Courier New"/>
                <a:ea typeface="Courier New"/>
                <a:cs typeface="Courier New"/>
                <a:sym typeface="Courier New"/>
              </a:rPr>
              <a:t>font-style</a:t>
            </a:r>
            <a:endParaRPr i="0" sz="5200" u="none" cap="none" strike="noStrike">
              <a:solidFill>
                <a:srgbClr val="186BE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rPr i="0" lang="en-US" sz="6200" u="none" cap="none" strike="noStrike">
                <a:solidFill>
                  <a:srgbClr val="66C7FF"/>
                </a:solidFill>
                <a:latin typeface="Courier New"/>
                <a:ea typeface="Courier New"/>
                <a:cs typeface="Courier New"/>
                <a:sym typeface="Courier New"/>
              </a:rPr>
              <a:t>color</a:t>
            </a:r>
            <a:endParaRPr i="0" sz="5200" u="none" cap="none" strike="noStrike">
              <a:solidFill>
                <a:srgbClr val="186BE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rPr i="0" lang="en-US" sz="6200" u="none" cap="none" strike="noStrike">
                <a:solidFill>
                  <a:srgbClr val="66C7FF"/>
                </a:solidFill>
                <a:latin typeface="Courier New"/>
                <a:ea typeface="Courier New"/>
                <a:cs typeface="Courier New"/>
                <a:sym typeface="Courier New"/>
              </a:rPr>
              <a:t>font-weight</a:t>
            </a:r>
            <a:endParaRPr i="0" sz="5200" u="none" cap="none" strike="noStrike">
              <a:solidFill>
                <a:srgbClr val="186BE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rPr i="0" lang="en-US" sz="6200" u="none" cap="none" strike="noStrike">
                <a:solidFill>
                  <a:srgbClr val="66C7FF"/>
                </a:solidFill>
                <a:latin typeface="Courier New"/>
                <a:ea typeface="Courier New"/>
                <a:cs typeface="Courier New"/>
                <a:sym typeface="Courier New"/>
              </a:rPr>
              <a:t>text-decorati</a:t>
            </a:r>
            <a:r>
              <a:rPr lang="en-US" sz="6200">
                <a:solidFill>
                  <a:srgbClr val="66C7FF"/>
                </a:solidFill>
                <a:latin typeface="Courier New"/>
                <a:ea typeface="Courier New"/>
                <a:cs typeface="Courier New"/>
                <a:sym typeface="Courier New"/>
              </a:rPr>
              <a:t>o</a:t>
            </a:r>
            <a:r>
              <a:rPr i="0" lang="en-US" sz="6200" u="none" cap="none" strike="noStrike">
                <a:solidFill>
                  <a:srgbClr val="66C7FF"/>
                </a:solidFill>
                <a:latin typeface="Courier New"/>
                <a:ea typeface="Courier New"/>
                <a:cs typeface="Courier New"/>
                <a:sym typeface="Courier New"/>
              </a:rPr>
              <a:t>n</a:t>
            </a:r>
            <a:endParaRPr i="0" sz="5200" u="none" cap="none" strike="noStrike">
              <a:solidFill>
                <a:srgbClr val="186BE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rPr i="0" lang="en-US" sz="6200" u="none" cap="none" strike="noStrike">
                <a:solidFill>
                  <a:srgbClr val="66C7FF"/>
                </a:solidFill>
                <a:latin typeface="Courier New"/>
                <a:ea typeface="Courier New"/>
                <a:cs typeface="Courier New"/>
                <a:sym typeface="Courier New"/>
              </a:rPr>
              <a:t>font-size</a:t>
            </a:r>
            <a:endParaRPr sz="1600">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rPr i="0" lang="en-US" sz="6200" u="none" cap="none" strike="noStrike">
                <a:solidFill>
                  <a:srgbClr val="66C7FF"/>
                </a:solidFill>
                <a:latin typeface="Courier New"/>
                <a:ea typeface="Courier New"/>
                <a:cs typeface="Courier New"/>
                <a:sym typeface="Courier New"/>
              </a:rPr>
              <a:t>letter-spacing</a:t>
            </a:r>
            <a:endParaRPr sz="1600">
              <a:latin typeface="Courier New"/>
              <a:ea typeface="Courier New"/>
              <a:cs typeface="Courier New"/>
              <a:sym typeface="Courier New"/>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25" name="Shape 3425"/>
        <p:cNvGrpSpPr/>
        <p:nvPr/>
      </p:nvGrpSpPr>
      <p:grpSpPr>
        <a:xfrm>
          <a:off x="0" y="0"/>
          <a:ext cx="0" cy="0"/>
          <a:chOff x="0" y="0"/>
          <a:chExt cx="0" cy="0"/>
        </a:xfrm>
      </p:grpSpPr>
      <p:pic>
        <p:nvPicPr>
          <p:cNvPr descr="PrepBytes_Logo.png" id="3426" name="Google Shape;3426;p213"/>
          <p:cNvPicPr preferRelativeResize="0"/>
          <p:nvPr/>
        </p:nvPicPr>
        <p:blipFill rotWithShape="1">
          <a:blip r:embed="rId3">
            <a:alphaModFix/>
          </a:blip>
          <a:srcRect b="0" l="0" r="0" t="0"/>
          <a:stretch/>
        </p:blipFill>
        <p:spPr>
          <a:xfrm>
            <a:off x="20187136" y="486323"/>
            <a:ext cx="3297422" cy="861184"/>
          </a:xfrm>
          <a:prstGeom prst="rect">
            <a:avLst/>
          </a:prstGeom>
          <a:noFill/>
          <a:ln>
            <a:noFill/>
          </a:ln>
          <a:effectLst>
            <a:reflection blurRad="0" dir="0" dist="0" endA="0" endPos="40000" fadeDir="5400000" kx="0" rotWithShape="0" algn="bl" stA="50000" stPos="0" sy="-100000" ky="0"/>
          </a:effectLst>
        </p:spPr>
      </p:pic>
      <p:sp>
        <p:nvSpPr>
          <p:cNvPr id="3427" name="Google Shape;3427;p213"/>
          <p:cNvSpPr txBox="1"/>
          <p:nvPr/>
        </p:nvSpPr>
        <p:spPr>
          <a:xfrm>
            <a:off x="7727751" y="4930414"/>
            <a:ext cx="8413701"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FFFFFF"/>
              </a:buClr>
              <a:buSzPts val="12000"/>
              <a:buFont typeface="Helvetica Neue"/>
              <a:buNone/>
            </a:pPr>
            <a:r>
              <a:rPr b="0" i="0" lang="en-US" sz="12000" u="none" cap="none" strike="noStrike">
                <a:solidFill>
                  <a:srgbClr val="FFFFFF"/>
                </a:solidFill>
                <a:latin typeface="Helvetica Neue"/>
                <a:ea typeface="Helvetica Neue"/>
                <a:cs typeface="Helvetica Neue"/>
                <a:sym typeface="Helvetica Neue"/>
              </a:rPr>
              <a:t>Display Grid</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31" name="Shape 3431"/>
        <p:cNvGrpSpPr/>
        <p:nvPr/>
      </p:nvGrpSpPr>
      <p:grpSpPr>
        <a:xfrm>
          <a:off x="0" y="0"/>
          <a:ext cx="0" cy="0"/>
          <a:chOff x="0" y="0"/>
          <a:chExt cx="0" cy="0"/>
        </a:xfrm>
      </p:grpSpPr>
      <p:pic>
        <p:nvPicPr>
          <p:cNvPr descr="Picture 1" id="3432" name="Google Shape;3432;p214"/>
          <p:cNvPicPr preferRelativeResize="0"/>
          <p:nvPr/>
        </p:nvPicPr>
        <p:blipFill rotWithShape="1">
          <a:blip r:embed="rId3">
            <a:alphaModFix/>
          </a:blip>
          <a:srcRect b="0" l="0" r="0" t="0"/>
          <a:stretch/>
        </p:blipFill>
        <p:spPr>
          <a:xfrm>
            <a:off x="1111250" y="1079500"/>
            <a:ext cx="22669500" cy="99822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36" name="Shape 3436"/>
        <p:cNvGrpSpPr/>
        <p:nvPr/>
      </p:nvGrpSpPr>
      <p:grpSpPr>
        <a:xfrm>
          <a:off x="0" y="0"/>
          <a:ext cx="0" cy="0"/>
          <a:chOff x="0" y="0"/>
          <a:chExt cx="0" cy="0"/>
        </a:xfrm>
      </p:grpSpPr>
      <p:sp>
        <p:nvSpPr>
          <p:cNvPr id="3437" name="Google Shape;3437;p215"/>
          <p:cNvSpPr txBox="1"/>
          <p:nvPr/>
        </p:nvSpPr>
        <p:spPr>
          <a:xfrm>
            <a:off x="1824855" y="1549312"/>
            <a:ext cx="18995779" cy="1102377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81CC"/>
              </a:buClr>
              <a:buSzPts val="3400"/>
              <a:buFont typeface="Helvetica Neue"/>
              <a:buNone/>
            </a:pPr>
            <a:r>
              <a:t/>
            </a:r>
            <a:endParaRPr b="0" i="0" sz="3400" u="none" cap="none" strike="noStrike">
              <a:solidFill>
                <a:srgbClr val="0081CC"/>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//columns</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grid-template-columns: 20% 50% 30%;</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grid-template-columns: 1fr 1fr 1fr;</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grid-template-columns: repeat(3, 1fr);</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grid-template-columns: repeat(3, 1fr 2fr);</a:t>
            </a:r>
            <a:endParaRPr/>
          </a:p>
          <a:p>
            <a:pPr indent="0" lvl="0" marL="0" marR="0" rtl="0" algn="ctr">
              <a:lnSpc>
                <a:spcPct val="100000"/>
              </a:lnSpc>
              <a:spcBef>
                <a:spcPts val="0"/>
              </a:spcBef>
              <a:spcAft>
                <a:spcPts val="0"/>
              </a:spcAft>
              <a:buClr>
                <a:srgbClr val="0081CC"/>
              </a:buClr>
              <a:buSzPts val="3400"/>
              <a:buFont typeface="Helvetica Neue"/>
              <a:buNone/>
            </a:pPr>
            <a:r>
              <a:t/>
            </a:r>
            <a:endParaRPr b="0" i="0" sz="3400" u="none" cap="none" strike="noStrike">
              <a:solidFill>
                <a:srgbClr val="0081CC"/>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//gap between cells</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grid-row-gap:10px ;</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grid-column-gap:10px ;</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grid-gap: 20px;</a:t>
            </a:r>
            <a:endParaRPr/>
          </a:p>
          <a:p>
            <a:pPr indent="0" lvl="0" marL="0" marR="0" rtl="0" algn="ctr">
              <a:lnSpc>
                <a:spcPct val="100000"/>
              </a:lnSpc>
              <a:spcBef>
                <a:spcPts val="0"/>
              </a:spcBef>
              <a:spcAft>
                <a:spcPts val="0"/>
              </a:spcAft>
              <a:buClr>
                <a:srgbClr val="0081CC"/>
              </a:buClr>
              <a:buSzPts val="3400"/>
              <a:buFont typeface="Helvetica Neue"/>
              <a:buNone/>
            </a:pPr>
            <a:r>
              <a:t/>
            </a:r>
            <a:endParaRPr b="0" i="0" sz="3400" u="none" cap="none" strike="noStrike">
              <a:solidFill>
                <a:srgbClr val="0081CC"/>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//row height</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grid-auto-rows: minmax(100px, auto);	// flexible row height</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grid-auto-rows: 100px;  // fixed height of rows</a:t>
            </a:r>
            <a:endParaRPr/>
          </a:p>
          <a:p>
            <a:pPr indent="0" lvl="0" marL="0" marR="0" rtl="0" algn="ctr">
              <a:lnSpc>
                <a:spcPct val="100000"/>
              </a:lnSpc>
              <a:spcBef>
                <a:spcPts val="0"/>
              </a:spcBef>
              <a:spcAft>
                <a:spcPts val="0"/>
              </a:spcAft>
              <a:buClr>
                <a:srgbClr val="0081CC"/>
              </a:buClr>
              <a:buSzPts val="3400"/>
              <a:buFont typeface="Helvetica Neue"/>
              <a:buNone/>
            </a:pPr>
            <a:r>
              <a:t/>
            </a:r>
            <a:endParaRPr b="0" i="0" sz="3400" u="none" cap="none" strike="noStrike">
              <a:solidFill>
                <a:srgbClr val="0081CC"/>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 items alignment</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justify-items			//parent </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align-items: center, start, end, stretch	//parent</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align-self	//child element</a:t>
            </a:r>
            <a:endParaRPr/>
          </a:p>
          <a:p>
            <a:pPr indent="0" lvl="0" marL="0" marR="0" rtl="0" algn="ctr">
              <a:lnSpc>
                <a:spcPct val="100000"/>
              </a:lnSpc>
              <a:spcBef>
                <a:spcPts val="0"/>
              </a:spcBef>
              <a:spcAft>
                <a:spcPts val="0"/>
              </a:spcAft>
              <a:buClr>
                <a:srgbClr val="0081CC"/>
              </a:buClr>
              <a:buSzPts val="3400"/>
              <a:buFont typeface="Helvetica Neue"/>
              <a:buNone/>
            </a:pPr>
            <a:r>
              <a:rPr b="0" i="0" lang="en-US" sz="3400" u="none" cap="none" strike="noStrike">
                <a:solidFill>
                  <a:srgbClr val="0081CC"/>
                </a:solidFill>
                <a:latin typeface="Helvetica Neue"/>
                <a:ea typeface="Helvetica Neue"/>
                <a:cs typeface="Helvetica Neue"/>
                <a:sym typeface="Helvetica Neue"/>
              </a:rPr>
              <a:t>justify-self 	//child element</a:t>
            </a:r>
            <a:endParaRPr/>
          </a:p>
        </p:txBody>
      </p:sp>
      <p:sp>
        <p:nvSpPr>
          <p:cNvPr id="3438" name="Google Shape;3438;p215"/>
          <p:cNvSpPr txBox="1"/>
          <p:nvPr/>
        </p:nvSpPr>
        <p:spPr>
          <a:xfrm>
            <a:off x="729551" y="1352743"/>
            <a:ext cx="4890898" cy="115531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7000"/>
              <a:buFont typeface="Helvetica Neue"/>
              <a:buNone/>
            </a:pPr>
            <a:r>
              <a:rPr b="0" i="0" lang="en-US" sz="7000" u="none" cap="none" strike="noStrike">
                <a:solidFill>
                  <a:srgbClr val="FFFFFF"/>
                </a:solidFill>
                <a:latin typeface="Helvetica Neue"/>
                <a:ea typeface="Helvetica Neue"/>
                <a:cs typeface="Helvetica Neue"/>
                <a:sym typeface="Helvetica Neue"/>
              </a:rPr>
              <a:t>display:grid</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42" name="Shape 3442"/>
        <p:cNvGrpSpPr/>
        <p:nvPr/>
      </p:nvGrpSpPr>
      <p:grpSpPr>
        <a:xfrm>
          <a:off x="0" y="0"/>
          <a:ext cx="0" cy="0"/>
          <a:chOff x="0" y="0"/>
          <a:chExt cx="0" cy="0"/>
        </a:xfrm>
      </p:grpSpPr>
      <p:pic>
        <p:nvPicPr>
          <p:cNvPr descr="Picture 1" id="3443" name="Google Shape;3443;p216"/>
          <p:cNvPicPr preferRelativeResize="0"/>
          <p:nvPr/>
        </p:nvPicPr>
        <p:blipFill rotWithShape="1">
          <a:blip r:embed="rId3">
            <a:alphaModFix/>
          </a:blip>
          <a:srcRect b="0" l="0" r="0" t="0"/>
          <a:stretch/>
        </p:blipFill>
        <p:spPr>
          <a:xfrm>
            <a:off x="857250" y="819150"/>
            <a:ext cx="22669500" cy="120777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47" name="Shape 3447"/>
        <p:cNvGrpSpPr/>
        <p:nvPr/>
      </p:nvGrpSpPr>
      <p:grpSpPr>
        <a:xfrm>
          <a:off x="0" y="0"/>
          <a:ext cx="0" cy="0"/>
          <a:chOff x="0" y="0"/>
          <a:chExt cx="0" cy="0"/>
        </a:xfrm>
      </p:grpSpPr>
      <p:pic>
        <p:nvPicPr>
          <p:cNvPr descr="PrepBytes_Logo.png" id="3448" name="Google Shape;3448;p217"/>
          <p:cNvPicPr preferRelativeResize="0"/>
          <p:nvPr/>
        </p:nvPicPr>
        <p:blipFill rotWithShape="1">
          <a:blip r:embed="rId3">
            <a:alphaModFix/>
          </a:blip>
          <a:srcRect b="0" l="0" r="0" t="0"/>
          <a:stretch/>
        </p:blipFill>
        <p:spPr>
          <a:xfrm>
            <a:off x="19831048" y="486322"/>
            <a:ext cx="3653510" cy="954182"/>
          </a:xfrm>
          <a:prstGeom prst="rect">
            <a:avLst/>
          </a:prstGeom>
          <a:noFill/>
          <a:ln>
            <a:noFill/>
          </a:ln>
          <a:effectLst>
            <a:reflection blurRad="0" dir="0" dist="0" endA="0" endPos="40000" fadeDir="5400000" kx="0" rotWithShape="0" algn="bl" stA="50000" stPos="0" sy="-100000" ky="0"/>
          </a:effectLst>
        </p:spPr>
      </p:pic>
      <p:sp>
        <p:nvSpPr>
          <p:cNvPr id="3449" name="Google Shape;3449;p217"/>
          <p:cNvSpPr txBox="1"/>
          <p:nvPr/>
        </p:nvSpPr>
        <p:spPr>
          <a:xfrm>
            <a:off x="8602407" y="4816114"/>
            <a:ext cx="6721526"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FFFFFF"/>
              </a:buClr>
              <a:buSzPts val="12000"/>
              <a:buFont typeface="Helvetica Neue"/>
              <a:buNone/>
            </a:pPr>
            <a:r>
              <a:rPr b="0" i="0" lang="en-US" sz="12000" u="none" cap="none" strike="noStrike">
                <a:solidFill>
                  <a:srgbClr val="FFFFFF"/>
                </a:solidFill>
                <a:latin typeface="Helvetica Neue"/>
                <a:ea typeface="Helvetica Neue"/>
                <a:cs typeface="Helvetica Neue"/>
                <a:sym typeface="Helvetica Neue"/>
              </a:rPr>
              <a:t>Gradients</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53" name="Shape 3453"/>
        <p:cNvGrpSpPr/>
        <p:nvPr/>
      </p:nvGrpSpPr>
      <p:grpSpPr>
        <a:xfrm>
          <a:off x="0" y="0"/>
          <a:ext cx="0" cy="0"/>
          <a:chOff x="0" y="0"/>
          <a:chExt cx="0" cy="0"/>
        </a:xfrm>
      </p:grpSpPr>
      <p:pic>
        <p:nvPicPr>
          <p:cNvPr descr="PrepBytes_Logo.png" id="3454" name="Google Shape;3454;p218"/>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00" kx="0" rotWithShape="0" algn="bl" stA="50000" stPos="0" sy="-100000" ky="0"/>
          </a:effectLst>
        </p:spPr>
      </p:pic>
      <p:sp>
        <p:nvSpPr>
          <p:cNvPr id="3455" name="Google Shape;3455;p218"/>
          <p:cNvSpPr txBox="1"/>
          <p:nvPr/>
        </p:nvSpPr>
        <p:spPr>
          <a:xfrm>
            <a:off x="1779116" y="3230722"/>
            <a:ext cx="6973417" cy="19304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linear-gradient</a:t>
            </a:r>
            <a:endParaRPr b="0" i="0" sz="5000" u="none" cap="none" strike="noStrike">
              <a:solidFill>
                <a:srgbClr val="186BE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6C7FF"/>
              </a:buClr>
              <a:buSzPts val="6000"/>
              <a:buFont typeface="Courier"/>
              <a:buNone/>
            </a:pPr>
            <a:r>
              <a:rPr b="0" i="0" lang="en-US" sz="6000" u="none" cap="none" strike="noStrike">
                <a:solidFill>
                  <a:srgbClr val="66C7FF"/>
                </a:solidFill>
                <a:latin typeface="Courier"/>
                <a:ea typeface="Courier"/>
                <a:cs typeface="Courier"/>
                <a:sym typeface="Courier"/>
              </a:rPr>
              <a:t>radial-gradient</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59" name="Shape 3459"/>
        <p:cNvGrpSpPr/>
        <p:nvPr/>
      </p:nvGrpSpPr>
      <p:grpSpPr>
        <a:xfrm>
          <a:off x="0" y="0"/>
          <a:ext cx="0" cy="0"/>
          <a:chOff x="0" y="0"/>
          <a:chExt cx="0" cy="0"/>
        </a:xfrm>
      </p:grpSpPr>
      <p:pic>
        <p:nvPicPr>
          <p:cNvPr descr="PrepBytes_Logo.png" id="3460" name="Google Shape;3460;p219"/>
          <p:cNvPicPr preferRelativeResize="0"/>
          <p:nvPr/>
        </p:nvPicPr>
        <p:blipFill rotWithShape="1">
          <a:blip r:embed="rId3">
            <a:alphaModFix/>
          </a:blip>
          <a:srcRect b="0" l="0" r="0" t="0"/>
          <a:stretch/>
        </p:blipFill>
        <p:spPr>
          <a:xfrm>
            <a:off x="20187136" y="486323"/>
            <a:ext cx="3297422" cy="861184"/>
          </a:xfrm>
          <a:prstGeom prst="rect">
            <a:avLst/>
          </a:prstGeom>
          <a:noFill/>
          <a:ln>
            <a:noFill/>
          </a:ln>
          <a:effectLst>
            <a:reflection blurRad="0" dir="0" dist="0" endA="0" endPos="40000" fadeDir="5400000" kx="0" rotWithShape="0" algn="bl" stA="50000" stPos="0" sy="-100000" ky="0"/>
          </a:effectLst>
        </p:spPr>
      </p:pic>
      <p:sp>
        <p:nvSpPr>
          <p:cNvPr id="3461" name="Google Shape;3461;p219"/>
          <p:cNvSpPr txBox="1"/>
          <p:nvPr/>
        </p:nvSpPr>
        <p:spPr>
          <a:xfrm>
            <a:off x="8178696" y="4930414"/>
            <a:ext cx="7511803"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FFFFFF"/>
              </a:buClr>
              <a:buSzPts val="12000"/>
              <a:buFont typeface="Helvetica Neue"/>
              <a:buNone/>
            </a:pPr>
            <a:r>
              <a:rPr b="0" i="0" lang="en-US" sz="12000" u="none" cap="none" strike="noStrike">
                <a:solidFill>
                  <a:srgbClr val="FFFFFF"/>
                </a:solidFill>
                <a:latin typeface="Helvetica Neue"/>
                <a:ea typeface="Helvetica Neue"/>
                <a:cs typeface="Helvetica Neue"/>
                <a:sym typeface="Helvetica Neue"/>
              </a:rPr>
              <a:t>Transitions</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65" name="Shape 3465"/>
        <p:cNvGrpSpPr/>
        <p:nvPr/>
      </p:nvGrpSpPr>
      <p:grpSpPr>
        <a:xfrm>
          <a:off x="0" y="0"/>
          <a:ext cx="0" cy="0"/>
          <a:chOff x="0" y="0"/>
          <a:chExt cx="0" cy="0"/>
        </a:xfrm>
      </p:grpSpPr>
      <p:pic>
        <p:nvPicPr>
          <p:cNvPr descr="Picture 1" id="3466" name="Google Shape;3466;p220"/>
          <p:cNvPicPr preferRelativeResize="0"/>
          <p:nvPr/>
        </p:nvPicPr>
        <p:blipFill rotWithShape="1">
          <a:blip r:embed="rId3">
            <a:alphaModFix/>
          </a:blip>
          <a:srcRect b="0" l="0" r="0" t="0"/>
          <a:stretch/>
        </p:blipFill>
        <p:spPr>
          <a:xfrm>
            <a:off x="952500" y="692150"/>
            <a:ext cx="22479000" cy="12331700"/>
          </a:xfrm>
          <a:prstGeom prst="rect">
            <a:avLst/>
          </a:prstGeom>
          <a:noFill/>
          <a:ln>
            <a:noFill/>
          </a:ln>
        </p:spPr>
      </p:pic>
      <p:sp>
        <p:nvSpPr>
          <p:cNvPr id="3467" name="Google Shape;3467;p220"/>
          <p:cNvSpPr/>
          <p:nvPr/>
        </p:nvSpPr>
        <p:spPr>
          <a:xfrm>
            <a:off x="12773025" y="2571750"/>
            <a:ext cx="10972800" cy="10401300"/>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68" name="Google Shape;3468;p220"/>
          <p:cNvSpPr txBox="1"/>
          <p:nvPr/>
        </p:nvSpPr>
        <p:spPr>
          <a:xfrm>
            <a:off x="14966886" y="8286943"/>
            <a:ext cx="5219828" cy="115531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7000"/>
              <a:buFont typeface="Helvetica Neue"/>
              <a:buNone/>
            </a:pPr>
            <a:r>
              <a:rPr b="0" i="0" lang="en-US" sz="7000" u="none" cap="none" strike="noStrike">
                <a:solidFill>
                  <a:srgbClr val="FFFFFF"/>
                </a:solidFill>
                <a:latin typeface="Helvetica Neue"/>
                <a:ea typeface="Helvetica Neue"/>
                <a:cs typeface="Helvetica Neue"/>
                <a:sym typeface="Helvetica Neue"/>
              </a:rPr>
              <a:t>cubic-bezier</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72" name="Shape 3472"/>
        <p:cNvGrpSpPr/>
        <p:nvPr/>
      </p:nvGrpSpPr>
      <p:grpSpPr>
        <a:xfrm>
          <a:off x="0" y="0"/>
          <a:ext cx="0" cy="0"/>
          <a:chOff x="0" y="0"/>
          <a:chExt cx="0" cy="0"/>
        </a:xfrm>
      </p:grpSpPr>
      <p:pic>
        <p:nvPicPr>
          <p:cNvPr descr="PrepBytes_Logo.png" id="3473" name="Google Shape;3473;p221"/>
          <p:cNvPicPr preferRelativeResize="0"/>
          <p:nvPr/>
        </p:nvPicPr>
        <p:blipFill rotWithShape="1">
          <a:blip r:embed="rId3">
            <a:alphaModFix/>
          </a:blip>
          <a:srcRect b="0" l="0" r="0" t="0"/>
          <a:stretch/>
        </p:blipFill>
        <p:spPr>
          <a:xfrm>
            <a:off x="20187136" y="486323"/>
            <a:ext cx="3297422" cy="861184"/>
          </a:xfrm>
          <a:prstGeom prst="rect">
            <a:avLst/>
          </a:prstGeom>
          <a:noFill/>
          <a:ln>
            <a:noFill/>
          </a:ln>
          <a:effectLst>
            <a:reflection blurRad="0" dir="0" dist="0" endA="0" endPos="40000" fadeDir="5400000" kx="0" rotWithShape="0" algn="bl" stA="50000" stPos="0" sy="-100000" ky="0"/>
          </a:effectLst>
        </p:spPr>
      </p:pic>
      <p:sp>
        <p:nvSpPr>
          <p:cNvPr id="3474" name="Google Shape;3474;p221"/>
          <p:cNvSpPr txBox="1"/>
          <p:nvPr/>
        </p:nvSpPr>
        <p:spPr>
          <a:xfrm>
            <a:off x="6400203" y="4930414"/>
            <a:ext cx="11068795"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FFFFFF"/>
              </a:buClr>
              <a:buSzPts val="12000"/>
              <a:buFont typeface="Helvetica Neue"/>
              <a:buNone/>
            </a:pPr>
            <a:r>
              <a:rPr b="0" i="0" lang="en-US" sz="12000" u="none" cap="none" strike="noStrike">
                <a:solidFill>
                  <a:srgbClr val="FFFFFF"/>
                </a:solidFill>
                <a:latin typeface="Helvetica Neue"/>
                <a:ea typeface="Helvetica Neue"/>
                <a:cs typeface="Helvetica Neue"/>
                <a:sym typeface="Helvetica Neue"/>
              </a:rPr>
              <a:t>Transformations</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78" name="Shape 3478"/>
        <p:cNvGrpSpPr/>
        <p:nvPr/>
      </p:nvGrpSpPr>
      <p:grpSpPr>
        <a:xfrm>
          <a:off x="0" y="0"/>
          <a:ext cx="0" cy="0"/>
          <a:chOff x="0" y="0"/>
          <a:chExt cx="0" cy="0"/>
        </a:xfrm>
      </p:grpSpPr>
      <p:pic>
        <p:nvPicPr>
          <p:cNvPr descr="Picture 1" id="3479" name="Google Shape;3479;p222"/>
          <p:cNvPicPr preferRelativeResize="0"/>
          <p:nvPr/>
        </p:nvPicPr>
        <p:blipFill rotWithShape="1">
          <a:blip r:embed="rId3">
            <a:alphaModFix/>
          </a:blip>
          <a:srcRect b="0" l="0" r="0" t="0"/>
          <a:stretch/>
        </p:blipFill>
        <p:spPr>
          <a:xfrm>
            <a:off x="558800" y="600075"/>
            <a:ext cx="23266400" cy="10363200"/>
          </a:xfrm>
          <a:prstGeom prst="rect">
            <a:avLst/>
          </a:prstGeom>
          <a:noFill/>
          <a:ln>
            <a:noFill/>
          </a:ln>
        </p:spPr>
      </p:pic>
      <p:sp>
        <p:nvSpPr>
          <p:cNvPr id="3480" name="Google Shape;3480;p222"/>
          <p:cNvSpPr/>
          <p:nvPr/>
        </p:nvSpPr>
        <p:spPr>
          <a:xfrm>
            <a:off x="14344650" y="3429000"/>
            <a:ext cx="9029700" cy="8801100"/>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81" name="Google Shape;3481;p222"/>
          <p:cNvSpPr txBox="1"/>
          <p:nvPr/>
        </p:nvSpPr>
        <p:spPr>
          <a:xfrm>
            <a:off x="10847323" y="7956743"/>
            <a:ext cx="12701617" cy="547331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7000"/>
              <a:buFont typeface="Helvetica Neue"/>
              <a:buNone/>
            </a:pPr>
            <a:r>
              <a:rPr b="0" i="0" lang="en-US" sz="7000" u="none" cap="none" strike="noStrike">
                <a:solidFill>
                  <a:srgbClr val="FFFFFF"/>
                </a:solidFill>
                <a:latin typeface="Helvetica Neue"/>
                <a:ea typeface="Helvetica Neue"/>
                <a:cs typeface="Helvetica Neue"/>
                <a:sym typeface="Helvetica Neue"/>
              </a:rPr>
              <a:t>Scale : value=1,2…</a:t>
            </a:r>
            <a:endParaRPr/>
          </a:p>
          <a:p>
            <a:pPr indent="0" lvl="0" marL="0" marR="0" rtl="0" algn="ctr">
              <a:lnSpc>
                <a:spcPct val="100000"/>
              </a:lnSpc>
              <a:spcBef>
                <a:spcPts val="0"/>
              </a:spcBef>
              <a:spcAft>
                <a:spcPts val="0"/>
              </a:spcAft>
              <a:buClr>
                <a:srgbClr val="FFFFFF"/>
              </a:buClr>
              <a:buSzPts val="7000"/>
              <a:buFont typeface="Helvetica Neue"/>
              <a:buNone/>
            </a:pPr>
            <a:r>
              <a:rPr b="0" i="0" lang="en-US" sz="7000" u="none" cap="none" strike="noStrike">
                <a:solidFill>
                  <a:srgbClr val="FFFFFF"/>
                </a:solidFill>
                <a:latin typeface="Helvetica Neue"/>
                <a:ea typeface="Helvetica Neue"/>
                <a:cs typeface="Helvetica Neue"/>
                <a:sym typeface="Helvetica Neue"/>
              </a:rPr>
              <a:t>Skew : value=30deg</a:t>
            </a:r>
            <a:endParaRPr/>
          </a:p>
          <a:p>
            <a:pPr indent="0" lvl="0" marL="0" marR="0" rtl="0" algn="ctr">
              <a:lnSpc>
                <a:spcPct val="100000"/>
              </a:lnSpc>
              <a:spcBef>
                <a:spcPts val="0"/>
              </a:spcBef>
              <a:spcAft>
                <a:spcPts val="0"/>
              </a:spcAft>
              <a:buClr>
                <a:srgbClr val="FFFFFF"/>
              </a:buClr>
              <a:buSzPts val="7000"/>
              <a:buFont typeface="Helvetica Neue"/>
              <a:buNone/>
            </a:pPr>
            <a:r>
              <a:rPr b="0" i="0" lang="en-US" sz="7000" u="none" cap="none" strike="noStrike">
                <a:solidFill>
                  <a:srgbClr val="FFFFFF"/>
                </a:solidFill>
                <a:latin typeface="Helvetica Neue"/>
                <a:ea typeface="Helvetica Neue"/>
                <a:cs typeface="Helvetica Neue"/>
                <a:sym typeface="Helvetica Neue"/>
              </a:rPr>
              <a:t>Rotate : value=30deg, 1 turn</a:t>
            </a:r>
            <a:endParaRPr/>
          </a:p>
          <a:p>
            <a:pPr indent="0" lvl="0" marL="0" marR="0" rtl="0" algn="ctr">
              <a:lnSpc>
                <a:spcPct val="100000"/>
              </a:lnSpc>
              <a:spcBef>
                <a:spcPts val="0"/>
              </a:spcBef>
              <a:spcAft>
                <a:spcPts val="0"/>
              </a:spcAft>
              <a:buClr>
                <a:srgbClr val="FFFFFF"/>
              </a:buClr>
              <a:buSzPts val="7000"/>
              <a:buFont typeface="Helvetica Neue"/>
              <a:buNone/>
            </a:pPr>
            <a:r>
              <a:rPr b="0" i="0" lang="en-US" sz="7000" u="none" cap="none" strike="noStrike">
                <a:solidFill>
                  <a:srgbClr val="FFFFFF"/>
                </a:solidFill>
                <a:latin typeface="Helvetica Neue"/>
                <a:ea typeface="Helvetica Neue"/>
                <a:cs typeface="Helvetica Neue"/>
                <a:sym typeface="Helvetica Neue"/>
              </a:rPr>
              <a:t>Translate : value=45px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5" name="Shape 245"/>
        <p:cNvGrpSpPr/>
        <p:nvPr/>
      </p:nvGrpSpPr>
      <p:grpSpPr>
        <a:xfrm>
          <a:off x="0" y="0"/>
          <a:ext cx="0" cy="0"/>
          <a:chOff x="0" y="0"/>
          <a:chExt cx="0" cy="0"/>
        </a:xfrm>
      </p:grpSpPr>
      <p:pic>
        <p:nvPicPr>
          <p:cNvPr descr="PrepBytes_Logo.png" id="246" name="Google Shape;246;p34"/>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247" name="Google Shape;247;p34"/>
          <p:cNvSpPr txBox="1"/>
          <p:nvPr/>
        </p:nvSpPr>
        <p:spPr>
          <a:xfrm>
            <a:off x="6073075" y="1019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i="0" lang="en-US" sz="8300" u="none" cap="none" strike="noStrik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Family</a:t>
            </a:r>
            <a:endParaRPr sz="2700">
              <a:solidFill>
                <a:schemeClr val="lt1"/>
              </a:solidFill>
              <a:latin typeface="Courier New"/>
              <a:ea typeface="Courier New"/>
              <a:cs typeface="Courier New"/>
              <a:sym typeface="Courier New"/>
            </a:endParaRPr>
          </a:p>
        </p:txBody>
      </p:sp>
      <p:sp>
        <p:nvSpPr>
          <p:cNvPr id="248" name="Google Shape;248;p34"/>
          <p:cNvSpPr txBox="1"/>
          <p:nvPr/>
        </p:nvSpPr>
        <p:spPr>
          <a:xfrm>
            <a:off x="2183796" y="3982525"/>
            <a:ext cx="10243200" cy="348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t/>
            </a:r>
            <a:endParaRPr sz="1600"/>
          </a:p>
        </p:txBody>
      </p:sp>
      <p:sp>
        <p:nvSpPr>
          <p:cNvPr id="249" name="Google Shape;249;p34"/>
          <p:cNvSpPr txBox="1"/>
          <p:nvPr/>
        </p:nvSpPr>
        <p:spPr>
          <a:xfrm>
            <a:off x="430575" y="1424850"/>
            <a:ext cx="23532000" cy="1222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600">
                <a:solidFill>
                  <a:srgbClr val="0081CC"/>
                </a:solidFill>
                <a:latin typeface="Courier New"/>
                <a:ea typeface="Courier New"/>
                <a:cs typeface="Courier New"/>
                <a:sym typeface="Courier New"/>
              </a:rPr>
              <a:t>In CSS, we use the font-family property to specify the font of a text.</a:t>
            </a:r>
            <a:endParaRPr sz="4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600">
                <a:solidFill>
                  <a:srgbClr val="0081CC"/>
                </a:solidFill>
                <a:latin typeface="Courier New"/>
                <a:ea typeface="Courier New"/>
                <a:cs typeface="Courier New"/>
                <a:sym typeface="Courier New"/>
              </a:rPr>
              <a:t>The font-family property specifies the font for an element.</a:t>
            </a:r>
            <a:endParaRPr sz="4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600">
                <a:solidFill>
                  <a:srgbClr val="0081CC"/>
                </a:solidFill>
                <a:latin typeface="Courier New"/>
                <a:ea typeface="Courier New"/>
                <a:cs typeface="Courier New"/>
                <a:sym typeface="Courier New"/>
              </a:rPr>
              <a:t>The font-family property can hold several font names as a "fallback" system. If the browser does not support the first font, it tries the next font.</a:t>
            </a:r>
            <a:endParaRPr sz="4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600">
                <a:solidFill>
                  <a:srgbClr val="0081CC"/>
                </a:solidFill>
                <a:latin typeface="Courier New"/>
                <a:ea typeface="Courier New"/>
                <a:cs typeface="Courier New"/>
                <a:sym typeface="Courier New"/>
              </a:rPr>
              <a:t>There are two types of font family names:</a:t>
            </a:r>
            <a:endParaRPr sz="4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600">
                <a:solidFill>
                  <a:srgbClr val="0081CC"/>
                </a:solidFill>
                <a:latin typeface="Courier New"/>
                <a:ea typeface="Courier New"/>
                <a:cs typeface="Courier New"/>
                <a:sym typeface="Courier New"/>
              </a:rPr>
              <a:t>family-name - The name of a font-family, like "times", "courier", "arial", etc.</a:t>
            </a:r>
            <a:endParaRPr sz="4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600">
                <a:solidFill>
                  <a:srgbClr val="0081CC"/>
                </a:solidFill>
                <a:latin typeface="Courier New"/>
                <a:ea typeface="Courier New"/>
                <a:cs typeface="Courier New"/>
                <a:sym typeface="Courier New"/>
              </a:rPr>
              <a:t>generic-family - The name of a generic-family, like "serif", "sans-serif", "cursive", "fantasy", "monospace".</a:t>
            </a:r>
            <a:endParaRPr sz="4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600">
                <a:solidFill>
                  <a:srgbClr val="0081CC"/>
                </a:solidFill>
                <a:latin typeface="Courier New"/>
                <a:ea typeface="Courier New"/>
                <a:cs typeface="Courier New"/>
                <a:sym typeface="Courier New"/>
              </a:rPr>
              <a:t>Start with the font you want, and always end with a generic family, to let the browser pick a similar font in the generic family, if no other fonts are available.</a:t>
            </a:r>
            <a:endParaRPr sz="4600">
              <a:solidFill>
                <a:srgbClr val="0081CC"/>
              </a:solidFill>
              <a:latin typeface="Courier New"/>
              <a:ea typeface="Courier New"/>
              <a:cs typeface="Courier New"/>
              <a:sym typeface="Courier New"/>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85" name="Shape 3485"/>
        <p:cNvGrpSpPr/>
        <p:nvPr/>
      </p:nvGrpSpPr>
      <p:grpSpPr>
        <a:xfrm>
          <a:off x="0" y="0"/>
          <a:ext cx="0" cy="0"/>
          <a:chOff x="0" y="0"/>
          <a:chExt cx="0" cy="0"/>
        </a:xfrm>
      </p:grpSpPr>
      <p:pic>
        <p:nvPicPr>
          <p:cNvPr descr="Picture 1" id="3486" name="Google Shape;3486;p223"/>
          <p:cNvPicPr preferRelativeResize="0"/>
          <p:nvPr/>
        </p:nvPicPr>
        <p:blipFill rotWithShape="1">
          <a:blip r:embed="rId3">
            <a:alphaModFix/>
          </a:blip>
          <a:srcRect b="0" l="0" r="0" t="0"/>
          <a:stretch/>
        </p:blipFill>
        <p:spPr>
          <a:xfrm>
            <a:off x="946150" y="1339850"/>
            <a:ext cx="22491700" cy="110363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90" name="Shape 3490"/>
        <p:cNvGrpSpPr/>
        <p:nvPr/>
      </p:nvGrpSpPr>
      <p:grpSpPr>
        <a:xfrm>
          <a:off x="0" y="0"/>
          <a:ext cx="0" cy="0"/>
          <a:chOff x="0" y="0"/>
          <a:chExt cx="0" cy="0"/>
        </a:xfrm>
      </p:grpSpPr>
      <p:pic>
        <p:nvPicPr>
          <p:cNvPr descr="PrepBytes_Logo.png" id="3491" name="Google Shape;3491;p224"/>
          <p:cNvPicPr preferRelativeResize="0"/>
          <p:nvPr/>
        </p:nvPicPr>
        <p:blipFill rotWithShape="1">
          <a:blip r:embed="rId3">
            <a:alphaModFix/>
          </a:blip>
          <a:srcRect b="0" l="0" r="0" t="0"/>
          <a:stretch/>
        </p:blipFill>
        <p:spPr>
          <a:xfrm>
            <a:off x="19132191" y="686347"/>
            <a:ext cx="4409519" cy="1151628"/>
          </a:xfrm>
          <a:prstGeom prst="rect">
            <a:avLst/>
          </a:prstGeom>
          <a:noFill/>
          <a:ln>
            <a:noFill/>
          </a:ln>
          <a:effectLst>
            <a:reflection blurRad="0" dir="0" dist="0" endA="0" endPos="40000" fadeDir="5400000" kx="0" rotWithShape="0" algn="bl" stA="50000" stPos="0" sy="-100000" ky="0"/>
          </a:effectLst>
        </p:spPr>
      </p:pic>
      <p:sp>
        <p:nvSpPr>
          <p:cNvPr id="3492" name="Google Shape;3492;p224"/>
          <p:cNvSpPr txBox="1"/>
          <p:nvPr/>
        </p:nvSpPr>
        <p:spPr>
          <a:xfrm>
            <a:off x="557911" y="335713"/>
            <a:ext cx="9440988"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0081CC"/>
              </a:buClr>
              <a:buSzPts val="7000"/>
              <a:buFont typeface="Verdana"/>
              <a:buNone/>
            </a:pPr>
            <a:r>
              <a:rPr b="0" i="0" lang="en-US" sz="7000" u="none" cap="none" strike="noStrike">
                <a:solidFill>
                  <a:srgbClr val="0081CC"/>
                </a:solidFill>
                <a:latin typeface="Verdana"/>
                <a:ea typeface="Verdana"/>
                <a:cs typeface="Verdana"/>
                <a:sym typeface="Verdana"/>
              </a:rPr>
              <a:t>Animation Properties</a:t>
            </a:r>
            <a:endParaRPr/>
          </a:p>
        </p:txBody>
      </p:sp>
      <p:sp>
        <p:nvSpPr>
          <p:cNvPr id="3493" name="Google Shape;3493;p224"/>
          <p:cNvSpPr txBox="1"/>
          <p:nvPr/>
        </p:nvSpPr>
        <p:spPr>
          <a:xfrm>
            <a:off x="992473" y="3290317"/>
            <a:ext cx="21685472" cy="9421366"/>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name, duration, timing-function, delay, iteration-count, direction, fill-mode;</a:t>
            </a:r>
            <a:endParaRPr/>
          </a:p>
          <a:p>
            <a:pPr indent="0" lvl="0" marL="0" marR="0" rtl="0" algn="l">
              <a:lnSpc>
                <a:spcPct val="100000"/>
              </a:lnSpc>
              <a:spcBef>
                <a:spcPts val="0"/>
              </a:spcBef>
              <a:spcAft>
                <a:spcPts val="0"/>
              </a:spcAft>
              <a:buClr>
                <a:srgbClr val="FFFFFF"/>
              </a:buClr>
              <a:buSzPts val="4000"/>
              <a:buFont typeface="Helvetica Neue"/>
              <a:buNone/>
            </a:pPr>
            <a:r>
              <a:t/>
            </a:r>
            <a:endParaRPr b="0" i="0" sz="4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name : animation name for any css selector</a:t>
            </a:r>
            <a:endParaRPr/>
          </a:p>
          <a:p>
            <a:pPr indent="0" lvl="0" marL="0" marR="0" rtl="0" algn="l">
              <a:lnSpc>
                <a:spcPct val="100000"/>
              </a:lnSpc>
              <a:spcBef>
                <a:spcPts val="0"/>
              </a:spcBef>
              <a:spcAft>
                <a:spcPts val="0"/>
              </a:spcAft>
              <a:buClr>
                <a:srgbClr val="FFFFFF"/>
              </a:buClr>
              <a:buSzPts val="4000"/>
              <a:buFont typeface="Helvetica Neue"/>
              <a:buNone/>
            </a:pPr>
            <a:r>
              <a:t/>
            </a:r>
            <a:endParaRPr b="0" i="0" sz="4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duration : how much time your 1 round of animation effect should take</a:t>
            </a:r>
            <a:endParaRPr/>
          </a:p>
          <a:p>
            <a:pPr indent="0" lvl="0" marL="0" marR="0" rtl="0" algn="l">
              <a:lnSpc>
                <a:spcPct val="100000"/>
              </a:lnSpc>
              <a:spcBef>
                <a:spcPts val="0"/>
              </a:spcBef>
              <a:spcAft>
                <a:spcPts val="0"/>
              </a:spcAft>
              <a:buClr>
                <a:srgbClr val="FFFFFF"/>
              </a:buClr>
              <a:buSzPts val="4000"/>
              <a:buFont typeface="Helvetica Neue"/>
              <a:buNone/>
            </a:pPr>
            <a:r>
              <a:t/>
            </a:r>
            <a:endParaRPr b="0" i="0" sz="4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timing function : lets you vary the speed and propagation of the animation</a:t>
            </a:r>
            <a:endParaRPr/>
          </a:p>
          <a:p>
            <a:pPr indent="0" lvl="0" marL="0" marR="0" rtl="0" algn="l">
              <a:lnSpc>
                <a:spcPct val="100000"/>
              </a:lnSpc>
              <a:spcBef>
                <a:spcPts val="0"/>
              </a:spcBef>
              <a:spcAft>
                <a:spcPts val="0"/>
              </a:spcAft>
              <a:buClr>
                <a:srgbClr val="FFFFFF"/>
              </a:buClr>
              <a:buSzPts val="4000"/>
              <a:buFont typeface="Helvetica Neue"/>
              <a:buNone/>
            </a:pPr>
            <a:r>
              <a:t/>
            </a:r>
            <a:endParaRPr b="0" i="0" sz="4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delay : after how much time animation effect should start</a:t>
            </a:r>
            <a:endParaRPr/>
          </a:p>
          <a:p>
            <a:pPr indent="0" lvl="0" marL="0" marR="0" rtl="0" algn="l">
              <a:lnSpc>
                <a:spcPct val="100000"/>
              </a:lnSpc>
              <a:spcBef>
                <a:spcPts val="0"/>
              </a:spcBef>
              <a:spcAft>
                <a:spcPts val="0"/>
              </a:spcAft>
              <a:buClr>
                <a:srgbClr val="FFFFFF"/>
              </a:buClr>
              <a:buSzPts val="4000"/>
              <a:buFont typeface="Helvetica Neue"/>
              <a:buNone/>
            </a:pPr>
            <a:r>
              <a:t/>
            </a:r>
            <a:endParaRPr b="0" i="0" sz="4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iteration-count : how many times the animation effect should run</a:t>
            </a:r>
            <a:endParaRPr/>
          </a:p>
          <a:p>
            <a:pPr indent="0" lvl="0" marL="0" marR="0" rtl="0" algn="l">
              <a:lnSpc>
                <a:spcPct val="100000"/>
              </a:lnSpc>
              <a:spcBef>
                <a:spcPts val="0"/>
              </a:spcBef>
              <a:spcAft>
                <a:spcPts val="0"/>
              </a:spcAft>
              <a:buClr>
                <a:srgbClr val="FFFFFF"/>
              </a:buClr>
              <a:buSzPts val="4000"/>
              <a:buFont typeface="Helvetica Neue"/>
              <a:buNone/>
            </a:pPr>
            <a:r>
              <a:t/>
            </a:r>
            <a:endParaRPr b="0" i="0" sz="4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fill-mode : backwards/ forwards , when you want your element to stay in the same position what it was in after animation means it should not regain its initial position(before animation started) once the animation is completed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97" name="Shape 3497"/>
        <p:cNvGrpSpPr/>
        <p:nvPr/>
      </p:nvGrpSpPr>
      <p:grpSpPr>
        <a:xfrm>
          <a:off x="0" y="0"/>
          <a:ext cx="0" cy="0"/>
          <a:chOff x="0" y="0"/>
          <a:chExt cx="0" cy="0"/>
        </a:xfrm>
      </p:grpSpPr>
      <p:pic>
        <p:nvPicPr>
          <p:cNvPr descr="PrepBytes_Logo.png" id="3498" name="Google Shape;3498;p225"/>
          <p:cNvPicPr preferRelativeResize="0"/>
          <p:nvPr/>
        </p:nvPicPr>
        <p:blipFill rotWithShape="1">
          <a:blip r:embed="rId3">
            <a:alphaModFix/>
          </a:blip>
          <a:srcRect b="0" l="0" r="0" t="0"/>
          <a:stretch/>
        </p:blipFill>
        <p:spPr>
          <a:xfrm>
            <a:off x="19132191" y="686347"/>
            <a:ext cx="4409519" cy="1151628"/>
          </a:xfrm>
          <a:prstGeom prst="rect">
            <a:avLst/>
          </a:prstGeom>
          <a:noFill/>
          <a:ln>
            <a:noFill/>
          </a:ln>
          <a:effectLst>
            <a:reflection blurRad="0" dir="0" dist="0" endA="0" endPos="40000" fadeDir="5400000" kx="0" rotWithShape="0" algn="bl" stA="50000" stPos="0" sy="-100000" ky="0"/>
          </a:effectLst>
        </p:spPr>
      </p:pic>
      <p:sp>
        <p:nvSpPr>
          <p:cNvPr id="3499" name="Google Shape;3499;p225"/>
          <p:cNvSpPr txBox="1"/>
          <p:nvPr/>
        </p:nvSpPr>
        <p:spPr>
          <a:xfrm>
            <a:off x="1052225" y="1783513"/>
            <a:ext cx="12922760"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0081CC"/>
              </a:buClr>
              <a:buSzPts val="7000"/>
              <a:buFont typeface="Verdana"/>
              <a:buNone/>
            </a:pPr>
            <a:r>
              <a:rPr b="0" i="0" lang="en-US" sz="7000" u="none" cap="none" strike="noStrike">
                <a:solidFill>
                  <a:srgbClr val="0081CC"/>
                </a:solidFill>
                <a:latin typeface="Verdana"/>
                <a:ea typeface="Verdana"/>
                <a:cs typeface="Verdana"/>
                <a:sym typeface="Verdana"/>
              </a:rPr>
              <a:t>Animation direction property</a:t>
            </a:r>
            <a:endParaRPr/>
          </a:p>
        </p:txBody>
      </p:sp>
      <p:sp>
        <p:nvSpPr>
          <p:cNvPr id="3500" name="Google Shape;3500;p225"/>
          <p:cNvSpPr txBox="1"/>
          <p:nvPr/>
        </p:nvSpPr>
        <p:spPr>
          <a:xfrm>
            <a:off x="1144873" y="5011167"/>
            <a:ext cx="21685472" cy="5065266"/>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4000"/>
              <a:buFont typeface="Helvetica Neue"/>
              <a:buNone/>
            </a:pPr>
            <a:r>
              <a:t/>
            </a:r>
            <a:endParaRPr b="0" i="0" sz="4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Animation direction property takes in three major values like reverse, alternate, alternate-reverse, their description is given below : </a:t>
            </a:r>
            <a:endParaRPr/>
          </a:p>
          <a:p>
            <a:pPr indent="0" lvl="0" marL="0" marR="0" rtl="0" algn="l">
              <a:lnSpc>
                <a:spcPct val="100000"/>
              </a:lnSpc>
              <a:spcBef>
                <a:spcPts val="0"/>
              </a:spcBef>
              <a:spcAft>
                <a:spcPts val="0"/>
              </a:spcAft>
              <a:buClr>
                <a:srgbClr val="FFFFFF"/>
              </a:buClr>
              <a:buSzPts val="4000"/>
              <a:buFont typeface="Helvetica Neue"/>
              <a:buNone/>
            </a:pPr>
            <a:r>
              <a:t/>
            </a:r>
            <a:endParaRPr b="0" i="0" sz="4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4000"/>
              <a:buFont typeface="Helvetica Neue"/>
              <a:buNone/>
            </a:pPr>
            <a:r>
              <a:t/>
            </a:r>
            <a:endParaRPr b="0" i="0" sz="40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reverse = when you want your element to rotate anticlockwise</a:t>
            </a:r>
            <a:endParaRPr/>
          </a:p>
          <a:p>
            <a:pPr indent="0" lvl="0" marL="0" marR="0" rtl="0" algn="l">
              <a:lnSpc>
                <a:spcPct val="10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alternate = initially your element will go clockwise then anti-clockwise </a:t>
            </a:r>
            <a:endParaRPr/>
          </a:p>
          <a:p>
            <a:pPr indent="0" lvl="0" marL="0" marR="0" rtl="0" algn="l">
              <a:lnSpc>
                <a:spcPct val="10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alternate-reverse = initially your element will go anti-clockwise then clockwise </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04" name="Shape 3504"/>
        <p:cNvGrpSpPr/>
        <p:nvPr/>
      </p:nvGrpSpPr>
      <p:grpSpPr>
        <a:xfrm>
          <a:off x="0" y="0"/>
          <a:ext cx="0" cy="0"/>
          <a:chOff x="0" y="0"/>
          <a:chExt cx="0" cy="0"/>
        </a:xfrm>
      </p:grpSpPr>
      <p:pic>
        <p:nvPicPr>
          <p:cNvPr descr="PrepBytes_Logo.png" id="3505" name="Google Shape;3505;p226"/>
          <p:cNvPicPr preferRelativeResize="0"/>
          <p:nvPr/>
        </p:nvPicPr>
        <p:blipFill rotWithShape="1">
          <a:blip r:embed="rId3">
            <a:alphaModFix/>
          </a:blip>
          <a:srcRect b="0" l="0" r="0" t="0"/>
          <a:stretch/>
        </p:blipFill>
        <p:spPr>
          <a:xfrm>
            <a:off x="19132191" y="686347"/>
            <a:ext cx="4409519" cy="1151628"/>
          </a:xfrm>
          <a:prstGeom prst="rect">
            <a:avLst/>
          </a:prstGeom>
          <a:noFill/>
          <a:ln>
            <a:noFill/>
          </a:ln>
          <a:effectLst>
            <a:reflection blurRad="0" dir="0" dist="0" endA="0" endPos="40000" fadeDir="5400000" kx="0" rotWithShape="0" algn="bl" stA="50000" stPos="0" sy="-100000" ky="0"/>
          </a:effectLst>
        </p:spPr>
      </p:pic>
      <p:sp>
        <p:nvSpPr>
          <p:cNvPr id="3506" name="Google Shape;3506;p226"/>
          <p:cNvSpPr txBox="1"/>
          <p:nvPr/>
        </p:nvSpPr>
        <p:spPr>
          <a:xfrm>
            <a:off x="628077" y="894513"/>
            <a:ext cx="8030655"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0081CC"/>
              </a:buClr>
              <a:buSzPts val="7000"/>
              <a:buFont typeface="Verdana"/>
              <a:buNone/>
            </a:pPr>
            <a:r>
              <a:rPr b="0" i="0" lang="en-US" sz="7000" u="none" cap="none" strike="noStrike">
                <a:solidFill>
                  <a:srgbClr val="0081CC"/>
                </a:solidFill>
                <a:latin typeface="Verdana"/>
                <a:ea typeface="Verdana"/>
                <a:cs typeface="Verdana"/>
                <a:sym typeface="Verdana"/>
              </a:rPr>
              <a:t>Pseudo Selectors </a:t>
            </a:r>
            <a:endParaRPr/>
          </a:p>
        </p:txBody>
      </p:sp>
      <p:sp>
        <p:nvSpPr>
          <p:cNvPr id="3507" name="Google Shape;3507;p226"/>
          <p:cNvSpPr txBox="1"/>
          <p:nvPr/>
        </p:nvSpPr>
        <p:spPr>
          <a:xfrm>
            <a:off x="1017873" y="4023514"/>
            <a:ext cx="21685472" cy="709137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5600"/>
              <a:buFont typeface="Helvetica Neue"/>
              <a:buNone/>
            </a:pPr>
            <a:r>
              <a:rPr b="0" i="0" lang="en-US" sz="5600" u="none" cap="none" strike="noStrike">
                <a:solidFill>
                  <a:srgbClr val="FFFFFF"/>
                </a:solidFill>
                <a:latin typeface="Helvetica Neue"/>
                <a:ea typeface="Helvetica Neue"/>
                <a:cs typeface="Helvetica Neue"/>
                <a:sym typeface="Helvetica Neue"/>
              </a:rPr>
              <a:t>A pseudo - class is a basically a keyword added to a selector  that specifies a special state of the selected element.</a:t>
            </a:r>
            <a:endParaRPr/>
          </a:p>
          <a:p>
            <a:pPr indent="0" lvl="0" marL="0" marR="0" rtl="0" algn="l">
              <a:lnSpc>
                <a:spcPct val="100000"/>
              </a:lnSpc>
              <a:spcBef>
                <a:spcPts val="0"/>
              </a:spcBef>
              <a:spcAft>
                <a:spcPts val="0"/>
              </a:spcAft>
              <a:buClr>
                <a:srgbClr val="FFFFFF"/>
              </a:buClr>
              <a:buSzPts val="5600"/>
              <a:buFont typeface="Helvetica Neue"/>
              <a:buNone/>
            </a:pPr>
            <a:r>
              <a:t/>
            </a:r>
            <a:endParaRPr b="0" i="0" sz="56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5600"/>
              <a:buFont typeface="Helvetica Neue"/>
              <a:buNone/>
            </a:pPr>
            <a:r>
              <a:rPr b="0" i="0" lang="en-US" sz="5600" u="none" cap="none" strike="noStrike">
                <a:solidFill>
                  <a:srgbClr val="FFFFFF"/>
                </a:solidFill>
                <a:latin typeface="Helvetica Neue"/>
                <a:ea typeface="Helvetica Neue"/>
                <a:cs typeface="Helvetica Neue"/>
                <a:sym typeface="Helvetica Neue"/>
              </a:rPr>
              <a:t>Ex : button:hover{</a:t>
            </a:r>
            <a:endParaRPr/>
          </a:p>
          <a:p>
            <a:pPr indent="0" lvl="1" marL="0" marR="0" rtl="0" algn="l">
              <a:lnSpc>
                <a:spcPct val="100000"/>
              </a:lnSpc>
              <a:spcBef>
                <a:spcPts val="0"/>
              </a:spcBef>
              <a:spcAft>
                <a:spcPts val="0"/>
              </a:spcAft>
              <a:buClr>
                <a:srgbClr val="FFFFFF"/>
              </a:buClr>
              <a:buSzPts val="5600"/>
              <a:buFont typeface="Helvetica Neue"/>
              <a:buNone/>
            </a:pPr>
            <a:r>
              <a:rPr b="0" i="0" lang="en-US" sz="5600" u="none" cap="none" strike="noStrike">
                <a:solidFill>
                  <a:srgbClr val="FFFFFF"/>
                </a:solidFill>
                <a:latin typeface="Helvetica Neue"/>
                <a:ea typeface="Helvetica Neue"/>
                <a:cs typeface="Helvetica Neue"/>
                <a:sym typeface="Helvetica Neue"/>
              </a:rPr>
              <a:t>               color : white</a:t>
            </a:r>
            <a:endParaRPr/>
          </a:p>
          <a:p>
            <a:pPr indent="0" lvl="1" marL="0" marR="0" rtl="0" algn="l">
              <a:lnSpc>
                <a:spcPct val="100000"/>
              </a:lnSpc>
              <a:spcBef>
                <a:spcPts val="0"/>
              </a:spcBef>
              <a:spcAft>
                <a:spcPts val="0"/>
              </a:spcAft>
              <a:buClr>
                <a:srgbClr val="FFFFFF"/>
              </a:buClr>
              <a:buSzPts val="5600"/>
              <a:buFont typeface="Helvetica Neue"/>
              <a:buNone/>
            </a:pPr>
            <a:r>
              <a:rPr b="0" i="0" lang="en-US" sz="5600" u="none" cap="none" strike="noStrike">
                <a:solidFill>
                  <a:srgbClr val="FFFFFF"/>
                </a:solidFill>
                <a:latin typeface="Helvetica Neue"/>
                <a:ea typeface="Helvetica Neue"/>
                <a:cs typeface="Helvetica Neue"/>
                <a:sym typeface="Helvetica Neue"/>
              </a:rPr>
              <a:t>       }</a:t>
            </a:r>
            <a:endParaRPr/>
          </a:p>
          <a:p>
            <a:pPr indent="0" lvl="1" marL="0" marR="0" rtl="0" algn="l">
              <a:lnSpc>
                <a:spcPct val="100000"/>
              </a:lnSpc>
              <a:spcBef>
                <a:spcPts val="0"/>
              </a:spcBef>
              <a:spcAft>
                <a:spcPts val="0"/>
              </a:spcAft>
              <a:buClr>
                <a:srgbClr val="FFFFFF"/>
              </a:buClr>
              <a:buSzPts val="5600"/>
              <a:buFont typeface="Helvetica Neue"/>
              <a:buNone/>
            </a:pPr>
            <a:r>
              <a:t/>
            </a:r>
            <a:endParaRPr b="0" i="0" sz="5600" u="none" cap="none" strike="noStrike">
              <a:solidFill>
                <a:srgbClr val="FFFFFF"/>
              </a:solidFill>
              <a:latin typeface="Helvetica Neue"/>
              <a:ea typeface="Helvetica Neue"/>
              <a:cs typeface="Helvetica Neue"/>
              <a:sym typeface="Helvetica Neue"/>
            </a:endParaRPr>
          </a:p>
          <a:p>
            <a:pPr indent="0" lvl="1" marL="0" marR="0" rtl="0" algn="l">
              <a:lnSpc>
                <a:spcPct val="100000"/>
              </a:lnSpc>
              <a:spcBef>
                <a:spcPts val="0"/>
              </a:spcBef>
              <a:spcAft>
                <a:spcPts val="0"/>
              </a:spcAft>
              <a:buClr>
                <a:srgbClr val="FFFFFF"/>
              </a:buClr>
              <a:buSzPts val="5600"/>
              <a:buFont typeface="Helvetica Neue"/>
              <a:buNone/>
            </a:pPr>
            <a:r>
              <a:rPr b="0" i="0" lang="en-US" sz="5600" u="none" cap="none" strike="noStrike">
                <a:solidFill>
                  <a:srgbClr val="FFFFFF"/>
                </a:solidFill>
                <a:latin typeface="Helvetica Neue"/>
                <a:ea typeface="Helvetica Neue"/>
                <a:cs typeface="Helvetica Neue"/>
                <a:sym typeface="Helvetica Neue"/>
              </a:rPr>
              <a:t>Here button is a selector and :hover is the pseudo class.</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11" name="Shape 3511"/>
        <p:cNvGrpSpPr/>
        <p:nvPr/>
      </p:nvGrpSpPr>
      <p:grpSpPr>
        <a:xfrm>
          <a:off x="0" y="0"/>
          <a:ext cx="0" cy="0"/>
          <a:chOff x="0" y="0"/>
          <a:chExt cx="0" cy="0"/>
        </a:xfrm>
      </p:grpSpPr>
      <p:pic>
        <p:nvPicPr>
          <p:cNvPr descr="PrepBytes_Logo.png" id="3512" name="Google Shape;3512;p227"/>
          <p:cNvPicPr preferRelativeResize="0"/>
          <p:nvPr/>
        </p:nvPicPr>
        <p:blipFill rotWithShape="1">
          <a:blip r:embed="rId3">
            <a:alphaModFix/>
          </a:blip>
          <a:srcRect b="0" l="0" r="0" t="0"/>
          <a:stretch/>
        </p:blipFill>
        <p:spPr>
          <a:xfrm>
            <a:off x="19132191" y="686347"/>
            <a:ext cx="4409519" cy="1151628"/>
          </a:xfrm>
          <a:prstGeom prst="rect">
            <a:avLst/>
          </a:prstGeom>
          <a:noFill/>
          <a:ln>
            <a:noFill/>
          </a:ln>
          <a:effectLst>
            <a:reflection blurRad="0" dir="0" dist="0" endA="0" endPos="40000" fadeDir="5400000" kx="0" rotWithShape="0" algn="bl" stA="50000" stPos="0" sy="-100000" ky="0"/>
          </a:effectLst>
        </p:spPr>
      </p:pic>
      <p:sp>
        <p:nvSpPr>
          <p:cNvPr id="3513" name="Google Shape;3513;p227"/>
          <p:cNvSpPr txBox="1"/>
          <p:nvPr/>
        </p:nvSpPr>
        <p:spPr>
          <a:xfrm>
            <a:off x="297877" y="335713"/>
            <a:ext cx="8030655"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0081CC"/>
              </a:buClr>
              <a:buSzPts val="7000"/>
              <a:buFont typeface="Verdana"/>
              <a:buNone/>
            </a:pPr>
            <a:r>
              <a:rPr b="0" i="0" lang="en-US" sz="7000" u="none" cap="none" strike="noStrike">
                <a:solidFill>
                  <a:srgbClr val="0081CC"/>
                </a:solidFill>
                <a:latin typeface="Verdana"/>
                <a:ea typeface="Verdana"/>
                <a:cs typeface="Verdana"/>
                <a:sym typeface="Verdana"/>
              </a:rPr>
              <a:t>Pseudo Selectors </a:t>
            </a:r>
            <a:endParaRPr/>
          </a:p>
        </p:txBody>
      </p:sp>
      <p:sp>
        <p:nvSpPr>
          <p:cNvPr id="3514" name="Google Shape;3514;p227"/>
          <p:cNvSpPr txBox="1"/>
          <p:nvPr/>
        </p:nvSpPr>
        <p:spPr>
          <a:xfrm>
            <a:off x="992473" y="4480530"/>
            <a:ext cx="21685472" cy="612654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5500"/>
              <a:buFont typeface="Helvetica Neue"/>
              <a:buNone/>
            </a:pPr>
            <a:r>
              <a:rPr b="0" i="0" lang="en-US" sz="5500" u="none" cap="none" strike="noStrike">
                <a:solidFill>
                  <a:srgbClr val="FFFFFF"/>
                </a:solidFill>
                <a:latin typeface="Helvetica Neue"/>
                <a:ea typeface="Helvetica Neue"/>
                <a:cs typeface="Helvetica Neue"/>
                <a:sym typeface="Helvetica Neue"/>
              </a:rPr>
              <a:t>List of few pseudo classes which gets used the most:</a:t>
            </a:r>
            <a:endParaRPr/>
          </a:p>
          <a:p>
            <a:pPr indent="0" lvl="0" marL="0" marR="0" rtl="0" algn="l">
              <a:lnSpc>
                <a:spcPct val="100000"/>
              </a:lnSpc>
              <a:spcBef>
                <a:spcPts val="0"/>
              </a:spcBef>
              <a:spcAft>
                <a:spcPts val="0"/>
              </a:spcAft>
              <a:buClr>
                <a:srgbClr val="FFFFFF"/>
              </a:buClr>
              <a:buSzPts val="5500"/>
              <a:buFont typeface="Helvetica Neue"/>
              <a:buNone/>
            </a:pPr>
            <a:r>
              <a:t/>
            </a:r>
            <a:endParaRPr b="0" i="0" sz="5500" u="none" cap="none" strike="noStrike">
              <a:solidFill>
                <a:srgbClr val="FFFFFF"/>
              </a:solidFill>
              <a:latin typeface="Helvetica Neue"/>
              <a:ea typeface="Helvetica Neue"/>
              <a:cs typeface="Helvetica Neue"/>
              <a:sym typeface="Helvetica Neue"/>
            </a:endParaRPr>
          </a:p>
          <a:p>
            <a:pPr indent="-701842" lvl="0" marL="701842" marR="0" rtl="0" algn="l">
              <a:lnSpc>
                <a:spcPct val="100000"/>
              </a:lnSpc>
              <a:spcBef>
                <a:spcPts val="0"/>
              </a:spcBef>
              <a:spcAft>
                <a:spcPts val="0"/>
              </a:spcAft>
              <a:buClr>
                <a:srgbClr val="FFFFFF"/>
              </a:buClr>
              <a:buSzPts val="5500"/>
              <a:buFont typeface="Helvetica Neue"/>
              <a:buChar char="•"/>
            </a:pPr>
            <a:r>
              <a:rPr b="0" i="0" lang="en-US" sz="5500" u="none" cap="none" strike="noStrike">
                <a:solidFill>
                  <a:srgbClr val="FFFFFF"/>
                </a:solidFill>
                <a:latin typeface="Helvetica Neue"/>
                <a:ea typeface="Helvetica Neue"/>
                <a:cs typeface="Helvetica Neue"/>
                <a:sym typeface="Helvetica Neue"/>
              </a:rPr>
              <a:t>:hover = when you take your cursor on an element.</a:t>
            </a:r>
            <a:endParaRPr/>
          </a:p>
          <a:p>
            <a:pPr indent="-701842" lvl="0" marL="701842" marR="0" rtl="0" algn="l">
              <a:lnSpc>
                <a:spcPct val="100000"/>
              </a:lnSpc>
              <a:spcBef>
                <a:spcPts val="0"/>
              </a:spcBef>
              <a:spcAft>
                <a:spcPts val="0"/>
              </a:spcAft>
              <a:buClr>
                <a:srgbClr val="FFFFFF"/>
              </a:buClr>
              <a:buSzPts val="5500"/>
              <a:buFont typeface="Helvetica Neue"/>
              <a:buChar char="•"/>
            </a:pPr>
            <a:r>
              <a:rPr b="0" i="0" lang="en-US" sz="5500" u="none" cap="none" strike="noStrike">
                <a:solidFill>
                  <a:srgbClr val="FFFFFF"/>
                </a:solidFill>
                <a:latin typeface="Helvetica Neue"/>
                <a:ea typeface="Helvetica Neue"/>
                <a:cs typeface="Helvetica Neue"/>
                <a:sym typeface="Helvetica Neue"/>
              </a:rPr>
              <a:t>:link = matches with the link that have not been visited</a:t>
            </a:r>
            <a:endParaRPr/>
          </a:p>
          <a:p>
            <a:pPr indent="-701842" lvl="0" marL="701842" marR="0" rtl="0" algn="l">
              <a:lnSpc>
                <a:spcPct val="100000"/>
              </a:lnSpc>
              <a:spcBef>
                <a:spcPts val="0"/>
              </a:spcBef>
              <a:spcAft>
                <a:spcPts val="0"/>
              </a:spcAft>
              <a:buClr>
                <a:srgbClr val="FFFFFF"/>
              </a:buClr>
              <a:buSzPts val="5500"/>
              <a:buFont typeface="Helvetica Neue"/>
              <a:buChar char="•"/>
            </a:pPr>
            <a:r>
              <a:rPr b="0" i="0" lang="en-US" sz="5500" u="none" cap="none" strike="noStrike">
                <a:solidFill>
                  <a:srgbClr val="FFFFFF"/>
                </a:solidFill>
                <a:latin typeface="Helvetica Neue"/>
                <a:ea typeface="Helvetica Neue"/>
                <a:cs typeface="Helvetica Neue"/>
                <a:sym typeface="Helvetica Neue"/>
              </a:rPr>
              <a:t>:visited = matches links that have been visited</a:t>
            </a:r>
            <a:endParaRPr/>
          </a:p>
          <a:p>
            <a:pPr indent="-701842" lvl="0" marL="701842" marR="0" rtl="0" algn="l">
              <a:lnSpc>
                <a:spcPct val="100000"/>
              </a:lnSpc>
              <a:spcBef>
                <a:spcPts val="0"/>
              </a:spcBef>
              <a:spcAft>
                <a:spcPts val="0"/>
              </a:spcAft>
              <a:buClr>
                <a:srgbClr val="FFFFFF"/>
              </a:buClr>
              <a:buSzPts val="5500"/>
              <a:buFont typeface="Helvetica Neue"/>
              <a:buChar char="•"/>
            </a:pPr>
            <a:r>
              <a:rPr b="0" i="0" lang="en-US" sz="5500" u="none" cap="none" strike="noStrike">
                <a:solidFill>
                  <a:srgbClr val="FFFFFF"/>
                </a:solidFill>
                <a:latin typeface="Helvetica Neue"/>
                <a:ea typeface="Helvetica Neue"/>
                <a:cs typeface="Helvetica Neue"/>
                <a:sym typeface="Helvetica Neue"/>
              </a:rPr>
              <a:t>:active = when any link is active, means we are clicking on the link.</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18" name="Shape 3518"/>
        <p:cNvGrpSpPr/>
        <p:nvPr/>
      </p:nvGrpSpPr>
      <p:grpSpPr>
        <a:xfrm>
          <a:off x="0" y="0"/>
          <a:ext cx="0" cy="0"/>
          <a:chOff x="0" y="0"/>
          <a:chExt cx="0" cy="0"/>
        </a:xfrm>
      </p:grpSpPr>
      <p:pic>
        <p:nvPicPr>
          <p:cNvPr descr="PrepBytes_Logo.png" id="3519" name="Google Shape;3519;p228"/>
          <p:cNvPicPr preferRelativeResize="0"/>
          <p:nvPr/>
        </p:nvPicPr>
        <p:blipFill rotWithShape="1">
          <a:blip r:embed="rId3">
            <a:alphaModFix/>
          </a:blip>
          <a:srcRect b="0" l="0" r="0" t="0"/>
          <a:stretch/>
        </p:blipFill>
        <p:spPr>
          <a:xfrm>
            <a:off x="19132191" y="686347"/>
            <a:ext cx="4409519" cy="1151628"/>
          </a:xfrm>
          <a:prstGeom prst="rect">
            <a:avLst/>
          </a:prstGeom>
          <a:noFill/>
          <a:ln>
            <a:noFill/>
          </a:ln>
          <a:effectLst>
            <a:reflection blurRad="0" dir="0" dist="0" endA="0" endPos="40000" fadeDir="5400000" kx="0" rotWithShape="0" algn="bl" stA="50000" stPos="0" sy="-100000" ky="0"/>
          </a:effectLst>
        </p:spPr>
      </p:pic>
      <p:sp>
        <p:nvSpPr>
          <p:cNvPr id="3520" name="Google Shape;3520;p228"/>
          <p:cNvSpPr txBox="1"/>
          <p:nvPr/>
        </p:nvSpPr>
        <p:spPr>
          <a:xfrm>
            <a:off x="1285650" y="335713"/>
            <a:ext cx="9763510"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0081CC"/>
              </a:buClr>
              <a:buSzPts val="7000"/>
              <a:buFont typeface="Verdana"/>
              <a:buNone/>
            </a:pPr>
            <a:r>
              <a:rPr b="0" i="0" lang="en-US" sz="7000" u="none" cap="none" strike="noStrike">
                <a:solidFill>
                  <a:srgbClr val="0081CC"/>
                </a:solidFill>
                <a:latin typeface="Verdana"/>
                <a:ea typeface="Verdana"/>
                <a:cs typeface="Verdana"/>
                <a:sym typeface="Verdana"/>
              </a:rPr>
              <a:t>:nth-child(n)   of CSS</a:t>
            </a:r>
            <a:endParaRPr/>
          </a:p>
        </p:txBody>
      </p:sp>
      <p:sp>
        <p:nvSpPr>
          <p:cNvPr id="3521" name="Google Shape;3521;p228"/>
          <p:cNvSpPr txBox="1"/>
          <p:nvPr/>
        </p:nvSpPr>
        <p:spPr>
          <a:xfrm>
            <a:off x="1576673" y="3388330"/>
            <a:ext cx="21685472" cy="8717340"/>
          </a:xfrm>
          <a:prstGeom prst="rect">
            <a:avLst/>
          </a:prstGeom>
          <a:noFill/>
          <a:ln>
            <a:noFill/>
          </a:ln>
        </p:spPr>
        <p:txBody>
          <a:bodyPr anchorCtr="0" anchor="ctr" bIns="50800" lIns="50800" spcFirstLastPara="1" rIns="50800" wrap="square" tIns="50800">
            <a:spAutoFit/>
          </a:bodyPr>
          <a:lstStyle/>
          <a:p>
            <a:pPr indent="-551447" lvl="0" marL="551447" marR="0" rtl="0" algn="l">
              <a:lnSpc>
                <a:spcPct val="100000"/>
              </a:lnSpc>
              <a:spcBef>
                <a:spcPts val="0"/>
              </a:spcBef>
              <a:spcAft>
                <a:spcPts val="0"/>
              </a:spcAft>
              <a:buClr>
                <a:srgbClr val="FFFFFF"/>
              </a:buClr>
              <a:buSzPts val="5500"/>
              <a:buFont typeface="Helvetica Neue"/>
              <a:buChar char="•"/>
            </a:pPr>
            <a:r>
              <a:rPr b="0" i="0" lang="en-US" sz="5500" u="none" cap="none" strike="noStrike">
                <a:solidFill>
                  <a:srgbClr val="FFFFFF"/>
                </a:solidFill>
                <a:latin typeface="Helvetica Neue"/>
                <a:ea typeface="Helvetica Neue"/>
                <a:cs typeface="Helvetica Neue"/>
                <a:sym typeface="Helvetica Neue"/>
              </a:rPr>
              <a:t>This is one of the pseudo class in CSS. It allows you to select a element of a given type (tag name while writing this css property) based on the expression (written in brackets) among a group of elements.</a:t>
            </a:r>
            <a:endParaRPr/>
          </a:p>
          <a:p>
            <a:pPr indent="-551447" lvl="0" marL="551447" marR="0" rtl="0" algn="l">
              <a:lnSpc>
                <a:spcPct val="100000"/>
              </a:lnSpc>
              <a:spcBef>
                <a:spcPts val="0"/>
              </a:spcBef>
              <a:spcAft>
                <a:spcPts val="0"/>
              </a:spcAft>
              <a:buClr>
                <a:srgbClr val="FFFFFF"/>
              </a:buClr>
              <a:buSzPts val="5500"/>
              <a:buFont typeface="Helvetica Neue"/>
              <a:buChar char="•"/>
            </a:pPr>
            <a:r>
              <a:rPr b="0" i="0" lang="en-US" sz="5500" u="none" cap="none" strike="noStrike">
                <a:solidFill>
                  <a:srgbClr val="FFFFFF"/>
                </a:solidFill>
                <a:latin typeface="Helvetica Neue"/>
                <a:ea typeface="Helvetica Neue"/>
                <a:cs typeface="Helvetica Neue"/>
                <a:sym typeface="Helvetica Neue"/>
              </a:rPr>
              <a:t>This expression can be numeric (like 2), a keyword (like odd, even) and formula(like 2n+1)</a:t>
            </a:r>
            <a:endParaRPr/>
          </a:p>
          <a:p>
            <a:pPr indent="0" lvl="0" marL="0" marR="0" rtl="0" algn="l">
              <a:lnSpc>
                <a:spcPct val="100000"/>
              </a:lnSpc>
              <a:spcBef>
                <a:spcPts val="0"/>
              </a:spcBef>
              <a:spcAft>
                <a:spcPts val="0"/>
              </a:spcAft>
              <a:buClr>
                <a:srgbClr val="FFFFFF"/>
              </a:buClr>
              <a:buSzPts val="5500"/>
              <a:buFont typeface="Helvetica Neue"/>
              <a:buNone/>
            </a:pPr>
            <a:r>
              <a:t/>
            </a:r>
            <a:endParaRPr b="0" i="0" sz="55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5500"/>
              <a:buFont typeface="Helvetica Neue"/>
              <a:buNone/>
            </a:pPr>
            <a:r>
              <a:rPr b="0" i="0" lang="en-US" sz="5500" u="none" cap="none" strike="noStrike">
                <a:solidFill>
                  <a:srgbClr val="FFFFFF"/>
                </a:solidFill>
                <a:latin typeface="Helvetica Neue"/>
                <a:ea typeface="Helvetica Neue"/>
                <a:cs typeface="Helvetica Neue"/>
                <a:sym typeface="Helvetica Neue"/>
              </a:rPr>
              <a:t>Example =&gt; p:nth-child(odd){</a:t>
            </a:r>
            <a:endParaRPr/>
          </a:p>
          <a:p>
            <a:pPr indent="0" lvl="3" marL="0" marR="0" rtl="0" algn="l">
              <a:lnSpc>
                <a:spcPct val="100000"/>
              </a:lnSpc>
              <a:spcBef>
                <a:spcPts val="0"/>
              </a:spcBef>
              <a:spcAft>
                <a:spcPts val="0"/>
              </a:spcAft>
              <a:buClr>
                <a:srgbClr val="FFFFFF"/>
              </a:buClr>
              <a:buSzPts val="5500"/>
              <a:buFont typeface="Helvetica Neue"/>
              <a:buNone/>
            </a:pPr>
            <a:r>
              <a:rPr b="0" i="0" lang="en-US" sz="5500" u="none" cap="none" strike="noStrike">
                <a:solidFill>
                  <a:srgbClr val="FFFFFF"/>
                </a:solidFill>
                <a:latin typeface="Helvetica Neue"/>
                <a:ea typeface="Helvetica Neue"/>
                <a:cs typeface="Helvetica Neue"/>
                <a:sym typeface="Helvetica Neue"/>
              </a:rPr>
              <a:t>                            color : white;</a:t>
            </a:r>
            <a:endParaRPr/>
          </a:p>
          <a:p>
            <a:pPr indent="0" lvl="3" marL="0" marR="0" rtl="0" algn="l">
              <a:lnSpc>
                <a:spcPct val="100000"/>
              </a:lnSpc>
              <a:spcBef>
                <a:spcPts val="0"/>
              </a:spcBef>
              <a:spcAft>
                <a:spcPts val="0"/>
              </a:spcAft>
              <a:buClr>
                <a:srgbClr val="FFFFFF"/>
              </a:buClr>
              <a:buSzPts val="5500"/>
              <a:buFont typeface="Helvetica Neue"/>
              <a:buNone/>
            </a:pPr>
            <a:r>
              <a:rPr b="0" i="0" lang="en-US" sz="5500" u="none" cap="none" strike="noStrike">
                <a:solidFill>
                  <a:srgbClr val="FFFFFF"/>
                </a:solidFill>
                <a:latin typeface="Helvetica Neue"/>
                <a:ea typeface="Helvetica Neue"/>
                <a:cs typeface="Helvetica Neue"/>
                <a:sym typeface="Helvetica Neue"/>
              </a:rPr>
              <a:t>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25" name="Shape 3525"/>
        <p:cNvGrpSpPr/>
        <p:nvPr/>
      </p:nvGrpSpPr>
      <p:grpSpPr>
        <a:xfrm>
          <a:off x="0" y="0"/>
          <a:ext cx="0" cy="0"/>
          <a:chOff x="0" y="0"/>
          <a:chExt cx="0" cy="0"/>
        </a:xfrm>
      </p:grpSpPr>
      <p:pic>
        <p:nvPicPr>
          <p:cNvPr descr="PrepBytes_Logo.png" id="3526" name="Google Shape;3526;p229"/>
          <p:cNvPicPr preferRelativeResize="0"/>
          <p:nvPr/>
        </p:nvPicPr>
        <p:blipFill rotWithShape="1">
          <a:blip r:embed="rId3">
            <a:alphaModFix/>
          </a:blip>
          <a:srcRect b="0" l="0" r="0" t="0"/>
          <a:stretch/>
        </p:blipFill>
        <p:spPr>
          <a:xfrm>
            <a:off x="19132191" y="686347"/>
            <a:ext cx="4409519" cy="1151628"/>
          </a:xfrm>
          <a:prstGeom prst="rect">
            <a:avLst/>
          </a:prstGeom>
          <a:noFill/>
          <a:ln>
            <a:noFill/>
          </a:ln>
          <a:effectLst>
            <a:reflection blurRad="0" dir="0" dist="0" endA="0" endPos="40000" fadeDir="5400000" kx="0" rotWithShape="0" algn="bl" stA="50000" stPos="0" sy="-100000" ky="0"/>
          </a:effectLst>
        </p:spPr>
      </p:pic>
      <p:sp>
        <p:nvSpPr>
          <p:cNvPr id="3527" name="Google Shape;3527;p229"/>
          <p:cNvSpPr txBox="1"/>
          <p:nvPr/>
        </p:nvSpPr>
        <p:spPr>
          <a:xfrm>
            <a:off x="455449" y="335713"/>
            <a:ext cx="7715512" cy="1852897"/>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0081CC"/>
              </a:buClr>
              <a:buSzPts val="7000"/>
              <a:buFont typeface="Verdana"/>
              <a:buNone/>
            </a:pPr>
            <a:r>
              <a:rPr b="0" i="0" lang="en-US" sz="7000" u="none" cap="none" strike="noStrike">
                <a:solidFill>
                  <a:srgbClr val="0081CC"/>
                </a:solidFill>
                <a:latin typeface="Verdana"/>
                <a:ea typeface="Verdana"/>
                <a:cs typeface="Verdana"/>
                <a:sym typeface="Verdana"/>
              </a:rPr>
              <a:t>Combining CSS :</a:t>
            </a:r>
            <a:endParaRPr/>
          </a:p>
        </p:txBody>
      </p:sp>
      <p:sp>
        <p:nvSpPr>
          <p:cNvPr id="3528" name="Google Shape;3528;p229"/>
          <p:cNvSpPr txBox="1"/>
          <p:nvPr/>
        </p:nvSpPr>
        <p:spPr>
          <a:xfrm>
            <a:off x="1576673" y="3388330"/>
            <a:ext cx="21685472" cy="871734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5500"/>
              <a:buFont typeface="Helvetica Neue"/>
              <a:buNone/>
            </a:pPr>
            <a:r>
              <a:rPr b="0" i="0" lang="en-US" sz="5500" u="none" cap="none" strike="noStrike">
                <a:solidFill>
                  <a:srgbClr val="FFFFFF"/>
                </a:solidFill>
                <a:latin typeface="Helvetica Neue"/>
                <a:ea typeface="Helvetica Neue"/>
                <a:cs typeface="Helvetica Neue"/>
                <a:sym typeface="Helvetica Neue"/>
              </a:rPr>
              <a:t>A CSS selector can contain more than one simple selector. Between these selectors we can include a symbol which is known as combinator in CSS.</a:t>
            </a:r>
            <a:endParaRPr/>
          </a:p>
          <a:p>
            <a:pPr indent="0" lvl="0" marL="0" marR="0" rtl="0" algn="l">
              <a:lnSpc>
                <a:spcPct val="100000"/>
              </a:lnSpc>
              <a:spcBef>
                <a:spcPts val="0"/>
              </a:spcBef>
              <a:spcAft>
                <a:spcPts val="0"/>
              </a:spcAft>
              <a:buClr>
                <a:srgbClr val="FFFFFF"/>
              </a:buClr>
              <a:buSzPts val="5500"/>
              <a:buFont typeface="Helvetica Neue"/>
              <a:buNone/>
            </a:pPr>
            <a:r>
              <a:t/>
            </a:r>
            <a:endParaRPr b="0" i="0" sz="55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5500"/>
              <a:buFont typeface="Helvetica Neue"/>
              <a:buNone/>
            </a:pPr>
            <a:r>
              <a:rPr b="0" i="0" lang="en-US" sz="5500" u="none" cap="none" strike="noStrike">
                <a:solidFill>
                  <a:srgbClr val="FFFFFF"/>
                </a:solidFill>
                <a:latin typeface="Helvetica Neue"/>
                <a:ea typeface="Helvetica Neue"/>
                <a:cs typeface="Helvetica Neue"/>
                <a:sym typeface="Helvetica Neue"/>
              </a:rPr>
              <a:t>There are 4 combinators in CSS:</a:t>
            </a:r>
            <a:endParaRPr/>
          </a:p>
          <a:p>
            <a:pPr indent="0" lvl="0" marL="0" marR="0" rtl="0" algn="l">
              <a:lnSpc>
                <a:spcPct val="100000"/>
              </a:lnSpc>
              <a:spcBef>
                <a:spcPts val="0"/>
              </a:spcBef>
              <a:spcAft>
                <a:spcPts val="0"/>
              </a:spcAft>
              <a:buClr>
                <a:srgbClr val="FFFFFF"/>
              </a:buClr>
              <a:buSzPts val="5500"/>
              <a:buFont typeface="Helvetica Neue"/>
              <a:buNone/>
            </a:pPr>
            <a:r>
              <a:t/>
            </a:r>
            <a:endParaRPr b="0" i="0" sz="5500" u="none" cap="none" strike="noStrike">
              <a:solidFill>
                <a:srgbClr val="FFFFFF"/>
              </a:solidFill>
              <a:latin typeface="Helvetica Neue"/>
              <a:ea typeface="Helvetica Neue"/>
              <a:cs typeface="Helvetica Neue"/>
              <a:sym typeface="Helvetica Neue"/>
            </a:endParaRPr>
          </a:p>
          <a:p>
            <a:pPr indent="-701842" lvl="0" marL="701842" marR="0" rtl="0" algn="l">
              <a:lnSpc>
                <a:spcPct val="100000"/>
              </a:lnSpc>
              <a:spcBef>
                <a:spcPts val="0"/>
              </a:spcBef>
              <a:spcAft>
                <a:spcPts val="0"/>
              </a:spcAft>
              <a:buClr>
                <a:srgbClr val="FFFFFF"/>
              </a:buClr>
              <a:buSzPts val="5500"/>
              <a:buFont typeface="Helvetica Neue"/>
              <a:buChar char="•"/>
            </a:pPr>
            <a:r>
              <a:rPr b="0" i="0" lang="en-US" sz="5500" u="none" cap="none" strike="noStrike">
                <a:solidFill>
                  <a:srgbClr val="FFFFFF"/>
                </a:solidFill>
                <a:latin typeface="Helvetica Neue"/>
                <a:ea typeface="Helvetica Neue"/>
                <a:cs typeface="Helvetica Neue"/>
                <a:sym typeface="Helvetica Neue"/>
              </a:rPr>
              <a:t>space : descendant selector</a:t>
            </a:r>
            <a:endParaRPr/>
          </a:p>
          <a:p>
            <a:pPr indent="-701842" lvl="0" marL="701842" marR="0" rtl="0" algn="l">
              <a:lnSpc>
                <a:spcPct val="100000"/>
              </a:lnSpc>
              <a:spcBef>
                <a:spcPts val="0"/>
              </a:spcBef>
              <a:spcAft>
                <a:spcPts val="0"/>
              </a:spcAft>
              <a:buClr>
                <a:srgbClr val="FFFFFF"/>
              </a:buClr>
              <a:buSzPts val="5500"/>
              <a:buFont typeface="Helvetica Neue"/>
              <a:buChar char="•"/>
            </a:pPr>
            <a:r>
              <a:rPr b="0" i="0" lang="en-US" sz="5500" u="none" cap="none" strike="noStrike">
                <a:solidFill>
                  <a:srgbClr val="FFFFFF"/>
                </a:solidFill>
                <a:latin typeface="Helvetica Neue"/>
                <a:ea typeface="Helvetica Neue"/>
                <a:cs typeface="Helvetica Neue"/>
                <a:sym typeface="Helvetica Neue"/>
              </a:rPr>
              <a:t>&gt; : child selector  </a:t>
            </a:r>
            <a:endParaRPr/>
          </a:p>
          <a:p>
            <a:pPr indent="-701842" lvl="0" marL="701842" marR="0" rtl="0" algn="l">
              <a:lnSpc>
                <a:spcPct val="100000"/>
              </a:lnSpc>
              <a:spcBef>
                <a:spcPts val="0"/>
              </a:spcBef>
              <a:spcAft>
                <a:spcPts val="0"/>
              </a:spcAft>
              <a:buClr>
                <a:srgbClr val="FFFFFF"/>
              </a:buClr>
              <a:buSzPts val="5500"/>
              <a:buFont typeface="Helvetica Neue"/>
              <a:buChar char="•"/>
            </a:pPr>
            <a:r>
              <a:rPr b="0" i="0" lang="en-US" sz="5500" u="none" cap="none" strike="noStrike">
                <a:solidFill>
                  <a:srgbClr val="FFFFFF"/>
                </a:solidFill>
                <a:latin typeface="Helvetica Neue"/>
                <a:ea typeface="Helvetica Neue"/>
                <a:cs typeface="Helvetica Neue"/>
                <a:sym typeface="Helvetica Neue"/>
              </a:rPr>
              <a:t>+ : adjacent sibling selector</a:t>
            </a:r>
            <a:endParaRPr/>
          </a:p>
          <a:p>
            <a:pPr indent="-701842" lvl="0" marL="701842" marR="0" rtl="0" algn="l">
              <a:lnSpc>
                <a:spcPct val="100000"/>
              </a:lnSpc>
              <a:spcBef>
                <a:spcPts val="0"/>
              </a:spcBef>
              <a:spcAft>
                <a:spcPts val="0"/>
              </a:spcAft>
              <a:buClr>
                <a:srgbClr val="FFFFFF"/>
              </a:buClr>
              <a:buSzPts val="5500"/>
              <a:buFont typeface="Helvetica Neue"/>
              <a:buChar char="•"/>
            </a:pPr>
            <a:r>
              <a:rPr b="0" i="0" lang="en-US" sz="5500" u="none" cap="none" strike="noStrike">
                <a:solidFill>
                  <a:srgbClr val="FFFFFF"/>
                </a:solidFill>
                <a:latin typeface="Helvetica Neue"/>
                <a:ea typeface="Helvetica Neue"/>
                <a:cs typeface="Helvetica Neue"/>
                <a:sym typeface="Helvetica Neue"/>
              </a:rPr>
              <a:t>~ : general sibling selector  (tilda/ tilde = ~,  ` = backtick)</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32" name="Shape 3532"/>
        <p:cNvGrpSpPr/>
        <p:nvPr/>
      </p:nvGrpSpPr>
      <p:grpSpPr>
        <a:xfrm>
          <a:off x="0" y="0"/>
          <a:ext cx="0" cy="0"/>
          <a:chOff x="0" y="0"/>
          <a:chExt cx="0" cy="0"/>
        </a:xfrm>
      </p:grpSpPr>
      <p:pic>
        <p:nvPicPr>
          <p:cNvPr descr="PrepBytes_Logo.png" id="3533" name="Google Shape;3533;p230"/>
          <p:cNvPicPr preferRelativeResize="0"/>
          <p:nvPr/>
        </p:nvPicPr>
        <p:blipFill rotWithShape="1">
          <a:blip r:embed="rId3">
            <a:alphaModFix/>
          </a:blip>
          <a:srcRect b="0" l="0" r="0" t="0"/>
          <a:stretch/>
        </p:blipFill>
        <p:spPr>
          <a:xfrm>
            <a:off x="20187136" y="486323"/>
            <a:ext cx="3297422" cy="861184"/>
          </a:xfrm>
          <a:prstGeom prst="rect">
            <a:avLst/>
          </a:prstGeom>
          <a:noFill/>
          <a:ln>
            <a:noFill/>
          </a:ln>
          <a:effectLst>
            <a:reflection blurRad="0" dir="0" dist="0" endA="0" endPos="40000" fadeDir="5400000" kx="0" rotWithShape="0" algn="bl" stA="50000" stPos="0" sy="-100000" ky="0"/>
          </a:effectLst>
        </p:spPr>
      </p:pic>
      <p:sp>
        <p:nvSpPr>
          <p:cNvPr id="3534" name="Google Shape;3534;p230"/>
          <p:cNvSpPr txBox="1"/>
          <p:nvPr/>
        </p:nvSpPr>
        <p:spPr>
          <a:xfrm>
            <a:off x="5007479" y="2644414"/>
            <a:ext cx="13244662" cy="2626332"/>
          </a:xfrm>
          <a:prstGeom prst="rect">
            <a:avLst/>
          </a:prstGeom>
          <a:noFill/>
          <a:ln>
            <a:noFill/>
          </a:ln>
        </p:spPr>
        <p:txBody>
          <a:bodyPr anchorCtr="0" anchor="ctr" bIns="50800" lIns="50800" spcFirstLastPara="1" rIns="50800" wrap="square" tIns="50800">
            <a:spAutoFit/>
          </a:bodyPr>
          <a:lstStyle/>
          <a:p>
            <a:pPr indent="0" lvl="0" marL="0" marR="0" rtl="0" algn="ctr">
              <a:lnSpc>
                <a:spcPct val="178333"/>
              </a:lnSpc>
              <a:spcBef>
                <a:spcPts val="0"/>
              </a:spcBef>
              <a:spcAft>
                <a:spcPts val="0"/>
              </a:spcAft>
              <a:buClr>
                <a:srgbClr val="FFFFFF"/>
              </a:buClr>
              <a:buSzPts val="12000"/>
              <a:buFont typeface="Helvetica Neue"/>
              <a:buNone/>
            </a:pPr>
            <a:r>
              <a:rPr b="0" i="0" lang="en-US" sz="12000" u="none" cap="none" strike="noStrike">
                <a:solidFill>
                  <a:srgbClr val="FFFFFF"/>
                </a:solidFill>
                <a:latin typeface="Helvetica Neue"/>
                <a:ea typeface="Helvetica Neue"/>
                <a:cs typeface="Helvetica Neue"/>
                <a:sym typeface="Helvetica Neue"/>
              </a:rPr>
              <a:t>Responsive Design</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38" name="Shape 3538"/>
        <p:cNvGrpSpPr/>
        <p:nvPr/>
      </p:nvGrpSpPr>
      <p:grpSpPr>
        <a:xfrm>
          <a:off x="0" y="0"/>
          <a:ext cx="0" cy="0"/>
          <a:chOff x="0" y="0"/>
          <a:chExt cx="0" cy="0"/>
        </a:xfrm>
      </p:grpSpPr>
      <p:pic>
        <p:nvPicPr>
          <p:cNvPr descr="Picture 1" id="3539" name="Google Shape;3539;p231"/>
          <p:cNvPicPr preferRelativeResize="0"/>
          <p:nvPr/>
        </p:nvPicPr>
        <p:blipFill rotWithShape="1">
          <a:blip r:embed="rId3">
            <a:alphaModFix/>
          </a:blip>
          <a:srcRect b="0" l="0" r="0" t="0"/>
          <a:stretch/>
        </p:blipFill>
        <p:spPr>
          <a:xfrm>
            <a:off x="609600" y="1955800"/>
            <a:ext cx="23164800" cy="980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3" name="Shape 253"/>
        <p:cNvGrpSpPr/>
        <p:nvPr/>
      </p:nvGrpSpPr>
      <p:grpSpPr>
        <a:xfrm>
          <a:off x="0" y="0"/>
          <a:ext cx="0" cy="0"/>
          <a:chOff x="0" y="0"/>
          <a:chExt cx="0" cy="0"/>
        </a:xfrm>
      </p:grpSpPr>
      <p:pic>
        <p:nvPicPr>
          <p:cNvPr descr="PrepBytes_Logo.png" id="254" name="Google Shape;254;p35"/>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255" name="Google Shape;255;p35"/>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i="0" lang="en-US" sz="8300" u="none" cap="none" strike="noStrik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Family</a:t>
            </a:r>
            <a:endParaRPr sz="2700">
              <a:solidFill>
                <a:schemeClr val="lt1"/>
              </a:solidFill>
              <a:latin typeface="Courier New"/>
              <a:ea typeface="Courier New"/>
              <a:cs typeface="Courier New"/>
              <a:sym typeface="Courier New"/>
            </a:endParaRPr>
          </a:p>
        </p:txBody>
      </p:sp>
      <p:sp>
        <p:nvSpPr>
          <p:cNvPr id="256" name="Google Shape;256;p35"/>
          <p:cNvSpPr txBox="1"/>
          <p:nvPr/>
        </p:nvSpPr>
        <p:spPr>
          <a:xfrm>
            <a:off x="2183796" y="3982525"/>
            <a:ext cx="10243200" cy="348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t/>
            </a:r>
            <a:endParaRPr sz="1600"/>
          </a:p>
        </p:txBody>
      </p:sp>
      <p:sp>
        <p:nvSpPr>
          <p:cNvPr id="257" name="Google Shape;257;p35"/>
          <p:cNvSpPr txBox="1"/>
          <p:nvPr/>
        </p:nvSpPr>
        <p:spPr>
          <a:xfrm>
            <a:off x="125775" y="2720250"/>
            <a:ext cx="13193700" cy="1082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&lt;!DOCTYPE html&gt;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&lt;html&gt;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&lt;head&gt;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&lt;style&gt;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.p1 {</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  font-family: "Times New Roman", Times, serif;</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.p2 {</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  font-family: Arial, Helvetica, sans-serif;</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.p3 {</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font-family: "Lucida Console", "Courier New", monospace;</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4500">
              <a:solidFill>
                <a:srgbClr val="0081CC"/>
              </a:solidFill>
              <a:latin typeface="Courier New"/>
              <a:ea typeface="Courier New"/>
              <a:cs typeface="Courier New"/>
              <a:sym typeface="Courier New"/>
            </a:endParaRPr>
          </a:p>
        </p:txBody>
      </p:sp>
      <p:sp>
        <p:nvSpPr>
          <p:cNvPr id="258" name="Google Shape;258;p3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2" name="Shape 262"/>
        <p:cNvGrpSpPr/>
        <p:nvPr/>
      </p:nvGrpSpPr>
      <p:grpSpPr>
        <a:xfrm>
          <a:off x="0" y="0"/>
          <a:ext cx="0" cy="0"/>
          <a:chOff x="0" y="0"/>
          <a:chExt cx="0" cy="0"/>
        </a:xfrm>
      </p:grpSpPr>
      <p:pic>
        <p:nvPicPr>
          <p:cNvPr descr="PrepBytes_Logo.png" id="263" name="Google Shape;263;p36"/>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264" name="Google Shape;264;p36"/>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i="0" lang="en-US" sz="8300" u="none" cap="none" strike="noStrik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Family</a:t>
            </a:r>
            <a:endParaRPr sz="2700">
              <a:solidFill>
                <a:schemeClr val="lt1"/>
              </a:solidFill>
              <a:latin typeface="Courier New"/>
              <a:ea typeface="Courier New"/>
              <a:cs typeface="Courier New"/>
              <a:sym typeface="Courier New"/>
            </a:endParaRPr>
          </a:p>
        </p:txBody>
      </p:sp>
      <p:sp>
        <p:nvSpPr>
          <p:cNvPr id="265" name="Google Shape;265;p36"/>
          <p:cNvSpPr txBox="1"/>
          <p:nvPr/>
        </p:nvSpPr>
        <p:spPr>
          <a:xfrm>
            <a:off x="2183796" y="3982525"/>
            <a:ext cx="10243200" cy="348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t/>
            </a:r>
            <a:endParaRPr sz="1600"/>
          </a:p>
        </p:txBody>
      </p:sp>
      <p:sp>
        <p:nvSpPr>
          <p:cNvPr id="266" name="Google Shape;266;p36"/>
          <p:cNvSpPr txBox="1"/>
          <p:nvPr/>
        </p:nvSpPr>
        <p:spPr>
          <a:xfrm>
            <a:off x="1192575" y="4168050"/>
            <a:ext cx="19500000" cy="798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&lt;h1&gt;CSS font-family&lt;/h1&gt;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&lt;p class="p1"&gt;This is a paragraph, shown in the Times New Roman font.&lt;/p&gt;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&lt;p class="p2"&gt;This is a paragraph, shown in the Arial font.&lt;/p&gt;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&lt;p class="p3"&gt;This is a paragraph, shown in the Lucida Console font.&lt;/p&gt;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&lt;/html&gt;</a:t>
            </a:r>
            <a:endParaRPr sz="700">
              <a:latin typeface="Courier New"/>
              <a:ea typeface="Courier New"/>
              <a:cs typeface="Courier New"/>
              <a:sym typeface="Courier New"/>
            </a:endParaRPr>
          </a:p>
        </p:txBody>
      </p:sp>
      <p:sp>
        <p:nvSpPr>
          <p:cNvPr id="267" name="Google Shape;267;p3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1" name="Shape 271"/>
        <p:cNvGrpSpPr/>
        <p:nvPr/>
      </p:nvGrpSpPr>
      <p:grpSpPr>
        <a:xfrm>
          <a:off x="0" y="0"/>
          <a:ext cx="0" cy="0"/>
          <a:chOff x="0" y="0"/>
          <a:chExt cx="0" cy="0"/>
        </a:xfrm>
      </p:grpSpPr>
      <p:pic>
        <p:nvPicPr>
          <p:cNvPr descr="PrepBytes_Logo.png" id="272" name="Google Shape;272;p37"/>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273" name="Google Shape;273;p37"/>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i="0" lang="en-US" sz="8300" u="none" cap="none" strike="noStrik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Family</a:t>
            </a:r>
            <a:endParaRPr sz="2700">
              <a:solidFill>
                <a:schemeClr val="lt1"/>
              </a:solidFill>
              <a:latin typeface="Courier New"/>
              <a:ea typeface="Courier New"/>
              <a:cs typeface="Courier New"/>
              <a:sym typeface="Courier New"/>
            </a:endParaRPr>
          </a:p>
        </p:txBody>
      </p:sp>
      <p:sp>
        <p:nvSpPr>
          <p:cNvPr id="274" name="Google Shape;274;p37"/>
          <p:cNvSpPr txBox="1"/>
          <p:nvPr/>
        </p:nvSpPr>
        <p:spPr>
          <a:xfrm>
            <a:off x="2183796" y="3982525"/>
            <a:ext cx="10243200" cy="348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t/>
            </a:r>
            <a:endParaRPr sz="1600"/>
          </a:p>
        </p:txBody>
      </p:sp>
      <p:sp>
        <p:nvSpPr>
          <p:cNvPr id="275" name="Google Shape;275;p37"/>
          <p:cNvSpPr txBox="1"/>
          <p:nvPr/>
        </p:nvSpPr>
        <p:spPr>
          <a:xfrm>
            <a:off x="-5360625" y="2110650"/>
            <a:ext cx="19500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600">
                <a:solidFill>
                  <a:srgbClr val="0081CC"/>
                </a:solidFill>
                <a:latin typeface="Courier New"/>
                <a:ea typeface="Courier New"/>
                <a:cs typeface="Courier New"/>
                <a:sym typeface="Courier New"/>
              </a:rPr>
              <a:t>        </a:t>
            </a:r>
            <a:r>
              <a:rPr lang="en-US" sz="5400">
                <a:solidFill>
                  <a:srgbClr val="0081CC"/>
                </a:solidFill>
                <a:latin typeface="Courier New"/>
                <a:ea typeface="Courier New"/>
                <a:cs typeface="Courier New"/>
                <a:sym typeface="Courier New"/>
              </a:rPr>
              <a:t>         Output:</a:t>
            </a:r>
            <a:endParaRPr sz="5400">
              <a:solidFill>
                <a:srgbClr val="0081CC"/>
              </a:solidFill>
              <a:latin typeface="Courier New"/>
              <a:ea typeface="Courier New"/>
              <a:cs typeface="Courier New"/>
              <a:sym typeface="Courier New"/>
            </a:endParaRPr>
          </a:p>
        </p:txBody>
      </p:sp>
      <p:sp>
        <p:nvSpPr>
          <p:cNvPr id="276" name="Google Shape;276;p3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pic>
        <p:nvPicPr>
          <p:cNvPr id="277" name="Google Shape;277;p37"/>
          <p:cNvPicPr preferRelativeResize="0"/>
          <p:nvPr/>
        </p:nvPicPr>
        <p:blipFill>
          <a:blip r:embed="rId4">
            <a:alphaModFix/>
          </a:blip>
          <a:stretch>
            <a:fillRect/>
          </a:stretch>
        </p:blipFill>
        <p:spPr>
          <a:xfrm>
            <a:off x="2501750" y="4518425"/>
            <a:ext cx="19842301" cy="8558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1" name="Shape 281"/>
        <p:cNvGrpSpPr/>
        <p:nvPr/>
      </p:nvGrpSpPr>
      <p:grpSpPr>
        <a:xfrm>
          <a:off x="0" y="0"/>
          <a:ext cx="0" cy="0"/>
          <a:chOff x="0" y="0"/>
          <a:chExt cx="0" cy="0"/>
        </a:xfrm>
      </p:grpSpPr>
      <p:pic>
        <p:nvPicPr>
          <p:cNvPr descr="PrepBytes_Logo.png" id="282" name="Google Shape;282;p38"/>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283" name="Google Shape;283;p38"/>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i="0" lang="en-US" sz="8300" u="none" cap="none" strike="noStrik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Style</a:t>
            </a:r>
            <a:endParaRPr sz="2700">
              <a:solidFill>
                <a:schemeClr val="lt1"/>
              </a:solidFill>
              <a:latin typeface="Courier New"/>
              <a:ea typeface="Courier New"/>
              <a:cs typeface="Courier New"/>
              <a:sym typeface="Courier New"/>
            </a:endParaRPr>
          </a:p>
        </p:txBody>
      </p:sp>
      <p:sp>
        <p:nvSpPr>
          <p:cNvPr id="284" name="Google Shape;284;p38"/>
          <p:cNvSpPr txBox="1"/>
          <p:nvPr/>
        </p:nvSpPr>
        <p:spPr>
          <a:xfrm>
            <a:off x="2183800" y="4896925"/>
            <a:ext cx="16126200" cy="675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66C7FF"/>
              </a:buClr>
              <a:buSzPts val="6000"/>
              <a:buFont typeface="Courier"/>
              <a:buNone/>
            </a:pPr>
            <a:r>
              <a:rPr lang="en-US" sz="4800">
                <a:solidFill>
                  <a:srgbClr val="0081CC"/>
                </a:solidFill>
                <a:latin typeface="Courier New"/>
                <a:ea typeface="Courier New"/>
                <a:cs typeface="Courier New"/>
                <a:sym typeface="Courier New"/>
              </a:rPr>
              <a:t>The font-style property is mostly used to specify italic text.</a:t>
            </a:r>
            <a:endParaRPr sz="4800">
              <a:solidFill>
                <a:srgbClr val="0081CC"/>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t/>
            </a:r>
            <a:endParaRPr sz="4800">
              <a:solidFill>
                <a:srgbClr val="0081CC"/>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rPr lang="en-US" sz="4800">
                <a:solidFill>
                  <a:srgbClr val="0081CC"/>
                </a:solidFill>
                <a:latin typeface="Courier New"/>
                <a:ea typeface="Courier New"/>
                <a:cs typeface="Courier New"/>
                <a:sym typeface="Courier New"/>
              </a:rPr>
              <a:t>This property has three values:</a:t>
            </a:r>
            <a:endParaRPr sz="4800">
              <a:solidFill>
                <a:srgbClr val="0081CC"/>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t/>
            </a:r>
            <a:endParaRPr sz="4800">
              <a:solidFill>
                <a:srgbClr val="0081CC"/>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rPr lang="en-US" sz="4800">
                <a:solidFill>
                  <a:srgbClr val="0081CC"/>
                </a:solidFill>
                <a:latin typeface="Courier New"/>
                <a:ea typeface="Courier New"/>
                <a:cs typeface="Courier New"/>
                <a:sym typeface="Courier New"/>
              </a:rPr>
              <a:t>normal - The text is shown normally</a:t>
            </a:r>
            <a:endParaRPr sz="4800">
              <a:solidFill>
                <a:srgbClr val="0081CC"/>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rPr lang="en-US" sz="4800">
                <a:solidFill>
                  <a:srgbClr val="0081CC"/>
                </a:solidFill>
                <a:latin typeface="Courier New"/>
                <a:ea typeface="Courier New"/>
                <a:cs typeface="Courier New"/>
                <a:sym typeface="Courier New"/>
              </a:rPr>
              <a:t>italic - The text is shown in italics</a:t>
            </a:r>
            <a:endParaRPr sz="4800">
              <a:solidFill>
                <a:srgbClr val="0081CC"/>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rPr lang="en-US" sz="4800">
                <a:solidFill>
                  <a:srgbClr val="0081CC"/>
                </a:solidFill>
                <a:latin typeface="Courier New"/>
                <a:ea typeface="Courier New"/>
                <a:cs typeface="Courier New"/>
                <a:sym typeface="Courier New"/>
              </a:rPr>
              <a:t>oblique - The text is "leaning" (oblique is very similar to italic, but less supported)</a:t>
            </a:r>
            <a:endParaRPr sz="4800">
              <a:solidFill>
                <a:srgbClr val="0081CC"/>
              </a:solidFill>
              <a:latin typeface="Courier New"/>
              <a:ea typeface="Courier New"/>
              <a:cs typeface="Courier New"/>
              <a:sym typeface="Courier New"/>
            </a:endParaRPr>
          </a:p>
        </p:txBody>
      </p:sp>
      <p:sp>
        <p:nvSpPr>
          <p:cNvPr id="285" name="Google Shape;285;p38"/>
          <p:cNvSpPr txBox="1"/>
          <p:nvPr/>
        </p:nvSpPr>
        <p:spPr>
          <a:xfrm>
            <a:off x="-483825" y="2110650"/>
            <a:ext cx="195000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4600">
                <a:solidFill>
                  <a:srgbClr val="0081CC"/>
                </a:solidFill>
                <a:latin typeface="Helvetica Neue"/>
                <a:ea typeface="Helvetica Neue"/>
                <a:cs typeface="Helvetica Neue"/>
                <a:sym typeface="Helvetica Neue"/>
              </a:rPr>
              <a:t>        </a:t>
            </a:r>
            <a:endParaRPr sz="5400">
              <a:solidFill>
                <a:srgbClr val="0081CC"/>
              </a:solidFill>
              <a:latin typeface="Helvetica Neue"/>
              <a:ea typeface="Helvetica Neue"/>
              <a:cs typeface="Helvetica Neue"/>
              <a:sym typeface="Helvetica Neue"/>
            </a:endParaRPr>
          </a:p>
        </p:txBody>
      </p:sp>
      <p:sp>
        <p:nvSpPr>
          <p:cNvPr id="286" name="Google Shape;286;p3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0" name="Shape 290"/>
        <p:cNvGrpSpPr/>
        <p:nvPr/>
      </p:nvGrpSpPr>
      <p:grpSpPr>
        <a:xfrm>
          <a:off x="0" y="0"/>
          <a:ext cx="0" cy="0"/>
          <a:chOff x="0" y="0"/>
          <a:chExt cx="0" cy="0"/>
        </a:xfrm>
      </p:grpSpPr>
      <p:pic>
        <p:nvPicPr>
          <p:cNvPr descr="PrepBytes_Logo.png" id="291" name="Google Shape;291;p39"/>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292" name="Google Shape;292;p39"/>
          <p:cNvSpPr txBox="1"/>
          <p:nvPr/>
        </p:nvSpPr>
        <p:spPr>
          <a:xfrm>
            <a:off x="2339275" y="711500"/>
            <a:ext cx="9591900" cy="13647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i="0" lang="en-US" sz="8200" u="none" cap="none" strike="noStrike">
                <a:solidFill>
                  <a:schemeClr val="lt1"/>
                </a:solidFill>
                <a:latin typeface="Courier New"/>
                <a:ea typeface="Courier New"/>
                <a:cs typeface="Courier New"/>
                <a:sym typeface="Courier New"/>
              </a:rPr>
              <a:t>Font</a:t>
            </a:r>
            <a:r>
              <a:rPr lang="en-US" sz="8200">
                <a:solidFill>
                  <a:schemeClr val="lt1"/>
                </a:solidFill>
                <a:latin typeface="Courier New"/>
                <a:ea typeface="Courier New"/>
                <a:cs typeface="Courier New"/>
                <a:sym typeface="Courier New"/>
              </a:rPr>
              <a:t> Style</a:t>
            </a:r>
            <a:endParaRPr sz="2600">
              <a:solidFill>
                <a:schemeClr val="lt1"/>
              </a:solidFill>
              <a:latin typeface="Courier New"/>
              <a:ea typeface="Courier New"/>
              <a:cs typeface="Courier New"/>
              <a:sym typeface="Courier New"/>
            </a:endParaRPr>
          </a:p>
        </p:txBody>
      </p:sp>
      <p:sp>
        <p:nvSpPr>
          <p:cNvPr id="293" name="Google Shape;293;p39"/>
          <p:cNvSpPr txBox="1"/>
          <p:nvPr/>
        </p:nvSpPr>
        <p:spPr>
          <a:xfrm>
            <a:off x="355000" y="3449125"/>
            <a:ext cx="16126200" cy="969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None/>
            </a:pPr>
            <a:r>
              <a:rPr lang="en-US" sz="3900">
                <a:solidFill>
                  <a:srgbClr val="FFFC66"/>
                </a:solidFill>
                <a:latin typeface="Courier New"/>
                <a:ea typeface="Courier New"/>
                <a:cs typeface="Courier New"/>
                <a:sym typeface="Courier New"/>
              </a:rPr>
              <a:t>&lt;!DOCTYPE html&gt;</a:t>
            </a:r>
            <a:endParaRPr sz="3900">
              <a:solidFill>
                <a:srgbClr val="FFFC66"/>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3900">
                <a:solidFill>
                  <a:srgbClr val="FFFC66"/>
                </a:solidFill>
                <a:latin typeface="Courier New"/>
                <a:ea typeface="Courier New"/>
                <a:cs typeface="Courier New"/>
                <a:sym typeface="Courier New"/>
              </a:rPr>
              <a:t>&lt;html&gt;</a:t>
            </a:r>
            <a:endParaRPr sz="3900">
              <a:solidFill>
                <a:srgbClr val="FFFC66"/>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3900">
                <a:solidFill>
                  <a:srgbClr val="FFFC66"/>
                </a:solidFill>
                <a:latin typeface="Courier New"/>
                <a:ea typeface="Courier New"/>
                <a:cs typeface="Courier New"/>
                <a:sym typeface="Courier New"/>
              </a:rPr>
              <a:t>body{</a:t>
            </a:r>
            <a:endParaRPr sz="3900">
              <a:solidFill>
                <a:srgbClr val="FFFC66"/>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3900">
                <a:solidFill>
                  <a:srgbClr val="FFFC66"/>
                </a:solidFill>
                <a:latin typeface="Courier New"/>
                <a:ea typeface="Courier New"/>
                <a:cs typeface="Courier New"/>
                <a:sym typeface="Courier New"/>
              </a:rPr>
              <a:t>background:black;</a:t>
            </a:r>
            <a:endParaRPr sz="3900">
              <a:solidFill>
                <a:srgbClr val="FFFC66"/>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3900">
                <a:solidFill>
                  <a:srgbClr val="FFFC66"/>
                </a:solidFill>
                <a:latin typeface="Courier New"/>
                <a:ea typeface="Courier New"/>
                <a:cs typeface="Courier New"/>
                <a:sym typeface="Courier New"/>
              </a:rPr>
              <a:t>color:white;</a:t>
            </a:r>
            <a:endParaRPr sz="3900">
              <a:solidFill>
                <a:srgbClr val="FFFC66"/>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3900">
                <a:solidFill>
                  <a:srgbClr val="FFFC66"/>
                </a:solidFill>
                <a:latin typeface="Courier New"/>
                <a:ea typeface="Courier New"/>
                <a:cs typeface="Courier New"/>
                <a:sym typeface="Courier New"/>
              </a:rPr>
              <a:t>font-size:20px;</a:t>
            </a:r>
            <a:endParaRPr sz="3900">
              <a:solidFill>
                <a:srgbClr val="FFFC66"/>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p.normal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font-style: normal;</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t/>
            </a:r>
            <a:endParaRPr sz="6000">
              <a:solidFill>
                <a:srgbClr val="0081CC"/>
              </a:solidFill>
              <a:latin typeface="Courier New"/>
              <a:ea typeface="Courier New"/>
              <a:cs typeface="Courier New"/>
              <a:sym typeface="Courier New"/>
            </a:endParaRPr>
          </a:p>
        </p:txBody>
      </p:sp>
      <p:sp>
        <p:nvSpPr>
          <p:cNvPr id="294" name="Google Shape;294;p3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295" name="Google Shape;295;p39"/>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6" name="Google Shape;296;p39"/>
          <p:cNvSpPr txBox="1"/>
          <p:nvPr/>
        </p:nvSpPr>
        <p:spPr>
          <a:xfrm>
            <a:off x="7833900" y="2646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297" name="Google Shape;297;p39"/>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1" name="Shape 301"/>
        <p:cNvGrpSpPr/>
        <p:nvPr/>
      </p:nvGrpSpPr>
      <p:grpSpPr>
        <a:xfrm>
          <a:off x="0" y="0"/>
          <a:ext cx="0" cy="0"/>
          <a:chOff x="0" y="0"/>
          <a:chExt cx="0" cy="0"/>
        </a:xfrm>
      </p:grpSpPr>
      <p:pic>
        <p:nvPicPr>
          <p:cNvPr descr="PrepBytes_Logo.png" id="302" name="Google Shape;302;p40"/>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303" name="Google Shape;303;p40"/>
          <p:cNvSpPr txBox="1"/>
          <p:nvPr/>
        </p:nvSpPr>
        <p:spPr>
          <a:xfrm>
            <a:off x="2339275" y="711500"/>
            <a:ext cx="9591900" cy="13647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i="0" lang="en-US" sz="8200" u="none" cap="none" strike="noStrike">
                <a:solidFill>
                  <a:schemeClr val="lt1"/>
                </a:solidFill>
                <a:latin typeface="Courier New"/>
                <a:ea typeface="Courier New"/>
                <a:cs typeface="Courier New"/>
                <a:sym typeface="Courier New"/>
              </a:rPr>
              <a:t>Font</a:t>
            </a:r>
            <a:r>
              <a:rPr lang="en-US" sz="8200">
                <a:solidFill>
                  <a:schemeClr val="lt1"/>
                </a:solidFill>
                <a:latin typeface="Courier New"/>
                <a:ea typeface="Courier New"/>
                <a:cs typeface="Courier New"/>
                <a:sym typeface="Courier New"/>
              </a:rPr>
              <a:t> Style</a:t>
            </a:r>
            <a:endParaRPr sz="2600">
              <a:solidFill>
                <a:schemeClr val="lt1"/>
              </a:solidFill>
              <a:latin typeface="Courier New"/>
              <a:ea typeface="Courier New"/>
              <a:cs typeface="Courier New"/>
              <a:sym typeface="Courier New"/>
            </a:endParaRPr>
          </a:p>
        </p:txBody>
      </p:sp>
      <p:sp>
        <p:nvSpPr>
          <p:cNvPr id="304" name="Google Shape;304;p40"/>
          <p:cNvSpPr txBox="1"/>
          <p:nvPr/>
        </p:nvSpPr>
        <p:spPr>
          <a:xfrm>
            <a:off x="355000" y="3144325"/>
            <a:ext cx="16126200" cy="10892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p.italic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font-style: italic;</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p.oblique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font-style: oblique;</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&lt;h1&gt;The font-style property&lt;/h1&gt;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&lt;p class="normal"&gt;This is a paragraph in normal style.&lt;/p&gt;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marR="0" rtl="0" algn="l">
              <a:lnSpc>
                <a:spcPct val="100000"/>
              </a:lnSpc>
              <a:spcBef>
                <a:spcPts val="0"/>
              </a:spcBef>
              <a:spcAft>
                <a:spcPts val="0"/>
              </a:spcAft>
              <a:buClr>
                <a:srgbClr val="66C7FF"/>
              </a:buClr>
              <a:buSzPts val="6000"/>
              <a:buFont typeface="Courier"/>
              <a:buNone/>
            </a:pPr>
            <a:r>
              <a:t/>
            </a:r>
            <a:endParaRPr sz="6000">
              <a:solidFill>
                <a:srgbClr val="0081CC"/>
              </a:solidFill>
              <a:latin typeface="Courier New"/>
              <a:ea typeface="Courier New"/>
              <a:cs typeface="Courier New"/>
              <a:sym typeface="Courier New"/>
            </a:endParaRPr>
          </a:p>
        </p:txBody>
      </p:sp>
      <p:sp>
        <p:nvSpPr>
          <p:cNvPr id="305" name="Google Shape;305;p4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06" name="Google Shape;306;p40"/>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7" name="Google Shape;307;p40"/>
          <p:cNvSpPr txBox="1"/>
          <p:nvPr/>
        </p:nvSpPr>
        <p:spPr>
          <a:xfrm>
            <a:off x="7833900" y="2646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308" name="Google Shape;308;p40"/>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2" name="Shape 312"/>
        <p:cNvGrpSpPr/>
        <p:nvPr/>
      </p:nvGrpSpPr>
      <p:grpSpPr>
        <a:xfrm>
          <a:off x="0" y="0"/>
          <a:ext cx="0" cy="0"/>
          <a:chOff x="0" y="0"/>
          <a:chExt cx="0" cy="0"/>
        </a:xfrm>
      </p:grpSpPr>
      <p:pic>
        <p:nvPicPr>
          <p:cNvPr descr="PrepBytes_Logo.png" id="313" name="Google Shape;313;p41"/>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314" name="Google Shape;314;p41"/>
          <p:cNvSpPr txBox="1"/>
          <p:nvPr/>
        </p:nvSpPr>
        <p:spPr>
          <a:xfrm>
            <a:off x="2339275" y="711500"/>
            <a:ext cx="9591900" cy="13647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i="0" lang="en-US" sz="8200" u="none" cap="none" strike="noStrike">
                <a:solidFill>
                  <a:schemeClr val="lt1"/>
                </a:solidFill>
                <a:latin typeface="Courier New"/>
                <a:ea typeface="Courier New"/>
                <a:cs typeface="Courier New"/>
                <a:sym typeface="Courier New"/>
              </a:rPr>
              <a:t>Font</a:t>
            </a:r>
            <a:r>
              <a:rPr lang="en-US" sz="8200">
                <a:solidFill>
                  <a:schemeClr val="lt1"/>
                </a:solidFill>
                <a:latin typeface="Courier New"/>
                <a:ea typeface="Courier New"/>
                <a:cs typeface="Courier New"/>
                <a:sym typeface="Courier New"/>
              </a:rPr>
              <a:t> Style</a:t>
            </a:r>
            <a:endParaRPr sz="2600">
              <a:solidFill>
                <a:schemeClr val="lt1"/>
              </a:solidFill>
              <a:latin typeface="Courier New"/>
              <a:ea typeface="Courier New"/>
              <a:cs typeface="Courier New"/>
              <a:sym typeface="Courier New"/>
            </a:endParaRPr>
          </a:p>
        </p:txBody>
      </p:sp>
      <p:sp>
        <p:nvSpPr>
          <p:cNvPr id="315" name="Google Shape;315;p41"/>
          <p:cNvSpPr txBox="1"/>
          <p:nvPr/>
        </p:nvSpPr>
        <p:spPr>
          <a:xfrm>
            <a:off x="355000" y="5277925"/>
            <a:ext cx="16126200" cy="4304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&lt;p class="italic"&gt;This is a paragraph in italic style.&lt;/p&gt;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&lt;p class="oblique"&gt;This is a paragraph in oblique style.&lt;/p&gt;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&lt;/html&gt;</a:t>
            </a:r>
            <a:endParaRPr sz="1100">
              <a:latin typeface="Courier New"/>
              <a:ea typeface="Courier New"/>
              <a:cs typeface="Courier New"/>
              <a:sym typeface="Courier New"/>
            </a:endParaRPr>
          </a:p>
        </p:txBody>
      </p:sp>
      <p:sp>
        <p:nvSpPr>
          <p:cNvPr id="316" name="Google Shape;316;p4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17" name="Google Shape;317;p41"/>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8" name="Google Shape;318;p41"/>
          <p:cNvSpPr txBox="1"/>
          <p:nvPr/>
        </p:nvSpPr>
        <p:spPr>
          <a:xfrm>
            <a:off x="7833900" y="2646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319" name="Google Shape;319;p41"/>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3" name="Shape 323"/>
        <p:cNvGrpSpPr/>
        <p:nvPr/>
      </p:nvGrpSpPr>
      <p:grpSpPr>
        <a:xfrm>
          <a:off x="0" y="0"/>
          <a:ext cx="0" cy="0"/>
          <a:chOff x="0" y="0"/>
          <a:chExt cx="0" cy="0"/>
        </a:xfrm>
      </p:grpSpPr>
      <p:pic>
        <p:nvPicPr>
          <p:cNvPr descr="PrepBytes_Logo.png" id="324" name="Google Shape;324;p42"/>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325" name="Google Shape;325;p42"/>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i="0" lang="en-US" sz="8300" u="none" cap="none" strike="noStrike">
                <a:solidFill>
                  <a:schemeClr val="lt1"/>
                </a:solidFill>
                <a:latin typeface="Courier New"/>
                <a:ea typeface="Courier New"/>
                <a:cs typeface="Courier New"/>
                <a:sym typeface="Courier New"/>
              </a:rPr>
              <a:t>Font</a:t>
            </a:r>
            <a:r>
              <a:rPr lang="en-US" sz="8300">
                <a:solidFill>
                  <a:schemeClr val="lt1"/>
                </a:solidFill>
                <a:latin typeface="Courier New"/>
                <a:ea typeface="Courier New"/>
                <a:cs typeface="Courier New"/>
                <a:sym typeface="Courier New"/>
              </a:rPr>
              <a:t> Style</a:t>
            </a:r>
            <a:endParaRPr sz="2700">
              <a:solidFill>
                <a:schemeClr val="lt1"/>
              </a:solidFill>
              <a:latin typeface="Courier New"/>
              <a:ea typeface="Courier New"/>
              <a:cs typeface="Courier New"/>
              <a:sym typeface="Courier New"/>
            </a:endParaRPr>
          </a:p>
        </p:txBody>
      </p:sp>
      <p:sp>
        <p:nvSpPr>
          <p:cNvPr id="326" name="Google Shape;326;p42"/>
          <p:cNvSpPr txBox="1"/>
          <p:nvPr/>
        </p:nvSpPr>
        <p:spPr>
          <a:xfrm>
            <a:off x="355000" y="3449125"/>
            <a:ext cx="16126200" cy="2534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rgbClr val="66C7FF"/>
              </a:buClr>
              <a:buSzPts val="6000"/>
              <a:buFont typeface="Courier"/>
              <a:buNone/>
            </a:pPr>
            <a:r>
              <a:t/>
            </a:r>
            <a:endParaRPr sz="6000">
              <a:solidFill>
                <a:srgbClr val="0081CC"/>
              </a:solidFill>
            </a:endParaRPr>
          </a:p>
        </p:txBody>
      </p:sp>
      <p:sp>
        <p:nvSpPr>
          <p:cNvPr id="327" name="Google Shape;327;p4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28" name="Google Shape;328;p42"/>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29" name="Google Shape;329;p42"/>
          <p:cNvSpPr txBox="1"/>
          <p:nvPr/>
        </p:nvSpPr>
        <p:spPr>
          <a:xfrm>
            <a:off x="7569500" y="2278213"/>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330" name="Google Shape;330;p42"/>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331" name="Google Shape;331;p42"/>
          <p:cNvPicPr preferRelativeResize="0"/>
          <p:nvPr/>
        </p:nvPicPr>
        <p:blipFill>
          <a:blip r:embed="rId4">
            <a:alphaModFix/>
          </a:blip>
          <a:stretch>
            <a:fillRect/>
          </a:stretch>
        </p:blipFill>
        <p:spPr>
          <a:xfrm>
            <a:off x="4726225" y="3693400"/>
            <a:ext cx="17351575" cy="10278750"/>
          </a:xfrm>
          <a:prstGeom prst="rect">
            <a:avLst/>
          </a:prstGeom>
          <a:noFill/>
          <a:ln>
            <a:noFill/>
          </a:ln>
        </p:spPr>
      </p:pic>
      <p:sp>
        <p:nvSpPr>
          <p:cNvPr id="332" name="Google Shape;332;p42"/>
          <p:cNvSpPr txBox="1"/>
          <p:nvPr/>
        </p:nvSpPr>
        <p:spPr>
          <a:xfrm>
            <a:off x="1156775" y="2313550"/>
            <a:ext cx="7866000" cy="12159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Clr>
                <a:schemeClr val="dk1"/>
              </a:buClr>
              <a:buSzPts val="7000"/>
              <a:buFont typeface="Verdana"/>
              <a:buNone/>
            </a:pPr>
            <a:r>
              <a:rPr lang="en-US" sz="6700">
                <a:solidFill>
                  <a:srgbClr val="0081CC"/>
                </a:solidFill>
                <a:latin typeface="Courier New"/>
                <a:ea typeface="Courier New"/>
                <a:cs typeface="Courier New"/>
                <a:sym typeface="Courier New"/>
              </a:rPr>
              <a:t>Output:</a:t>
            </a:r>
            <a:endParaRPr sz="10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0" name="Shape 70"/>
        <p:cNvGrpSpPr/>
        <p:nvPr/>
      </p:nvGrpSpPr>
      <p:grpSpPr>
        <a:xfrm>
          <a:off x="0" y="0"/>
          <a:ext cx="0" cy="0"/>
          <a:chOff x="0" y="0"/>
          <a:chExt cx="0" cy="0"/>
        </a:xfrm>
      </p:grpSpPr>
      <p:pic>
        <p:nvPicPr>
          <p:cNvPr descr="PrepBytes_Logo.png" id="71" name="Google Shape;71;p16"/>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72" name="Google Shape;72;p16"/>
          <p:cNvSpPr txBox="1"/>
          <p:nvPr/>
        </p:nvSpPr>
        <p:spPr>
          <a:xfrm>
            <a:off x="5344768" y="886385"/>
            <a:ext cx="11726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Introduction to CSS</a:t>
            </a:r>
            <a:endParaRPr>
              <a:solidFill>
                <a:schemeClr val="lt1"/>
              </a:solidFill>
              <a:latin typeface="Courier New"/>
              <a:ea typeface="Courier New"/>
              <a:cs typeface="Courier New"/>
              <a:sym typeface="Courier New"/>
            </a:endParaRPr>
          </a:p>
        </p:txBody>
      </p:sp>
      <p:sp>
        <p:nvSpPr>
          <p:cNvPr id="73" name="Google Shape;73;p16"/>
          <p:cNvSpPr txBox="1"/>
          <p:nvPr/>
        </p:nvSpPr>
        <p:spPr>
          <a:xfrm>
            <a:off x="1619475" y="3912825"/>
            <a:ext cx="20193900" cy="905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solidFill>
                  <a:srgbClr val="FF0000"/>
                </a:solidFill>
                <a:latin typeface="Courier New"/>
                <a:ea typeface="Courier New"/>
                <a:cs typeface="Courier New"/>
                <a:sym typeface="Courier New"/>
              </a:rPr>
              <a:t>CSS stands for cascading style sheet. </a:t>
            </a:r>
            <a:r>
              <a:rPr lang="en-US" sz="4800">
                <a:solidFill>
                  <a:srgbClr val="0081CC"/>
                </a:solidFill>
                <a:latin typeface="Courier New"/>
                <a:ea typeface="Courier New"/>
                <a:cs typeface="Courier New"/>
                <a:sym typeface="Courier New"/>
              </a:rPr>
              <a:t>The saga of CSS starts in 1994. CSS is also not a programming language. CSS allows you to apply different styles to your web page so that your page looks presentable and attractive. It describes how HTML elements are to be displayed on the screen. CSS adds color to our web page. CS</a:t>
            </a:r>
            <a:r>
              <a:rPr lang="en-US" sz="4800">
                <a:solidFill>
                  <a:srgbClr val="0081CC"/>
                </a:solidFill>
                <a:latin typeface="Courier New"/>
                <a:ea typeface="Courier New"/>
                <a:cs typeface="Courier New"/>
                <a:sym typeface="Courier New"/>
              </a:rPr>
              <a:t>S really helps to format your web page and saves you lots of time. HTML help to write content like headings, paragraphs, buttons, images, forms, and tables. While CSS determines things like color, font size, positions of elements, align-items, and many more.</a:t>
            </a:r>
            <a:endParaRPr sz="4800">
              <a:solidFill>
                <a:srgbClr val="0081CC"/>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6" name="Shape 336"/>
        <p:cNvGrpSpPr/>
        <p:nvPr/>
      </p:nvGrpSpPr>
      <p:grpSpPr>
        <a:xfrm>
          <a:off x="0" y="0"/>
          <a:ext cx="0" cy="0"/>
          <a:chOff x="0" y="0"/>
          <a:chExt cx="0" cy="0"/>
        </a:xfrm>
      </p:grpSpPr>
      <p:pic>
        <p:nvPicPr>
          <p:cNvPr descr="PrepBytes_Logo.png" id="337" name="Google Shape;337;p43"/>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338" name="Google Shape;338;p43"/>
          <p:cNvSpPr txBox="1"/>
          <p:nvPr/>
        </p:nvSpPr>
        <p:spPr>
          <a:xfrm>
            <a:off x="5379950" y="79525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color</a:t>
            </a:r>
            <a:endParaRPr sz="2700">
              <a:solidFill>
                <a:schemeClr val="lt1"/>
              </a:solidFill>
              <a:latin typeface="Courier New"/>
              <a:ea typeface="Courier New"/>
              <a:cs typeface="Courier New"/>
              <a:sym typeface="Courier New"/>
            </a:endParaRPr>
          </a:p>
        </p:txBody>
      </p:sp>
      <p:sp>
        <p:nvSpPr>
          <p:cNvPr id="339" name="Google Shape;339;p43"/>
          <p:cNvSpPr txBox="1"/>
          <p:nvPr/>
        </p:nvSpPr>
        <p:spPr>
          <a:xfrm>
            <a:off x="355000" y="3449125"/>
            <a:ext cx="16126200" cy="2534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rgbClr val="66C7FF"/>
              </a:buClr>
              <a:buSzPts val="6000"/>
              <a:buFont typeface="Courier"/>
              <a:buNone/>
            </a:pPr>
            <a:r>
              <a:t/>
            </a:r>
            <a:endParaRPr sz="6000">
              <a:solidFill>
                <a:srgbClr val="0081CC"/>
              </a:solidFill>
            </a:endParaRPr>
          </a:p>
        </p:txBody>
      </p:sp>
      <p:sp>
        <p:nvSpPr>
          <p:cNvPr id="340" name="Google Shape;340;p4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41" name="Google Shape;341;p43"/>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42" name="Google Shape;342;p43"/>
          <p:cNvSpPr txBox="1"/>
          <p:nvPr/>
        </p:nvSpPr>
        <p:spPr>
          <a:xfrm>
            <a:off x="7569500" y="2278213"/>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343" name="Google Shape;343;p43"/>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44" name="Google Shape;344;p43"/>
          <p:cNvSpPr txBox="1"/>
          <p:nvPr/>
        </p:nvSpPr>
        <p:spPr>
          <a:xfrm>
            <a:off x="1156775" y="2313550"/>
            <a:ext cx="7866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345" name="Google Shape;345;p43"/>
          <p:cNvSpPr txBox="1"/>
          <p:nvPr/>
        </p:nvSpPr>
        <p:spPr>
          <a:xfrm>
            <a:off x="1784725" y="3272000"/>
            <a:ext cx="19929600" cy="650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800">
                <a:solidFill>
                  <a:srgbClr val="0081CC"/>
                </a:solidFill>
                <a:latin typeface="Courier New"/>
                <a:ea typeface="Courier New"/>
                <a:cs typeface="Courier New"/>
                <a:sym typeface="Courier New"/>
              </a:rPr>
              <a:t>The color property is used to set the color of the text. The color is specified by:</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5800">
                <a:solidFill>
                  <a:srgbClr val="0081CC"/>
                </a:solidFill>
                <a:latin typeface="Courier New"/>
                <a:ea typeface="Courier New"/>
                <a:cs typeface="Courier New"/>
                <a:sym typeface="Courier New"/>
              </a:rPr>
              <a:t>a color name - like "red"</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5800">
                <a:solidFill>
                  <a:srgbClr val="0081CC"/>
                </a:solidFill>
                <a:latin typeface="Courier New"/>
                <a:ea typeface="Courier New"/>
                <a:cs typeface="Courier New"/>
                <a:sym typeface="Courier New"/>
              </a:rPr>
              <a:t>a HEX value - like "#ff0000"</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5800">
                <a:solidFill>
                  <a:srgbClr val="0081CC"/>
                </a:solidFill>
                <a:latin typeface="Courier New"/>
                <a:ea typeface="Courier New"/>
                <a:cs typeface="Courier New"/>
                <a:sym typeface="Courier New"/>
              </a:rPr>
              <a:t>an RGB value - like "rgb(255,0,0)"</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100">
              <a:latin typeface="Courier New"/>
              <a:ea typeface="Courier New"/>
              <a:cs typeface="Courier New"/>
              <a:sym typeface="Courier New"/>
            </a:endParaRPr>
          </a:p>
          <a:p>
            <a:pPr indent="0" lvl="0" marL="0" rtl="0" algn="l">
              <a:spcBef>
                <a:spcPts val="0"/>
              </a:spcBef>
              <a:spcAft>
                <a:spcPts val="0"/>
              </a:spcAft>
              <a:buNone/>
            </a:pPr>
            <a:r>
              <a:rPr lang="en-US" sz="100">
                <a:latin typeface="Courier New"/>
                <a:ea typeface="Courier New"/>
                <a:cs typeface="Courier New"/>
                <a:sym typeface="Courier New"/>
              </a:rPr>
              <a:t>The default text color for a page is defined in the body selector.</a:t>
            </a:r>
            <a:endParaRPr sz="100">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9" name="Shape 349"/>
        <p:cNvGrpSpPr/>
        <p:nvPr/>
      </p:nvGrpSpPr>
      <p:grpSpPr>
        <a:xfrm>
          <a:off x="0" y="0"/>
          <a:ext cx="0" cy="0"/>
          <a:chOff x="0" y="0"/>
          <a:chExt cx="0" cy="0"/>
        </a:xfrm>
      </p:grpSpPr>
      <p:pic>
        <p:nvPicPr>
          <p:cNvPr descr="PrepBytes_Logo.png" id="350" name="Google Shape;350;p44"/>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351" name="Google Shape;351;p44"/>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color</a:t>
            </a:r>
            <a:endParaRPr sz="2700">
              <a:solidFill>
                <a:schemeClr val="lt1"/>
              </a:solidFill>
              <a:latin typeface="Courier New"/>
              <a:ea typeface="Courier New"/>
              <a:cs typeface="Courier New"/>
              <a:sym typeface="Courier New"/>
            </a:endParaRPr>
          </a:p>
        </p:txBody>
      </p:sp>
      <p:sp>
        <p:nvSpPr>
          <p:cNvPr id="352" name="Google Shape;352;p44"/>
          <p:cNvSpPr txBox="1"/>
          <p:nvPr/>
        </p:nvSpPr>
        <p:spPr>
          <a:xfrm>
            <a:off x="355000" y="3449125"/>
            <a:ext cx="16126200" cy="2534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rgbClr val="66C7FF"/>
              </a:buClr>
              <a:buSzPts val="6000"/>
              <a:buFont typeface="Courier"/>
              <a:buNone/>
            </a:pPr>
            <a:r>
              <a:t/>
            </a:r>
            <a:endParaRPr sz="6000">
              <a:solidFill>
                <a:srgbClr val="0081CC"/>
              </a:solidFill>
            </a:endParaRPr>
          </a:p>
        </p:txBody>
      </p:sp>
      <p:sp>
        <p:nvSpPr>
          <p:cNvPr id="353" name="Google Shape;353;p4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54" name="Google Shape;354;p44"/>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55" name="Google Shape;355;p44"/>
          <p:cNvSpPr txBox="1"/>
          <p:nvPr/>
        </p:nvSpPr>
        <p:spPr>
          <a:xfrm>
            <a:off x="7569500" y="2278213"/>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356" name="Google Shape;356;p44"/>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57" name="Google Shape;357;p44"/>
          <p:cNvSpPr txBox="1"/>
          <p:nvPr/>
        </p:nvSpPr>
        <p:spPr>
          <a:xfrm>
            <a:off x="1156775" y="2313550"/>
            <a:ext cx="7866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358" name="Google Shape;358;p44"/>
          <p:cNvSpPr txBox="1"/>
          <p:nvPr/>
        </p:nvSpPr>
        <p:spPr>
          <a:xfrm>
            <a:off x="1784725" y="2662400"/>
            <a:ext cx="19929600" cy="1163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&lt;!DOCTYPE html&gt;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&lt;html&gt;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&lt;head&gt;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&lt;style&gt;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body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color: blue;</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background-color:black;</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h1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color: green;</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&lt;/style&gt;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&lt;/head&gt;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&lt;body&gt;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&lt;h1&gt;This is heading 1&lt;/h1&gt;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&lt;p&gt;This is an ordinary paragraph. Notice that this text is blue. The default text color for a page is defined in the body selector.&lt;/p&gt;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&lt;p&gt;Another paragraph.&lt;/p&gt;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&lt;/body&gt;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&lt;/html&gt;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100">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2" name="Shape 362"/>
        <p:cNvGrpSpPr/>
        <p:nvPr/>
      </p:nvGrpSpPr>
      <p:grpSpPr>
        <a:xfrm>
          <a:off x="0" y="0"/>
          <a:ext cx="0" cy="0"/>
          <a:chOff x="0" y="0"/>
          <a:chExt cx="0" cy="0"/>
        </a:xfrm>
      </p:grpSpPr>
      <p:pic>
        <p:nvPicPr>
          <p:cNvPr descr="PrepBytes_Logo.png" id="363" name="Google Shape;363;p45"/>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364" name="Google Shape;364;p45"/>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color</a:t>
            </a:r>
            <a:endParaRPr sz="2700">
              <a:solidFill>
                <a:schemeClr val="lt1"/>
              </a:solidFill>
              <a:latin typeface="Courier New"/>
              <a:ea typeface="Courier New"/>
              <a:cs typeface="Courier New"/>
              <a:sym typeface="Courier New"/>
            </a:endParaRPr>
          </a:p>
        </p:txBody>
      </p:sp>
      <p:sp>
        <p:nvSpPr>
          <p:cNvPr id="365" name="Google Shape;365;p45"/>
          <p:cNvSpPr txBox="1"/>
          <p:nvPr/>
        </p:nvSpPr>
        <p:spPr>
          <a:xfrm>
            <a:off x="355000" y="3449125"/>
            <a:ext cx="16126200" cy="2534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rgbClr val="66C7FF"/>
              </a:buClr>
              <a:buSzPts val="6000"/>
              <a:buFont typeface="Courier"/>
              <a:buNone/>
            </a:pPr>
            <a:r>
              <a:t/>
            </a:r>
            <a:endParaRPr sz="6000">
              <a:solidFill>
                <a:srgbClr val="0081CC"/>
              </a:solidFill>
            </a:endParaRPr>
          </a:p>
        </p:txBody>
      </p:sp>
      <p:sp>
        <p:nvSpPr>
          <p:cNvPr id="366" name="Google Shape;366;p4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67" name="Google Shape;367;p45"/>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68" name="Google Shape;368;p45"/>
          <p:cNvSpPr txBox="1"/>
          <p:nvPr/>
        </p:nvSpPr>
        <p:spPr>
          <a:xfrm>
            <a:off x="7569500" y="2278213"/>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369" name="Google Shape;369;p45"/>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70" name="Google Shape;370;p45"/>
          <p:cNvSpPr txBox="1"/>
          <p:nvPr/>
        </p:nvSpPr>
        <p:spPr>
          <a:xfrm>
            <a:off x="1156775" y="2313550"/>
            <a:ext cx="7866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371" name="Google Shape;371;p45"/>
          <p:cNvSpPr txBox="1"/>
          <p:nvPr/>
        </p:nvSpPr>
        <p:spPr>
          <a:xfrm>
            <a:off x="1784725" y="2662400"/>
            <a:ext cx="199296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100">
              <a:solidFill>
                <a:srgbClr val="FFFC66"/>
              </a:solidFill>
            </a:endParaRPr>
          </a:p>
          <a:p>
            <a:pPr indent="0" lvl="0" marL="0" rtl="0" algn="l">
              <a:spcBef>
                <a:spcPts val="0"/>
              </a:spcBef>
              <a:spcAft>
                <a:spcPts val="0"/>
              </a:spcAft>
              <a:buNone/>
            </a:pPr>
            <a:r>
              <a:t/>
            </a:r>
            <a:endParaRPr sz="3100"/>
          </a:p>
        </p:txBody>
      </p:sp>
      <p:pic>
        <p:nvPicPr>
          <p:cNvPr id="372" name="Google Shape;372;p45"/>
          <p:cNvPicPr preferRelativeResize="0"/>
          <p:nvPr/>
        </p:nvPicPr>
        <p:blipFill>
          <a:blip r:embed="rId4">
            <a:alphaModFix/>
          </a:blip>
          <a:stretch>
            <a:fillRect/>
          </a:stretch>
        </p:blipFill>
        <p:spPr>
          <a:xfrm>
            <a:off x="1586425" y="2935500"/>
            <a:ext cx="21898125" cy="9458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6" name="Shape 376"/>
        <p:cNvGrpSpPr/>
        <p:nvPr/>
      </p:nvGrpSpPr>
      <p:grpSpPr>
        <a:xfrm>
          <a:off x="0" y="0"/>
          <a:ext cx="0" cy="0"/>
          <a:chOff x="0" y="0"/>
          <a:chExt cx="0" cy="0"/>
        </a:xfrm>
      </p:grpSpPr>
      <p:pic>
        <p:nvPicPr>
          <p:cNvPr descr="PrepBytes_Logo.png" id="377" name="Google Shape;377;p46"/>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378" name="Google Shape;378;p46"/>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Font-Weight</a:t>
            </a:r>
            <a:endParaRPr sz="2700">
              <a:solidFill>
                <a:schemeClr val="lt1"/>
              </a:solidFill>
              <a:latin typeface="Courier New"/>
              <a:ea typeface="Courier New"/>
              <a:cs typeface="Courier New"/>
              <a:sym typeface="Courier New"/>
            </a:endParaRPr>
          </a:p>
        </p:txBody>
      </p:sp>
      <p:sp>
        <p:nvSpPr>
          <p:cNvPr id="379" name="Google Shape;379;p46"/>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380" name="Google Shape;380;p4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81" name="Google Shape;381;p46"/>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82" name="Google Shape;382;p46"/>
          <p:cNvSpPr txBox="1"/>
          <p:nvPr/>
        </p:nvSpPr>
        <p:spPr>
          <a:xfrm>
            <a:off x="7569500" y="2278213"/>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383" name="Google Shape;383;p46"/>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84" name="Google Shape;384;p46"/>
          <p:cNvSpPr txBox="1"/>
          <p:nvPr/>
        </p:nvSpPr>
        <p:spPr>
          <a:xfrm>
            <a:off x="1156775" y="2313550"/>
            <a:ext cx="7866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385" name="Google Shape;385;p46"/>
          <p:cNvSpPr txBox="1"/>
          <p:nvPr/>
        </p:nvSpPr>
        <p:spPr>
          <a:xfrm>
            <a:off x="1454175" y="4667700"/>
            <a:ext cx="199296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solidFill>
                  <a:srgbClr val="0081CC"/>
                </a:solidFill>
                <a:latin typeface="Courier New"/>
                <a:ea typeface="Courier New"/>
                <a:cs typeface="Courier New"/>
                <a:sym typeface="Courier New"/>
              </a:rPr>
              <a:t>The font-weight property sets how thick or thin characters in text should be displayed.</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800">
                <a:solidFill>
                  <a:srgbClr val="0081CC"/>
                </a:solidFill>
                <a:latin typeface="Courier New"/>
                <a:ea typeface="Courier New"/>
                <a:cs typeface="Courier New"/>
                <a:sym typeface="Courier New"/>
              </a:rPr>
              <a:t>font-weight: normal|bold|bolder|lighter|number|initial|inherit;</a:t>
            </a:r>
            <a:endParaRPr sz="4800">
              <a:solidFill>
                <a:srgbClr val="0081CC"/>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9" name="Shape 389"/>
        <p:cNvGrpSpPr/>
        <p:nvPr/>
      </p:nvGrpSpPr>
      <p:grpSpPr>
        <a:xfrm>
          <a:off x="0" y="0"/>
          <a:ext cx="0" cy="0"/>
          <a:chOff x="0" y="0"/>
          <a:chExt cx="0" cy="0"/>
        </a:xfrm>
      </p:grpSpPr>
      <p:pic>
        <p:nvPicPr>
          <p:cNvPr descr="PrepBytes_Logo.png" id="390" name="Google Shape;390;p47"/>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391" name="Google Shape;391;p47"/>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Font-Weight</a:t>
            </a:r>
            <a:endParaRPr sz="2700">
              <a:solidFill>
                <a:schemeClr val="lt1"/>
              </a:solidFill>
              <a:latin typeface="Courier New"/>
              <a:ea typeface="Courier New"/>
              <a:cs typeface="Courier New"/>
              <a:sym typeface="Courier New"/>
            </a:endParaRPr>
          </a:p>
        </p:txBody>
      </p:sp>
      <p:sp>
        <p:nvSpPr>
          <p:cNvPr id="392" name="Google Shape;392;p47"/>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393" name="Google Shape;393;p4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394" name="Google Shape;394;p47"/>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95" name="Google Shape;395;p47"/>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396" name="Google Shape;396;p47"/>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97" name="Google Shape;397;p47"/>
          <p:cNvSpPr txBox="1"/>
          <p:nvPr/>
        </p:nvSpPr>
        <p:spPr>
          <a:xfrm>
            <a:off x="1156775" y="2313550"/>
            <a:ext cx="7866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398" name="Google Shape;398;p47"/>
          <p:cNvSpPr txBox="1"/>
          <p:nvPr/>
        </p:nvSpPr>
        <p:spPr>
          <a:xfrm>
            <a:off x="1454175" y="3143700"/>
            <a:ext cx="19929600" cy="118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&lt;!DOCTYPE html&gt;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&lt;html&gt;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&lt;style&gt;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p.normal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font-weight: normal;</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p.light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font-weight: lighter;</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p.thick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font-weight: bold;</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p.thicker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font-weight: 900;</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p:txBody>
      </p:sp>
      <p:sp>
        <p:nvSpPr>
          <p:cNvPr id="399" name="Google Shape;399;p47"/>
          <p:cNvSpPr txBox="1"/>
          <p:nvPr/>
        </p:nvSpPr>
        <p:spPr>
          <a:xfrm>
            <a:off x="14244800" y="23466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00" name="Google Shape;400;p47"/>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01" name="Google Shape;401;p47"/>
          <p:cNvSpPr txBox="1"/>
          <p:nvPr/>
        </p:nvSpPr>
        <p:spPr>
          <a:xfrm>
            <a:off x="8472900" y="3205000"/>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5" name="Shape 405"/>
        <p:cNvGrpSpPr/>
        <p:nvPr/>
      </p:nvGrpSpPr>
      <p:grpSpPr>
        <a:xfrm>
          <a:off x="0" y="0"/>
          <a:ext cx="0" cy="0"/>
          <a:chOff x="0" y="0"/>
          <a:chExt cx="0" cy="0"/>
        </a:xfrm>
      </p:grpSpPr>
      <p:pic>
        <p:nvPicPr>
          <p:cNvPr descr="PrepBytes_Logo.png" id="406" name="Google Shape;406;p48"/>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407" name="Google Shape;407;p48"/>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Font-Weight</a:t>
            </a:r>
            <a:endParaRPr sz="2700">
              <a:solidFill>
                <a:schemeClr val="lt1"/>
              </a:solidFill>
              <a:latin typeface="Courier New"/>
              <a:ea typeface="Courier New"/>
              <a:cs typeface="Courier New"/>
              <a:sym typeface="Courier New"/>
            </a:endParaRPr>
          </a:p>
        </p:txBody>
      </p:sp>
      <p:sp>
        <p:nvSpPr>
          <p:cNvPr id="408" name="Google Shape;408;p48"/>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09" name="Google Shape;409;p4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410" name="Google Shape;410;p48"/>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11" name="Google Shape;411;p48"/>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412" name="Google Shape;412;p48"/>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13" name="Google Shape;413;p48"/>
          <p:cNvSpPr txBox="1"/>
          <p:nvPr/>
        </p:nvSpPr>
        <p:spPr>
          <a:xfrm>
            <a:off x="1156775" y="2313550"/>
            <a:ext cx="7866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414" name="Google Shape;414;p48"/>
          <p:cNvSpPr txBox="1"/>
          <p:nvPr/>
        </p:nvSpPr>
        <p:spPr>
          <a:xfrm>
            <a:off x="1454175" y="3981900"/>
            <a:ext cx="19929600" cy="738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&lt;/style&gt;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&lt;h1&gt;The font-weight Property&lt;/h1&gt;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&lt;p class="normal"&gt;This is a paragraph.&lt;/p&gt;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&lt;p class="light"&gt;This is a paragraph.&lt;/p&gt;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&lt;p class="thick"&gt;This is a paragraph.&lt;/p&gt;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&lt;p class="thicker"&gt;This is a paragraph.&lt;/p&gt;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&lt;/html&gt;</a:t>
            </a:r>
            <a:endParaRPr>
              <a:latin typeface="Courier New"/>
              <a:ea typeface="Courier New"/>
              <a:cs typeface="Courier New"/>
              <a:sym typeface="Courier New"/>
            </a:endParaRPr>
          </a:p>
        </p:txBody>
      </p:sp>
      <p:sp>
        <p:nvSpPr>
          <p:cNvPr id="415" name="Google Shape;415;p48"/>
          <p:cNvSpPr txBox="1"/>
          <p:nvPr/>
        </p:nvSpPr>
        <p:spPr>
          <a:xfrm>
            <a:off x="14244800" y="23466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16" name="Google Shape;416;p48"/>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17" name="Google Shape;417;p48"/>
          <p:cNvSpPr txBox="1"/>
          <p:nvPr/>
        </p:nvSpPr>
        <p:spPr>
          <a:xfrm>
            <a:off x="8472900" y="3205000"/>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21" name="Shape 421"/>
        <p:cNvGrpSpPr/>
        <p:nvPr/>
      </p:nvGrpSpPr>
      <p:grpSpPr>
        <a:xfrm>
          <a:off x="0" y="0"/>
          <a:ext cx="0" cy="0"/>
          <a:chOff x="0" y="0"/>
          <a:chExt cx="0" cy="0"/>
        </a:xfrm>
      </p:grpSpPr>
      <p:pic>
        <p:nvPicPr>
          <p:cNvPr descr="PrepBytes_Logo.png" id="422" name="Google Shape;422;p49"/>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423" name="Google Shape;423;p49"/>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Font-Weight</a:t>
            </a:r>
            <a:endParaRPr sz="2700">
              <a:solidFill>
                <a:schemeClr val="lt1"/>
              </a:solidFill>
              <a:latin typeface="Courier New"/>
              <a:ea typeface="Courier New"/>
              <a:cs typeface="Courier New"/>
              <a:sym typeface="Courier New"/>
            </a:endParaRPr>
          </a:p>
        </p:txBody>
      </p:sp>
      <p:sp>
        <p:nvSpPr>
          <p:cNvPr id="424" name="Google Shape;424;p49"/>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25" name="Google Shape;425;p4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426" name="Google Shape;426;p49"/>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27" name="Google Shape;427;p49"/>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428" name="Google Shape;428;p49"/>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29" name="Google Shape;429;p49"/>
          <p:cNvSpPr txBox="1"/>
          <p:nvPr/>
        </p:nvSpPr>
        <p:spPr>
          <a:xfrm>
            <a:off x="1156775" y="2313550"/>
            <a:ext cx="7866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430" name="Google Shape;430;p49"/>
          <p:cNvSpPr txBox="1"/>
          <p:nvPr/>
        </p:nvSpPr>
        <p:spPr>
          <a:xfrm>
            <a:off x="1454175" y="3143700"/>
            <a:ext cx="19929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endParaRPr>
          </a:p>
          <a:p>
            <a:pPr indent="0" lvl="0" marL="0" rtl="0" algn="l">
              <a:spcBef>
                <a:spcPts val="0"/>
              </a:spcBef>
              <a:spcAft>
                <a:spcPts val="0"/>
              </a:spcAft>
              <a:buNone/>
            </a:pPr>
            <a:r>
              <a:t/>
            </a:r>
            <a:endParaRPr sz="3600">
              <a:solidFill>
                <a:srgbClr val="FFFC66"/>
              </a:solidFill>
            </a:endParaRPr>
          </a:p>
          <a:p>
            <a:pPr indent="0" lvl="0" marL="0" rtl="0" algn="l">
              <a:spcBef>
                <a:spcPts val="0"/>
              </a:spcBef>
              <a:spcAft>
                <a:spcPts val="0"/>
              </a:spcAft>
              <a:buNone/>
            </a:pPr>
            <a:r>
              <a:t/>
            </a:r>
            <a:endParaRPr sz="3600">
              <a:solidFill>
                <a:srgbClr val="FFFC66"/>
              </a:solidFill>
            </a:endParaRPr>
          </a:p>
        </p:txBody>
      </p:sp>
      <p:sp>
        <p:nvSpPr>
          <p:cNvPr id="431" name="Google Shape;431;p49"/>
          <p:cNvSpPr txBox="1"/>
          <p:nvPr/>
        </p:nvSpPr>
        <p:spPr>
          <a:xfrm>
            <a:off x="14244800" y="23466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32" name="Google Shape;432;p49"/>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33" name="Google Shape;433;p49"/>
          <p:cNvSpPr txBox="1"/>
          <p:nvPr/>
        </p:nvSpPr>
        <p:spPr>
          <a:xfrm>
            <a:off x="8472900" y="3205000"/>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pic>
        <p:nvPicPr>
          <p:cNvPr id="434" name="Google Shape;434;p49"/>
          <p:cNvPicPr preferRelativeResize="0"/>
          <p:nvPr/>
        </p:nvPicPr>
        <p:blipFill>
          <a:blip r:embed="rId4">
            <a:alphaModFix/>
          </a:blip>
          <a:stretch>
            <a:fillRect/>
          </a:stretch>
        </p:blipFill>
        <p:spPr>
          <a:xfrm>
            <a:off x="3787050" y="3143700"/>
            <a:ext cx="14872775" cy="99113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8" name="Shape 438"/>
        <p:cNvGrpSpPr/>
        <p:nvPr/>
      </p:nvGrpSpPr>
      <p:grpSpPr>
        <a:xfrm>
          <a:off x="0" y="0"/>
          <a:ext cx="0" cy="0"/>
          <a:chOff x="0" y="0"/>
          <a:chExt cx="0" cy="0"/>
        </a:xfrm>
      </p:grpSpPr>
      <p:pic>
        <p:nvPicPr>
          <p:cNvPr descr="PrepBytes_Logo.png" id="439" name="Google Shape;439;p50"/>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440" name="Google Shape;440;p50"/>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dk1"/>
                </a:solidFill>
                <a:latin typeface="Courier New"/>
                <a:ea typeface="Courier New"/>
                <a:cs typeface="Courier New"/>
                <a:sym typeface="Courier New"/>
              </a:rPr>
              <a:t>text-decoration</a:t>
            </a:r>
            <a:endParaRPr sz="2700">
              <a:solidFill>
                <a:schemeClr val="dk1"/>
              </a:solidFill>
              <a:latin typeface="Courier New"/>
              <a:ea typeface="Courier New"/>
              <a:cs typeface="Courier New"/>
              <a:sym typeface="Courier New"/>
            </a:endParaRPr>
          </a:p>
        </p:txBody>
      </p:sp>
      <p:sp>
        <p:nvSpPr>
          <p:cNvPr id="441" name="Google Shape;441;p50"/>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42" name="Google Shape;442;p5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443" name="Google Shape;443;p50"/>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44" name="Google Shape;444;p50"/>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445" name="Google Shape;445;p50"/>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46" name="Google Shape;446;p50"/>
          <p:cNvSpPr txBox="1"/>
          <p:nvPr/>
        </p:nvSpPr>
        <p:spPr>
          <a:xfrm>
            <a:off x="1156775" y="2313550"/>
            <a:ext cx="7866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447" name="Google Shape;447;p50"/>
          <p:cNvSpPr txBox="1"/>
          <p:nvPr/>
        </p:nvSpPr>
        <p:spPr>
          <a:xfrm>
            <a:off x="1454175" y="3143700"/>
            <a:ext cx="19929600" cy="986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solidFill>
                  <a:srgbClr val="0081CC"/>
                </a:solidFill>
                <a:latin typeface="Courier New"/>
                <a:ea typeface="Courier New"/>
                <a:cs typeface="Courier New"/>
                <a:sym typeface="Courier New"/>
              </a:rPr>
              <a:t>The text-decoration shorthand CSS property sets the appearance of decorative lines on text. It is a shorthand for text-decoration-line, text-decoration-color, text-decoration-style, and the newer text-decoration-thickness property.</a:t>
            </a:r>
            <a:endParaRPr sz="37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7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7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0081CC"/>
                </a:solidFill>
                <a:latin typeface="Courier New"/>
                <a:ea typeface="Courier New"/>
                <a:cs typeface="Courier New"/>
                <a:sym typeface="Courier New"/>
              </a:rPr>
              <a:t>Value                          Description</a:t>
            </a:r>
            <a:endParaRPr sz="37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0081CC"/>
                </a:solidFill>
                <a:latin typeface="Courier New"/>
                <a:ea typeface="Courier New"/>
                <a:cs typeface="Courier New"/>
                <a:sym typeface="Courier New"/>
              </a:rPr>
              <a:t>text-decoration-line	         Sets the kind of text decoration to use (like underline, overline, line-through)</a:t>
            </a:r>
            <a:endParaRPr sz="37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7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0081CC"/>
                </a:solidFill>
                <a:latin typeface="Courier New"/>
                <a:ea typeface="Courier New"/>
                <a:cs typeface="Courier New"/>
                <a:sym typeface="Courier New"/>
              </a:rPr>
              <a:t>text-decoration-color	         Sets the color of the text decoration</a:t>
            </a:r>
            <a:endParaRPr sz="37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0081CC"/>
                </a:solidFill>
                <a:latin typeface="Courier New"/>
                <a:ea typeface="Courier New"/>
                <a:cs typeface="Courier New"/>
                <a:sym typeface="Courier New"/>
              </a:rPr>
              <a:t>text-decoration-style	         Sets the style of the text decoration (like solid, wavy, dotted, dashed, double)</a:t>
            </a:r>
            <a:endParaRPr sz="37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0081CC"/>
                </a:solidFill>
                <a:latin typeface="Courier New"/>
                <a:ea typeface="Courier New"/>
                <a:cs typeface="Courier New"/>
                <a:sym typeface="Courier New"/>
              </a:rPr>
              <a:t>initial	                     Sets this property to its default value. Read about initial</a:t>
            </a:r>
            <a:endParaRPr sz="37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700">
                <a:solidFill>
                  <a:srgbClr val="0081CC"/>
                </a:solidFill>
                <a:latin typeface="Courier New"/>
                <a:ea typeface="Courier New"/>
                <a:cs typeface="Courier New"/>
                <a:sym typeface="Courier New"/>
              </a:rPr>
              <a:t>inherit	                     Inherits this property from its parent element. Read about inherit</a:t>
            </a:r>
            <a:endParaRPr sz="3700">
              <a:solidFill>
                <a:srgbClr val="0081CC"/>
              </a:solidFill>
              <a:latin typeface="Courier New"/>
              <a:ea typeface="Courier New"/>
              <a:cs typeface="Courier New"/>
              <a:sym typeface="Courier New"/>
            </a:endParaRPr>
          </a:p>
        </p:txBody>
      </p:sp>
      <p:sp>
        <p:nvSpPr>
          <p:cNvPr id="448" name="Google Shape;448;p50"/>
          <p:cNvSpPr txBox="1"/>
          <p:nvPr/>
        </p:nvSpPr>
        <p:spPr>
          <a:xfrm>
            <a:off x="14244800" y="23466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49" name="Google Shape;449;p50"/>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50" name="Google Shape;450;p50"/>
          <p:cNvSpPr txBox="1"/>
          <p:nvPr/>
        </p:nvSpPr>
        <p:spPr>
          <a:xfrm>
            <a:off x="8472900" y="3205000"/>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54" name="Shape 454"/>
        <p:cNvGrpSpPr/>
        <p:nvPr/>
      </p:nvGrpSpPr>
      <p:grpSpPr>
        <a:xfrm>
          <a:off x="0" y="0"/>
          <a:ext cx="0" cy="0"/>
          <a:chOff x="0" y="0"/>
          <a:chExt cx="0" cy="0"/>
        </a:xfrm>
      </p:grpSpPr>
      <p:pic>
        <p:nvPicPr>
          <p:cNvPr descr="PrepBytes_Logo.png" id="455" name="Google Shape;455;p51"/>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456" name="Google Shape;456;p51"/>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text-decoration</a:t>
            </a:r>
            <a:endParaRPr sz="2700">
              <a:solidFill>
                <a:schemeClr val="lt1"/>
              </a:solidFill>
              <a:latin typeface="Courier New"/>
              <a:ea typeface="Courier New"/>
              <a:cs typeface="Courier New"/>
              <a:sym typeface="Courier New"/>
            </a:endParaRPr>
          </a:p>
        </p:txBody>
      </p:sp>
      <p:sp>
        <p:nvSpPr>
          <p:cNvPr id="457" name="Google Shape;457;p51"/>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58" name="Google Shape;458;p5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459" name="Google Shape;459;p51"/>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60" name="Google Shape;460;p51"/>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461" name="Google Shape;461;p51"/>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62" name="Google Shape;462;p51"/>
          <p:cNvSpPr txBox="1"/>
          <p:nvPr/>
        </p:nvSpPr>
        <p:spPr>
          <a:xfrm>
            <a:off x="1156775" y="2313550"/>
            <a:ext cx="7866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463" name="Google Shape;463;p51"/>
          <p:cNvSpPr txBox="1"/>
          <p:nvPr/>
        </p:nvSpPr>
        <p:spPr>
          <a:xfrm>
            <a:off x="1454175" y="3143700"/>
            <a:ext cx="19929600" cy="1105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&lt;!DOCTYPE html&gt;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&lt;html&gt;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body{</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background:black;</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color:white;</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h1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text-decoration: overline;</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h2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text-decoration: line-through;</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41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100">
              <a:solidFill>
                <a:srgbClr val="0081CC"/>
              </a:solidFill>
              <a:latin typeface="Courier New"/>
              <a:ea typeface="Courier New"/>
              <a:cs typeface="Courier New"/>
              <a:sym typeface="Courier New"/>
            </a:endParaRPr>
          </a:p>
        </p:txBody>
      </p:sp>
      <p:sp>
        <p:nvSpPr>
          <p:cNvPr id="464" name="Google Shape;464;p51"/>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465" name="Google Shape;465;p51"/>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66" name="Google Shape;466;p51"/>
          <p:cNvSpPr txBox="1"/>
          <p:nvPr/>
        </p:nvSpPr>
        <p:spPr>
          <a:xfrm>
            <a:off x="8472900" y="3205000"/>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70" name="Shape 470"/>
        <p:cNvGrpSpPr/>
        <p:nvPr/>
      </p:nvGrpSpPr>
      <p:grpSpPr>
        <a:xfrm>
          <a:off x="0" y="0"/>
          <a:ext cx="0" cy="0"/>
          <a:chOff x="0" y="0"/>
          <a:chExt cx="0" cy="0"/>
        </a:xfrm>
      </p:grpSpPr>
      <p:pic>
        <p:nvPicPr>
          <p:cNvPr descr="PrepBytes_Logo.png" id="471" name="Google Shape;471;p52"/>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472" name="Google Shape;472;p52"/>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text-decoration</a:t>
            </a:r>
            <a:endParaRPr sz="2700">
              <a:solidFill>
                <a:schemeClr val="lt1"/>
              </a:solidFill>
              <a:latin typeface="Courier New"/>
              <a:ea typeface="Courier New"/>
              <a:cs typeface="Courier New"/>
              <a:sym typeface="Courier New"/>
            </a:endParaRPr>
          </a:p>
        </p:txBody>
      </p:sp>
      <p:sp>
        <p:nvSpPr>
          <p:cNvPr id="473" name="Google Shape;473;p52"/>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74" name="Google Shape;474;p5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475" name="Google Shape;475;p52"/>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76" name="Google Shape;476;p52"/>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477" name="Google Shape;477;p52"/>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78" name="Google Shape;478;p52"/>
          <p:cNvSpPr txBox="1"/>
          <p:nvPr/>
        </p:nvSpPr>
        <p:spPr>
          <a:xfrm>
            <a:off x="1156775" y="2313550"/>
            <a:ext cx="7866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479" name="Google Shape;479;p52"/>
          <p:cNvSpPr txBox="1"/>
          <p:nvPr/>
        </p:nvSpPr>
        <p:spPr>
          <a:xfrm>
            <a:off x="1454175" y="4632600"/>
            <a:ext cx="19929600" cy="61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h3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text-decoration: underline;</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h4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text-decoration: underline overline;</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p:txBody>
      </p:sp>
      <p:sp>
        <p:nvSpPr>
          <p:cNvPr id="480" name="Google Shape;480;p52"/>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481" name="Google Shape;481;p52"/>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82" name="Google Shape;482;p52"/>
          <p:cNvSpPr txBox="1"/>
          <p:nvPr/>
        </p:nvSpPr>
        <p:spPr>
          <a:xfrm>
            <a:off x="8472900" y="3205000"/>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7" name="Shape 77"/>
        <p:cNvGrpSpPr/>
        <p:nvPr/>
      </p:nvGrpSpPr>
      <p:grpSpPr>
        <a:xfrm>
          <a:off x="0" y="0"/>
          <a:ext cx="0" cy="0"/>
          <a:chOff x="0" y="0"/>
          <a:chExt cx="0" cy="0"/>
        </a:xfrm>
      </p:grpSpPr>
      <p:pic>
        <p:nvPicPr>
          <p:cNvPr descr="PrepBytes_Logo.png" id="78" name="Google Shape;78;p17"/>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79" name="Google Shape;79;p17"/>
          <p:cNvSpPr txBox="1"/>
          <p:nvPr/>
        </p:nvSpPr>
        <p:spPr>
          <a:xfrm>
            <a:off x="5344768" y="886385"/>
            <a:ext cx="11726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lang="en-US" sz="7000">
                <a:solidFill>
                  <a:schemeClr val="lt1"/>
                </a:solidFill>
                <a:latin typeface="Helvetica Neue"/>
                <a:ea typeface="Helvetica Neue"/>
                <a:cs typeface="Helvetica Neue"/>
                <a:sym typeface="Helvetica Neue"/>
              </a:rPr>
              <a:t>Why Use CSS?</a:t>
            </a:r>
            <a:endParaRPr>
              <a:solidFill>
                <a:schemeClr val="lt1"/>
              </a:solidFill>
            </a:endParaRPr>
          </a:p>
        </p:txBody>
      </p:sp>
      <p:sp>
        <p:nvSpPr>
          <p:cNvPr id="80" name="Google Shape;80;p17"/>
          <p:cNvSpPr txBox="1"/>
          <p:nvPr/>
        </p:nvSpPr>
        <p:spPr>
          <a:xfrm>
            <a:off x="1390875" y="2541225"/>
            <a:ext cx="20193900" cy="1089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5800">
                <a:solidFill>
                  <a:srgbClr val="0081CC"/>
                </a:solidFill>
                <a:latin typeface="Courier New"/>
                <a:ea typeface="Courier New"/>
                <a:cs typeface="Courier New"/>
                <a:sym typeface="Courier New"/>
              </a:rPr>
              <a:t>Now this question comes to everyone’s mind? can we build a website without CSS? The answer is yes you can. But your website looks ugly it’s not presentable. No user will want to visit your website. CSS adds color to your website. It helps to format your web page. HTML is the basic structure of your web page. CSS helps to format your web page. Your website looks attractive and presentable. HTML was created to describe the content of a web page.</a:t>
            </a:r>
            <a:endParaRPr sz="5800">
              <a:solidFill>
                <a:srgbClr val="0081CC"/>
              </a:solidFill>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6" name="Shape 486"/>
        <p:cNvGrpSpPr/>
        <p:nvPr/>
      </p:nvGrpSpPr>
      <p:grpSpPr>
        <a:xfrm>
          <a:off x="0" y="0"/>
          <a:ext cx="0" cy="0"/>
          <a:chOff x="0" y="0"/>
          <a:chExt cx="0" cy="0"/>
        </a:xfrm>
      </p:grpSpPr>
      <p:pic>
        <p:nvPicPr>
          <p:cNvPr descr="PrepBytes_Logo.png" id="487" name="Google Shape;487;p53"/>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488" name="Google Shape;488;p53"/>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text-decoration</a:t>
            </a:r>
            <a:endParaRPr sz="2700">
              <a:solidFill>
                <a:schemeClr val="lt1"/>
              </a:solidFill>
              <a:latin typeface="Courier New"/>
              <a:ea typeface="Courier New"/>
              <a:cs typeface="Courier New"/>
              <a:sym typeface="Courier New"/>
            </a:endParaRPr>
          </a:p>
        </p:txBody>
      </p:sp>
      <p:sp>
        <p:nvSpPr>
          <p:cNvPr id="489" name="Google Shape;489;p53"/>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490" name="Google Shape;490;p5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491" name="Google Shape;491;p53"/>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92" name="Google Shape;492;p53"/>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493" name="Google Shape;493;p53"/>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94" name="Google Shape;494;p53"/>
          <p:cNvSpPr txBox="1"/>
          <p:nvPr/>
        </p:nvSpPr>
        <p:spPr>
          <a:xfrm>
            <a:off x="1156775" y="2313550"/>
            <a:ext cx="78660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495" name="Google Shape;495;p53"/>
          <p:cNvSpPr txBox="1"/>
          <p:nvPr/>
        </p:nvSpPr>
        <p:spPr>
          <a:xfrm>
            <a:off x="1454175" y="3143700"/>
            <a:ext cx="19929600" cy="20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100">
              <a:solidFill>
                <a:srgbClr val="FFFC66"/>
              </a:solidFill>
            </a:endParaRPr>
          </a:p>
          <a:p>
            <a:pPr indent="0" lvl="0" marL="0" rtl="0" algn="l">
              <a:spcBef>
                <a:spcPts val="0"/>
              </a:spcBef>
              <a:spcAft>
                <a:spcPts val="0"/>
              </a:spcAft>
              <a:buNone/>
            </a:pPr>
            <a:r>
              <a:t/>
            </a:r>
            <a:endParaRPr sz="4100">
              <a:solidFill>
                <a:srgbClr val="0081CC"/>
              </a:solidFill>
            </a:endParaRPr>
          </a:p>
          <a:p>
            <a:pPr indent="0" lvl="0" marL="0" rtl="0" algn="l">
              <a:spcBef>
                <a:spcPts val="0"/>
              </a:spcBef>
              <a:spcAft>
                <a:spcPts val="0"/>
              </a:spcAft>
              <a:buNone/>
            </a:pPr>
            <a:r>
              <a:t/>
            </a:r>
            <a:endParaRPr sz="4100">
              <a:solidFill>
                <a:srgbClr val="0081CC"/>
              </a:solidFill>
            </a:endParaRPr>
          </a:p>
        </p:txBody>
      </p:sp>
      <p:sp>
        <p:nvSpPr>
          <p:cNvPr id="496" name="Google Shape;496;p53"/>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497" name="Google Shape;497;p53"/>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98" name="Google Shape;498;p53"/>
          <p:cNvSpPr txBox="1"/>
          <p:nvPr/>
        </p:nvSpPr>
        <p:spPr>
          <a:xfrm>
            <a:off x="8472900" y="3205000"/>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pic>
        <p:nvPicPr>
          <p:cNvPr id="499" name="Google Shape;499;p53"/>
          <p:cNvPicPr preferRelativeResize="0"/>
          <p:nvPr/>
        </p:nvPicPr>
        <p:blipFill>
          <a:blip r:embed="rId4">
            <a:alphaModFix/>
          </a:blip>
          <a:stretch>
            <a:fillRect/>
          </a:stretch>
        </p:blipFill>
        <p:spPr>
          <a:xfrm>
            <a:off x="4614225" y="3677725"/>
            <a:ext cx="11231700" cy="9326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3" name="Shape 503"/>
        <p:cNvGrpSpPr/>
        <p:nvPr/>
      </p:nvGrpSpPr>
      <p:grpSpPr>
        <a:xfrm>
          <a:off x="0" y="0"/>
          <a:ext cx="0" cy="0"/>
          <a:chOff x="0" y="0"/>
          <a:chExt cx="0" cy="0"/>
        </a:xfrm>
      </p:grpSpPr>
      <p:pic>
        <p:nvPicPr>
          <p:cNvPr descr="PrepBytes_Logo.png" id="504" name="Google Shape;504;p54"/>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505" name="Google Shape;505;p54"/>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font-size</a:t>
            </a:r>
            <a:endParaRPr sz="2700">
              <a:solidFill>
                <a:schemeClr val="lt1"/>
              </a:solidFill>
              <a:latin typeface="Courier New"/>
              <a:ea typeface="Courier New"/>
              <a:cs typeface="Courier New"/>
              <a:sym typeface="Courier New"/>
            </a:endParaRPr>
          </a:p>
        </p:txBody>
      </p:sp>
      <p:sp>
        <p:nvSpPr>
          <p:cNvPr id="506" name="Google Shape;506;p54"/>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07" name="Google Shape;507;p5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08" name="Google Shape;508;p54"/>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09" name="Google Shape;509;p54"/>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510" name="Google Shape;510;p54"/>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11" name="Google Shape;511;p54"/>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12" name="Google Shape;512;p54"/>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13" name="Google Shape;513;p54"/>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14" name="Google Shape;514;p54"/>
          <p:cNvSpPr txBox="1"/>
          <p:nvPr/>
        </p:nvSpPr>
        <p:spPr>
          <a:xfrm>
            <a:off x="1421175" y="5435900"/>
            <a:ext cx="212517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600">
                <a:solidFill>
                  <a:srgbClr val="0081CC"/>
                </a:solidFill>
                <a:latin typeface="Courier New"/>
                <a:ea typeface="Courier New"/>
                <a:cs typeface="Courier New"/>
                <a:sym typeface="Courier New"/>
              </a:rPr>
              <a:t>The font-size property sets the size of a font.</a:t>
            </a:r>
            <a:endParaRPr sz="4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600">
                <a:solidFill>
                  <a:srgbClr val="0081CC"/>
                </a:solidFill>
                <a:latin typeface="Courier New"/>
                <a:ea typeface="Courier New"/>
                <a:cs typeface="Courier New"/>
                <a:sym typeface="Courier New"/>
              </a:rPr>
              <a:t>font-size:medium|xx-small|x-small|small|large|x-large|xx-large|smaller|larger|length|initial|inherit;</a:t>
            </a:r>
            <a:endParaRPr sz="4600">
              <a:solidFill>
                <a:srgbClr val="0081CC"/>
              </a:solidFill>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18" name="Shape 518"/>
        <p:cNvGrpSpPr/>
        <p:nvPr/>
      </p:nvGrpSpPr>
      <p:grpSpPr>
        <a:xfrm>
          <a:off x="0" y="0"/>
          <a:ext cx="0" cy="0"/>
          <a:chOff x="0" y="0"/>
          <a:chExt cx="0" cy="0"/>
        </a:xfrm>
      </p:grpSpPr>
      <p:pic>
        <p:nvPicPr>
          <p:cNvPr descr="PrepBytes_Logo.png" id="519" name="Google Shape;519;p55"/>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520" name="Google Shape;520;p55"/>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font-size</a:t>
            </a:r>
            <a:endParaRPr sz="2700">
              <a:solidFill>
                <a:schemeClr val="lt1"/>
              </a:solidFill>
              <a:latin typeface="Courier New"/>
              <a:ea typeface="Courier New"/>
              <a:cs typeface="Courier New"/>
              <a:sym typeface="Courier New"/>
            </a:endParaRPr>
          </a:p>
        </p:txBody>
      </p:sp>
      <p:sp>
        <p:nvSpPr>
          <p:cNvPr id="521" name="Google Shape;521;p55"/>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22" name="Google Shape;522;p5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23" name="Google Shape;523;p55"/>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24" name="Google Shape;524;p55"/>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525" name="Google Shape;525;p55"/>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26" name="Google Shape;526;p55"/>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27" name="Google Shape;527;p55"/>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28" name="Google Shape;528;p55"/>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29" name="Google Shape;529;p55"/>
          <p:cNvSpPr txBox="1"/>
          <p:nvPr/>
        </p:nvSpPr>
        <p:spPr>
          <a:xfrm>
            <a:off x="1421175" y="2235500"/>
            <a:ext cx="21251700" cy="1257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&lt;!DOCTYPE html&gt;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&lt;html&gt;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div.a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font-size: 15px;</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div.b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font-size: large;</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div.c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  font-size: 150%;</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&lt;/style&gt;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&lt;/head&gt;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&lt;h1&gt;The font-size Property&lt;/h1&gt;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200">
              <a:solidFill>
                <a:srgbClr val="0081CC"/>
              </a:solidFill>
              <a:latin typeface="Courier New"/>
              <a:ea typeface="Courier New"/>
              <a:cs typeface="Courier New"/>
              <a:sym typeface="Courier New"/>
            </a:endParaRPr>
          </a:p>
        </p:txBody>
      </p:sp>
      <p:sp>
        <p:nvSpPr>
          <p:cNvPr id="530" name="Google Shape;530;p55"/>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31" name="Google Shape;531;p55"/>
          <p:cNvSpPr txBox="1"/>
          <p:nvPr/>
        </p:nvSpPr>
        <p:spPr>
          <a:xfrm>
            <a:off x="9023725" y="3312400"/>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5" name="Shape 535"/>
        <p:cNvGrpSpPr/>
        <p:nvPr/>
      </p:nvGrpSpPr>
      <p:grpSpPr>
        <a:xfrm>
          <a:off x="0" y="0"/>
          <a:ext cx="0" cy="0"/>
          <a:chOff x="0" y="0"/>
          <a:chExt cx="0" cy="0"/>
        </a:xfrm>
      </p:grpSpPr>
      <p:pic>
        <p:nvPicPr>
          <p:cNvPr descr="PrepBytes_Logo.png" id="536" name="Google Shape;536;p56"/>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537" name="Google Shape;537;p56"/>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font-size</a:t>
            </a:r>
            <a:endParaRPr sz="2700">
              <a:solidFill>
                <a:schemeClr val="lt1"/>
              </a:solidFill>
              <a:latin typeface="Courier New"/>
              <a:ea typeface="Courier New"/>
              <a:cs typeface="Courier New"/>
              <a:sym typeface="Courier New"/>
            </a:endParaRPr>
          </a:p>
        </p:txBody>
      </p:sp>
      <p:sp>
        <p:nvSpPr>
          <p:cNvPr id="538" name="Google Shape;538;p56"/>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39" name="Google Shape;539;p5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40" name="Google Shape;540;p56"/>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41" name="Google Shape;541;p56"/>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542" name="Google Shape;542;p56"/>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43" name="Google Shape;543;p56"/>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44" name="Google Shape;544;p56"/>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45" name="Google Shape;545;p56"/>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46" name="Google Shape;546;p56"/>
          <p:cNvSpPr txBox="1"/>
          <p:nvPr/>
        </p:nvSpPr>
        <p:spPr>
          <a:xfrm>
            <a:off x="1421175" y="4673900"/>
            <a:ext cx="21251700" cy="597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&lt;div class="a"&gt;This is some text.&lt;/div&gt;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&lt;div class="b"&gt;This is some text.&lt;/div&gt;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&lt;div class="c"&gt;This is some text.&lt;/div&gt;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&lt;/body&gt;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FC66"/>
                </a:solidFill>
                <a:latin typeface="Courier New"/>
                <a:ea typeface="Courier New"/>
                <a:cs typeface="Courier New"/>
                <a:sym typeface="Courier New"/>
              </a:rPr>
              <a:t>&lt;/html&gt;</a:t>
            </a:r>
            <a:endParaRPr sz="3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200">
              <a:solidFill>
                <a:srgbClr val="0081CC"/>
              </a:solidFill>
              <a:latin typeface="Courier New"/>
              <a:ea typeface="Courier New"/>
              <a:cs typeface="Courier New"/>
              <a:sym typeface="Courier New"/>
            </a:endParaRPr>
          </a:p>
        </p:txBody>
      </p:sp>
      <p:sp>
        <p:nvSpPr>
          <p:cNvPr id="547" name="Google Shape;547;p56"/>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48" name="Google Shape;548;p56"/>
          <p:cNvSpPr txBox="1"/>
          <p:nvPr/>
        </p:nvSpPr>
        <p:spPr>
          <a:xfrm>
            <a:off x="9023725" y="3312400"/>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52" name="Shape 552"/>
        <p:cNvGrpSpPr/>
        <p:nvPr/>
      </p:nvGrpSpPr>
      <p:grpSpPr>
        <a:xfrm>
          <a:off x="0" y="0"/>
          <a:ext cx="0" cy="0"/>
          <a:chOff x="0" y="0"/>
          <a:chExt cx="0" cy="0"/>
        </a:xfrm>
      </p:grpSpPr>
      <p:pic>
        <p:nvPicPr>
          <p:cNvPr descr="PrepBytes_Logo.png" id="553" name="Google Shape;553;p57"/>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554" name="Google Shape;554;p57"/>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a:ea typeface="Courier"/>
                <a:cs typeface="Courier"/>
                <a:sym typeface="Courier"/>
              </a:rPr>
              <a:t>font-size</a:t>
            </a:r>
            <a:endParaRPr sz="2700">
              <a:solidFill>
                <a:schemeClr val="lt1"/>
              </a:solidFill>
              <a:latin typeface="Courier"/>
              <a:ea typeface="Courier"/>
              <a:cs typeface="Courier"/>
              <a:sym typeface="Courier"/>
            </a:endParaRPr>
          </a:p>
        </p:txBody>
      </p:sp>
      <p:sp>
        <p:nvSpPr>
          <p:cNvPr id="555" name="Google Shape;555;p57"/>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56" name="Google Shape;556;p5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57" name="Google Shape;557;p57"/>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58" name="Google Shape;558;p57"/>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559" name="Google Shape;559;p57"/>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60" name="Google Shape;560;p57"/>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61" name="Google Shape;561;p57"/>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62" name="Google Shape;562;p57"/>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63" name="Google Shape;563;p57"/>
          <p:cNvSpPr txBox="1"/>
          <p:nvPr/>
        </p:nvSpPr>
        <p:spPr>
          <a:xfrm>
            <a:off x="1421175" y="3073700"/>
            <a:ext cx="21251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081CC"/>
              </a:solidFill>
              <a:latin typeface="Helvetica Neue"/>
              <a:ea typeface="Helvetica Neue"/>
              <a:cs typeface="Helvetica Neue"/>
              <a:sym typeface="Helvetica Neue"/>
            </a:endParaRPr>
          </a:p>
        </p:txBody>
      </p:sp>
      <p:sp>
        <p:nvSpPr>
          <p:cNvPr id="564" name="Google Shape;564;p57"/>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65" name="Google Shape;565;p57"/>
          <p:cNvSpPr txBox="1"/>
          <p:nvPr/>
        </p:nvSpPr>
        <p:spPr>
          <a:xfrm>
            <a:off x="9023725" y="3312400"/>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pic>
        <p:nvPicPr>
          <p:cNvPr id="566" name="Google Shape;566;p57"/>
          <p:cNvPicPr preferRelativeResize="0"/>
          <p:nvPr/>
        </p:nvPicPr>
        <p:blipFill>
          <a:blip r:embed="rId4">
            <a:alphaModFix/>
          </a:blip>
          <a:stretch>
            <a:fillRect/>
          </a:stretch>
        </p:blipFill>
        <p:spPr>
          <a:xfrm>
            <a:off x="4860275" y="4018325"/>
            <a:ext cx="12327875" cy="7516325"/>
          </a:xfrm>
          <a:prstGeom prst="rect">
            <a:avLst/>
          </a:prstGeom>
          <a:noFill/>
          <a:ln>
            <a:noFill/>
          </a:ln>
        </p:spPr>
      </p:pic>
      <p:sp>
        <p:nvSpPr>
          <p:cNvPr id="567" name="Google Shape;567;p57"/>
          <p:cNvSpPr txBox="1"/>
          <p:nvPr/>
        </p:nvSpPr>
        <p:spPr>
          <a:xfrm>
            <a:off x="-407625" y="2842350"/>
            <a:ext cx="9055800" cy="1169700"/>
          </a:xfrm>
          <a:prstGeom prst="rect">
            <a:avLst/>
          </a:prstGeom>
          <a:noFill/>
          <a:ln>
            <a:noFill/>
          </a:ln>
        </p:spPr>
        <p:txBody>
          <a:bodyPr anchorCtr="0" anchor="t" bIns="91425" lIns="91425" spcFirstLastPara="1" rIns="91425" wrap="square" tIns="91425">
            <a:spAutoFit/>
          </a:bodyPr>
          <a:lstStyle/>
          <a:p>
            <a:pPr indent="0" lvl="0" marL="0" rtl="0" algn="ctr">
              <a:lnSpc>
                <a:spcPct val="220000"/>
              </a:lnSpc>
              <a:spcBef>
                <a:spcPts val="0"/>
              </a:spcBef>
              <a:spcAft>
                <a:spcPts val="0"/>
              </a:spcAft>
              <a:buClr>
                <a:schemeClr val="dk1"/>
              </a:buClr>
              <a:buSzPts val="7000"/>
              <a:buFont typeface="Verdana"/>
              <a:buNone/>
            </a:pPr>
            <a:r>
              <a:rPr lang="en-US" sz="6400">
                <a:solidFill>
                  <a:srgbClr val="0081CC"/>
                </a:solidFill>
                <a:latin typeface="Courier New"/>
                <a:ea typeface="Courier New"/>
                <a:cs typeface="Courier New"/>
                <a:sym typeface="Courier New"/>
              </a:rPr>
              <a:t>Output:</a:t>
            </a:r>
            <a:endParaRPr sz="100">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71" name="Shape 571"/>
        <p:cNvGrpSpPr/>
        <p:nvPr/>
      </p:nvGrpSpPr>
      <p:grpSpPr>
        <a:xfrm>
          <a:off x="0" y="0"/>
          <a:ext cx="0" cy="0"/>
          <a:chOff x="0" y="0"/>
          <a:chExt cx="0" cy="0"/>
        </a:xfrm>
      </p:grpSpPr>
      <p:pic>
        <p:nvPicPr>
          <p:cNvPr descr="PrepBytes_Logo.png" id="572" name="Google Shape;572;p58"/>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573" name="Google Shape;573;p58"/>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Verdana"/>
                <a:ea typeface="Verdana"/>
                <a:cs typeface="Verdana"/>
                <a:sym typeface="Verdana"/>
              </a:rPr>
              <a:t>letter-spacing</a:t>
            </a:r>
            <a:endParaRPr sz="2700">
              <a:solidFill>
                <a:schemeClr val="lt1"/>
              </a:solidFill>
            </a:endParaRPr>
          </a:p>
        </p:txBody>
      </p:sp>
      <p:sp>
        <p:nvSpPr>
          <p:cNvPr id="574" name="Google Shape;574;p58"/>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75" name="Google Shape;575;p5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76" name="Google Shape;576;p58"/>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77" name="Google Shape;577;p58"/>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578" name="Google Shape;578;p58"/>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79" name="Google Shape;579;p58"/>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80" name="Google Shape;580;p58"/>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81" name="Google Shape;581;p58"/>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82" name="Google Shape;582;p58"/>
          <p:cNvSpPr txBox="1"/>
          <p:nvPr/>
        </p:nvSpPr>
        <p:spPr>
          <a:xfrm>
            <a:off x="1421175" y="3073700"/>
            <a:ext cx="21251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solidFill>
                  <a:srgbClr val="0081CC"/>
                </a:solidFill>
              </a:rPr>
              <a:t>The letter-spacing property increases or decreases the space between characters in a text.</a:t>
            </a:r>
            <a:endParaRPr sz="4800">
              <a:solidFill>
                <a:srgbClr val="0081CC"/>
              </a:solidFill>
            </a:endParaRPr>
          </a:p>
        </p:txBody>
      </p:sp>
      <p:sp>
        <p:nvSpPr>
          <p:cNvPr id="583" name="Google Shape;583;p58"/>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84" name="Google Shape;584;p58"/>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85" name="Google Shape;585;p58"/>
          <p:cNvSpPr txBox="1"/>
          <p:nvPr/>
        </p:nvSpPr>
        <p:spPr>
          <a:xfrm>
            <a:off x="-407625" y="2842350"/>
            <a:ext cx="9055800" cy="219300"/>
          </a:xfrm>
          <a:prstGeom prst="rect">
            <a:avLst/>
          </a:prstGeom>
          <a:noFill/>
          <a:ln>
            <a:noFill/>
          </a:ln>
        </p:spPr>
        <p:txBody>
          <a:bodyPr anchorCtr="0" anchor="t" bIns="91425" lIns="91425" spcFirstLastPara="1" rIns="91425" wrap="square" tIns="91425">
            <a:spAutoFit/>
          </a:bodyPr>
          <a:lstStyle/>
          <a:p>
            <a:pPr indent="0" lvl="0" marL="0" rtl="0" algn="ctr">
              <a:lnSpc>
                <a:spcPct val="220000"/>
              </a:lnSpc>
              <a:spcBef>
                <a:spcPts val="0"/>
              </a:spcBef>
              <a:spcAft>
                <a:spcPts val="0"/>
              </a:spcAft>
              <a:buNone/>
            </a:pPr>
            <a:r>
              <a:t/>
            </a:r>
            <a:endParaRPr sz="100">
              <a:latin typeface="Helvetica Neue"/>
              <a:ea typeface="Helvetica Neue"/>
              <a:cs typeface="Helvetica Neue"/>
              <a:sym typeface="Helvetica Neue"/>
            </a:endParaRPr>
          </a:p>
        </p:txBody>
      </p:sp>
      <p:sp>
        <p:nvSpPr>
          <p:cNvPr id="586" name="Google Shape;586;p58"/>
          <p:cNvSpPr txBox="1"/>
          <p:nvPr/>
        </p:nvSpPr>
        <p:spPr>
          <a:xfrm>
            <a:off x="1421175" y="5257775"/>
            <a:ext cx="20094900" cy="983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&lt;!DOCTYPE html&gt;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&lt;html&gt;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&lt;head&gt;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&lt;style&gt;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h1 {</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  letter-spacing: 15px;</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800">
                <a:solidFill>
                  <a:srgbClr val="FFFC66"/>
                </a:solidFill>
                <a:latin typeface="Helvetica Neue"/>
                <a:ea typeface="Helvetica Neue"/>
                <a:cs typeface="Helvetica Neue"/>
                <a:sym typeface="Helvetica Neue"/>
              </a:rPr>
              <a:t>h2 {</a:t>
            </a:r>
            <a:endParaRPr sz="3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800">
                <a:solidFill>
                  <a:srgbClr val="FFFC66"/>
                </a:solidFill>
                <a:latin typeface="Helvetica Neue"/>
                <a:ea typeface="Helvetica Neue"/>
                <a:cs typeface="Helvetica Neue"/>
                <a:sym typeface="Helvetica Neue"/>
              </a:rPr>
              <a:t>  letter-spacing: 2px;</a:t>
            </a:r>
            <a:endParaRPr sz="3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800">
                <a:solidFill>
                  <a:srgbClr val="FFFC66"/>
                </a:solidFill>
                <a:latin typeface="Helvetica Neue"/>
                <a:ea typeface="Helvetica Neue"/>
                <a:cs typeface="Helvetica Neue"/>
                <a:sym typeface="Helvetica Neue"/>
              </a:rPr>
              <a:t>}</a:t>
            </a:r>
            <a:endParaRPr sz="3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h3 {</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  letter-spacing: -1px;</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587" name="Google Shape;587;p58"/>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1" name="Shape 591"/>
        <p:cNvGrpSpPr/>
        <p:nvPr/>
      </p:nvGrpSpPr>
      <p:grpSpPr>
        <a:xfrm>
          <a:off x="0" y="0"/>
          <a:ext cx="0" cy="0"/>
          <a:chOff x="0" y="0"/>
          <a:chExt cx="0" cy="0"/>
        </a:xfrm>
      </p:grpSpPr>
      <p:pic>
        <p:nvPicPr>
          <p:cNvPr descr="PrepBytes_Logo.png" id="592" name="Google Shape;592;p59"/>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593" name="Google Shape;593;p59"/>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Verdana"/>
                <a:ea typeface="Verdana"/>
                <a:cs typeface="Verdana"/>
                <a:sym typeface="Verdana"/>
              </a:rPr>
              <a:t>letter-spacing</a:t>
            </a:r>
            <a:endParaRPr sz="2700">
              <a:solidFill>
                <a:schemeClr val="lt1"/>
              </a:solidFill>
            </a:endParaRPr>
          </a:p>
        </p:txBody>
      </p:sp>
      <p:sp>
        <p:nvSpPr>
          <p:cNvPr id="594" name="Google Shape;594;p59"/>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595" name="Google Shape;595;p5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596" name="Google Shape;596;p59"/>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97" name="Google Shape;597;p59"/>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598" name="Google Shape;598;p59"/>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99" name="Google Shape;599;p59"/>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00" name="Google Shape;600;p59"/>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01" name="Google Shape;601;p59"/>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02" name="Google Shape;602;p59"/>
          <p:cNvSpPr txBox="1"/>
          <p:nvPr/>
        </p:nvSpPr>
        <p:spPr>
          <a:xfrm>
            <a:off x="1421175" y="4826300"/>
            <a:ext cx="21251700" cy="558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&lt;/head&gt;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&lt;body&gt;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&lt;h1&gt;This is heading 1&lt;/h1&gt;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&lt;h2&gt;This is heading 2&lt;/h2&gt;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&lt;h3&gt;This is heading 3&lt;/h3&gt;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&lt;/body&gt;</a:t>
            </a:r>
            <a:endParaRPr sz="39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rPr lang="en-US" sz="3900">
                <a:solidFill>
                  <a:srgbClr val="FFFC66"/>
                </a:solidFill>
                <a:latin typeface="Helvetica Neue"/>
                <a:ea typeface="Helvetica Neue"/>
                <a:cs typeface="Helvetica Neue"/>
                <a:sym typeface="Helvetica Neue"/>
              </a:rPr>
              <a:t>&lt;/html&gt;</a:t>
            </a:r>
            <a:endParaRPr sz="7200">
              <a:solidFill>
                <a:srgbClr val="0081CC"/>
              </a:solidFill>
            </a:endParaRPr>
          </a:p>
        </p:txBody>
      </p:sp>
      <p:sp>
        <p:nvSpPr>
          <p:cNvPr id="603" name="Google Shape;603;p59"/>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04" name="Google Shape;604;p59"/>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05" name="Google Shape;605;p59"/>
          <p:cNvSpPr txBox="1"/>
          <p:nvPr/>
        </p:nvSpPr>
        <p:spPr>
          <a:xfrm>
            <a:off x="-407625" y="2842350"/>
            <a:ext cx="9055800" cy="219300"/>
          </a:xfrm>
          <a:prstGeom prst="rect">
            <a:avLst/>
          </a:prstGeom>
          <a:noFill/>
          <a:ln>
            <a:noFill/>
          </a:ln>
        </p:spPr>
        <p:txBody>
          <a:bodyPr anchorCtr="0" anchor="t" bIns="91425" lIns="91425" spcFirstLastPara="1" rIns="91425" wrap="square" tIns="91425">
            <a:spAutoFit/>
          </a:bodyPr>
          <a:lstStyle/>
          <a:p>
            <a:pPr indent="0" lvl="0" marL="0" rtl="0" algn="ctr">
              <a:lnSpc>
                <a:spcPct val="220000"/>
              </a:lnSpc>
              <a:spcBef>
                <a:spcPts val="0"/>
              </a:spcBef>
              <a:spcAft>
                <a:spcPts val="0"/>
              </a:spcAft>
              <a:buNone/>
            </a:pPr>
            <a:r>
              <a:t/>
            </a:r>
            <a:endParaRPr sz="100">
              <a:latin typeface="Helvetica Neue"/>
              <a:ea typeface="Helvetica Neue"/>
              <a:cs typeface="Helvetica Neue"/>
              <a:sym typeface="Helvetica Neue"/>
            </a:endParaRPr>
          </a:p>
        </p:txBody>
      </p:sp>
      <p:sp>
        <p:nvSpPr>
          <p:cNvPr id="606" name="Google Shape;606;p59"/>
          <p:cNvSpPr txBox="1"/>
          <p:nvPr/>
        </p:nvSpPr>
        <p:spPr>
          <a:xfrm>
            <a:off x="1421175" y="5486375"/>
            <a:ext cx="20094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607" name="Google Shape;607;p59"/>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11" name="Shape 611"/>
        <p:cNvGrpSpPr/>
        <p:nvPr/>
      </p:nvGrpSpPr>
      <p:grpSpPr>
        <a:xfrm>
          <a:off x="0" y="0"/>
          <a:ext cx="0" cy="0"/>
          <a:chOff x="0" y="0"/>
          <a:chExt cx="0" cy="0"/>
        </a:xfrm>
      </p:grpSpPr>
      <p:pic>
        <p:nvPicPr>
          <p:cNvPr descr="PrepBytes_Logo.png" id="612" name="Google Shape;612;p60"/>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613" name="Google Shape;613;p60"/>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letter-spacing</a:t>
            </a:r>
            <a:endParaRPr sz="2700">
              <a:solidFill>
                <a:schemeClr val="lt1"/>
              </a:solidFill>
              <a:latin typeface="Courier New"/>
              <a:ea typeface="Courier New"/>
              <a:cs typeface="Courier New"/>
              <a:sym typeface="Courier New"/>
            </a:endParaRPr>
          </a:p>
        </p:txBody>
      </p:sp>
      <p:sp>
        <p:nvSpPr>
          <p:cNvPr id="614" name="Google Shape;614;p60"/>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615" name="Google Shape;615;p6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16" name="Google Shape;616;p60"/>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17" name="Google Shape;617;p60"/>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618" name="Google Shape;618;p60"/>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19" name="Google Shape;619;p60"/>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20" name="Google Shape;620;p60"/>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21" name="Google Shape;621;p60"/>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22" name="Google Shape;622;p60"/>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623" name="Google Shape;623;p60"/>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24" name="Google Shape;624;p60"/>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25" name="Google Shape;625;p60"/>
          <p:cNvSpPr txBox="1"/>
          <p:nvPr/>
        </p:nvSpPr>
        <p:spPr>
          <a:xfrm>
            <a:off x="-3836625" y="2994750"/>
            <a:ext cx="14850600" cy="1200600"/>
          </a:xfrm>
          <a:prstGeom prst="rect">
            <a:avLst/>
          </a:prstGeom>
          <a:noFill/>
          <a:ln>
            <a:noFill/>
          </a:ln>
        </p:spPr>
        <p:txBody>
          <a:bodyPr anchorCtr="0" anchor="t" bIns="91425" lIns="91425" spcFirstLastPara="1" rIns="91425" wrap="square" tIns="91425">
            <a:spAutoFit/>
          </a:bodyPr>
          <a:lstStyle/>
          <a:p>
            <a:pPr indent="0" lvl="0" marL="0" rtl="0" algn="ctr">
              <a:lnSpc>
                <a:spcPct val="220000"/>
              </a:lnSpc>
              <a:spcBef>
                <a:spcPts val="0"/>
              </a:spcBef>
              <a:spcAft>
                <a:spcPts val="0"/>
              </a:spcAft>
              <a:buNone/>
            </a:pPr>
            <a:r>
              <a:rPr lang="en-US" sz="6600">
                <a:solidFill>
                  <a:srgbClr val="0081CC"/>
                </a:solidFill>
                <a:latin typeface="Courier New"/>
                <a:ea typeface="Courier New"/>
                <a:cs typeface="Courier New"/>
                <a:sym typeface="Courier New"/>
              </a:rPr>
              <a:t>Output:</a:t>
            </a:r>
            <a:endParaRPr sz="100">
              <a:latin typeface="Courier New"/>
              <a:ea typeface="Courier New"/>
              <a:cs typeface="Courier New"/>
              <a:sym typeface="Courier New"/>
            </a:endParaRPr>
          </a:p>
        </p:txBody>
      </p:sp>
      <p:sp>
        <p:nvSpPr>
          <p:cNvPr id="626" name="Google Shape;626;p60"/>
          <p:cNvSpPr txBox="1"/>
          <p:nvPr/>
        </p:nvSpPr>
        <p:spPr>
          <a:xfrm>
            <a:off x="14211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627" name="Google Shape;627;p60"/>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pic>
        <p:nvPicPr>
          <p:cNvPr id="628" name="Google Shape;628;p60"/>
          <p:cNvPicPr preferRelativeResize="0"/>
          <p:nvPr/>
        </p:nvPicPr>
        <p:blipFill>
          <a:blip r:embed="rId4">
            <a:alphaModFix/>
          </a:blip>
          <a:stretch>
            <a:fillRect/>
          </a:stretch>
        </p:blipFill>
        <p:spPr>
          <a:xfrm>
            <a:off x="3470325" y="4902500"/>
            <a:ext cx="17087150" cy="9221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32" name="Shape 632"/>
        <p:cNvGrpSpPr/>
        <p:nvPr/>
      </p:nvGrpSpPr>
      <p:grpSpPr>
        <a:xfrm>
          <a:off x="0" y="0"/>
          <a:ext cx="0" cy="0"/>
          <a:chOff x="0" y="0"/>
          <a:chExt cx="0" cy="0"/>
        </a:xfrm>
      </p:grpSpPr>
      <p:pic>
        <p:nvPicPr>
          <p:cNvPr descr="PrepBytes_Logo.png" id="633" name="Google Shape;633;p61"/>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634" name="Google Shape;634;p61"/>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Margin</a:t>
            </a:r>
            <a:endParaRPr sz="2700">
              <a:solidFill>
                <a:schemeClr val="lt1"/>
              </a:solidFill>
              <a:latin typeface="Courier New"/>
              <a:ea typeface="Courier New"/>
              <a:cs typeface="Courier New"/>
              <a:sym typeface="Courier New"/>
            </a:endParaRPr>
          </a:p>
        </p:txBody>
      </p:sp>
      <p:sp>
        <p:nvSpPr>
          <p:cNvPr id="635" name="Google Shape;635;p61"/>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636" name="Google Shape;636;p6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37" name="Google Shape;637;p61"/>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38" name="Google Shape;638;p61"/>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639" name="Google Shape;639;p61"/>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40" name="Google Shape;640;p61"/>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41" name="Google Shape;641;p61"/>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42" name="Google Shape;642;p61"/>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43" name="Google Shape;643;p61"/>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644" name="Google Shape;644;p61"/>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45" name="Google Shape;645;p61"/>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46" name="Google Shape;646;p61"/>
          <p:cNvSpPr txBox="1"/>
          <p:nvPr/>
        </p:nvSpPr>
        <p:spPr>
          <a:xfrm>
            <a:off x="233325" y="2675275"/>
            <a:ext cx="21697500" cy="121899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100">
                <a:latin typeface="Courier New"/>
                <a:ea typeface="Courier New"/>
                <a:cs typeface="Courier New"/>
                <a:sym typeface="Courier New"/>
              </a:rPr>
              <a:t>To shorten the code, it is possible to specify all the margin properties in one property.</a:t>
            </a:r>
            <a:endParaRPr sz="100">
              <a:latin typeface="Courier New"/>
              <a:ea typeface="Courier New"/>
              <a:cs typeface="Courier New"/>
              <a:sym typeface="Courier New"/>
            </a:endParaRPr>
          </a:p>
          <a:p>
            <a:pPr indent="0" lvl="0" marL="0" rtl="0" algn="l">
              <a:lnSpc>
                <a:spcPct val="220000"/>
              </a:lnSpc>
              <a:spcBef>
                <a:spcPts val="0"/>
              </a:spcBef>
              <a:spcAft>
                <a:spcPts val="0"/>
              </a:spcAft>
              <a:buNone/>
            </a:pPr>
            <a:r>
              <a:t/>
            </a:r>
            <a:endParaRPr sz="21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4100">
                <a:solidFill>
                  <a:srgbClr val="0081CC"/>
                </a:solidFill>
                <a:latin typeface="Courier New"/>
                <a:ea typeface="Courier New"/>
                <a:cs typeface="Courier New"/>
                <a:sym typeface="Courier New"/>
              </a:rPr>
              <a:t>The CSS margin properties are used to create space around elements, outside of any of any  defined borders.</a:t>
            </a:r>
            <a:endParaRPr sz="41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4200">
                <a:solidFill>
                  <a:srgbClr val="0081CC"/>
                </a:solidFill>
                <a:latin typeface="Courier New"/>
                <a:ea typeface="Courier New"/>
                <a:cs typeface="Courier New"/>
                <a:sym typeface="Courier New"/>
              </a:rPr>
              <a:t>margin-top</a:t>
            </a:r>
            <a:endParaRPr sz="42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4200">
                <a:solidFill>
                  <a:srgbClr val="0081CC"/>
                </a:solidFill>
                <a:latin typeface="Courier New"/>
                <a:ea typeface="Courier New"/>
                <a:cs typeface="Courier New"/>
                <a:sym typeface="Courier New"/>
              </a:rPr>
              <a:t>margin-right</a:t>
            </a:r>
            <a:endParaRPr sz="42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4200">
                <a:solidFill>
                  <a:srgbClr val="0081CC"/>
                </a:solidFill>
                <a:latin typeface="Courier New"/>
                <a:ea typeface="Courier New"/>
                <a:cs typeface="Courier New"/>
                <a:sym typeface="Courier New"/>
              </a:rPr>
              <a:t>margin-bottom</a:t>
            </a:r>
            <a:endParaRPr sz="42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4200">
                <a:solidFill>
                  <a:srgbClr val="0081CC"/>
                </a:solidFill>
                <a:latin typeface="Courier New"/>
                <a:ea typeface="Courier New"/>
                <a:cs typeface="Courier New"/>
                <a:sym typeface="Courier New"/>
              </a:rPr>
              <a:t>margin-left</a:t>
            </a:r>
            <a:endParaRPr sz="42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4200">
                <a:solidFill>
                  <a:srgbClr val="0081CC"/>
                </a:solidFill>
                <a:latin typeface="Courier New"/>
                <a:ea typeface="Courier New"/>
                <a:cs typeface="Courier New"/>
                <a:sym typeface="Courier New"/>
              </a:rPr>
              <a:t>So, here is how it works:</a:t>
            </a:r>
            <a:endParaRPr sz="42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t/>
            </a:r>
            <a:endParaRPr sz="27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t/>
            </a:r>
            <a:endParaRPr sz="2700">
              <a:solidFill>
                <a:srgbClr val="0081CC"/>
              </a:solidFill>
              <a:latin typeface="Courier New"/>
              <a:ea typeface="Courier New"/>
              <a:cs typeface="Courier New"/>
              <a:sym typeface="Courier New"/>
            </a:endParaRPr>
          </a:p>
        </p:txBody>
      </p:sp>
      <p:sp>
        <p:nvSpPr>
          <p:cNvPr id="647" name="Google Shape;647;p61"/>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648" name="Google Shape;648;p61"/>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649" name="Google Shape;649;p61"/>
          <p:cNvSpPr txBox="1"/>
          <p:nvPr/>
        </p:nvSpPr>
        <p:spPr>
          <a:xfrm>
            <a:off x="13168825" y="4234150"/>
            <a:ext cx="12724500" cy="9115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4500">
                <a:solidFill>
                  <a:srgbClr val="0081CC"/>
                </a:solidFill>
                <a:latin typeface="Courier New"/>
                <a:ea typeface="Courier New"/>
                <a:cs typeface="Courier New"/>
                <a:sym typeface="Courier New"/>
              </a:rPr>
              <a:t>If the margin property has four values:</a:t>
            </a:r>
            <a:endParaRPr sz="45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900">
                <a:solidFill>
                  <a:srgbClr val="FF0000"/>
                </a:solidFill>
                <a:latin typeface="Courier New"/>
                <a:ea typeface="Courier New"/>
                <a:cs typeface="Courier New"/>
                <a:sym typeface="Courier New"/>
              </a:rPr>
              <a:t>margin: 25px 50px 75px 100px;</a:t>
            </a:r>
            <a:endParaRPr sz="3900">
              <a:solidFill>
                <a:srgbClr val="FF0000"/>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900">
                <a:solidFill>
                  <a:srgbClr val="0081CC"/>
                </a:solidFill>
                <a:latin typeface="Courier New"/>
                <a:ea typeface="Courier New"/>
                <a:cs typeface="Courier New"/>
                <a:sym typeface="Courier New"/>
              </a:rPr>
              <a:t>top margin is 25px</a:t>
            </a:r>
            <a:endParaRPr sz="39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900">
                <a:solidFill>
                  <a:srgbClr val="0081CC"/>
                </a:solidFill>
                <a:latin typeface="Courier New"/>
                <a:ea typeface="Courier New"/>
                <a:cs typeface="Courier New"/>
                <a:sym typeface="Courier New"/>
              </a:rPr>
              <a:t>right margin is 50px</a:t>
            </a:r>
            <a:endParaRPr sz="39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900">
                <a:solidFill>
                  <a:srgbClr val="0081CC"/>
                </a:solidFill>
                <a:latin typeface="Courier New"/>
                <a:ea typeface="Courier New"/>
                <a:cs typeface="Courier New"/>
                <a:sym typeface="Courier New"/>
              </a:rPr>
              <a:t>bottom margin is 75px</a:t>
            </a:r>
            <a:endParaRPr sz="39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900">
                <a:solidFill>
                  <a:srgbClr val="0081CC"/>
                </a:solidFill>
                <a:latin typeface="Courier New"/>
                <a:ea typeface="Courier New"/>
                <a:cs typeface="Courier New"/>
                <a:sym typeface="Courier New"/>
              </a:rPr>
              <a:t>left margin is 100px</a:t>
            </a:r>
            <a:endParaRPr sz="2600">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53" name="Shape 653"/>
        <p:cNvGrpSpPr/>
        <p:nvPr/>
      </p:nvGrpSpPr>
      <p:grpSpPr>
        <a:xfrm>
          <a:off x="0" y="0"/>
          <a:ext cx="0" cy="0"/>
          <a:chOff x="0" y="0"/>
          <a:chExt cx="0" cy="0"/>
        </a:xfrm>
      </p:grpSpPr>
      <p:pic>
        <p:nvPicPr>
          <p:cNvPr descr="PrepBytes_Logo.png" id="654" name="Google Shape;654;p62"/>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655" name="Google Shape;655;p62"/>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Verdana"/>
                <a:ea typeface="Verdana"/>
                <a:cs typeface="Verdana"/>
                <a:sym typeface="Verdana"/>
              </a:rPr>
              <a:t>Margin</a:t>
            </a:r>
            <a:endParaRPr sz="2700">
              <a:solidFill>
                <a:schemeClr val="lt1"/>
              </a:solidFill>
            </a:endParaRPr>
          </a:p>
        </p:txBody>
      </p:sp>
      <p:sp>
        <p:nvSpPr>
          <p:cNvPr id="656" name="Google Shape;656;p62"/>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657" name="Google Shape;657;p6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58" name="Google Shape;658;p62"/>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59" name="Google Shape;659;p62"/>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660" name="Google Shape;660;p62"/>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61" name="Google Shape;661;p62"/>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62" name="Google Shape;662;p62"/>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63" name="Google Shape;663;p62"/>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64" name="Google Shape;664;p62"/>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665" name="Google Shape;665;p62"/>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66" name="Google Shape;666;p62"/>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67" name="Google Shape;667;p62"/>
          <p:cNvSpPr txBox="1"/>
          <p:nvPr/>
        </p:nvSpPr>
        <p:spPr>
          <a:xfrm>
            <a:off x="233325" y="3970675"/>
            <a:ext cx="14129100" cy="85665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100">
                <a:latin typeface="Courier New"/>
                <a:ea typeface="Courier New"/>
                <a:cs typeface="Courier New"/>
                <a:sym typeface="Courier New"/>
              </a:rPr>
              <a:t>To shorten the code, it is possible to specify all the margin properties in one property.</a:t>
            </a:r>
            <a:endParaRPr sz="100">
              <a:latin typeface="Courier New"/>
              <a:ea typeface="Courier New"/>
              <a:cs typeface="Courier New"/>
              <a:sym typeface="Courier New"/>
            </a:endParaRPr>
          </a:p>
          <a:p>
            <a:pPr indent="0" lvl="0" marL="0" rtl="0" algn="l">
              <a:lnSpc>
                <a:spcPct val="220000"/>
              </a:lnSpc>
              <a:spcBef>
                <a:spcPts val="0"/>
              </a:spcBef>
              <a:spcAft>
                <a:spcPts val="0"/>
              </a:spcAft>
              <a:buNone/>
            </a:pPr>
            <a:r>
              <a:rPr lang="en-US" sz="4200">
                <a:solidFill>
                  <a:srgbClr val="0081CC"/>
                </a:solidFill>
                <a:latin typeface="Courier New"/>
                <a:ea typeface="Courier New"/>
                <a:cs typeface="Courier New"/>
                <a:sym typeface="Courier New"/>
              </a:rPr>
              <a:t>If the margin property has three values:</a:t>
            </a:r>
            <a:endParaRPr sz="42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800">
                <a:solidFill>
                  <a:srgbClr val="FF0000"/>
                </a:solidFill>
                <a:latin typeface="Courier New"/>
                <a:ea typeface="Courier New"/>
                <a:cs typeface="Courier New"/>
                <a:sym typeface="Courier New"/>
              </a:rPr>
              <a:t>margin: 25px 50px 75px;</a:t>
            </a:r>
            <a:endParaRPr sz="3800">
              <a:solidFill>
                <a:srgbClr val="FF0000"/>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4200">
                <a:solidFill>
                  <a:srgbClr val="0081CC"/>
                </a:solidFill>
                <a:latin typeface="Courier New"/>
                <a:ea typeface="Courier New"/>
                <a:cs typeface="Courier New"/>
                <a:sym typeface="Courier New"/>
              </a:rPr>
              <a:t>top margin is 25px</a:t>
            </a:r>
            <a:endParaRPr sz="42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4200">
                <a:solidFill>
                  <a:srgbClr val="0081CC"/>
                </a:solidFill>
                <a:latin typeface="Courier New"/>
                <a:ea typeface="Courier New"/>
                <a:cs typeface="Courier New"/>
                <a:sym typeface="Courier New"/>
              </a:rPr>
              <a:t>right and left margins are 50px</a:t>
            </a:r>
            <a:endParaRPr sz="42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4200">
                <a:solidFill>
                  <a:srgbClr val="0081CC"/>
                </a:solidFill>
                <a:latin typeface="Courier New"/>
                <a:ea typeface="Courier New"/>
                <a:cs typeface="Courier New"/>
                <a:sym typeface="Courier New"/>
              </a:rPr>
              <a:t>bottom margin is 75px</a:t>
            </a:r>
            <a:endParaRPr sz="42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t/>
            </a:r>
            <a:endParaRPr sz="2700">
              <a:solidFill>
                <a:srgbClr val="0081CC"/>
              </a:solidFill>
              <a:latin typeface="Courier New"/>
              <a:ea typeface="Courier New"/>
              <a:cs typeface="Courier New"/>
              <a:sym typeface="Courier New"/>
            </a:endParaRPr>
          </a:p>
          <a:p>
            <a:pPr indent="0" lvl="0" marL="0" rtl="0" algn="l">
              <a:lnSpc>
                <a:spcPct val="220000"/>
              </a:lnSpc>
              <a:spcBef>
                <a:spcPts val="0"/>
              </a:spcBef>
              <a:spcAft>
                <a:spcPts val="0"/>
              </a:spcAft>
              <a:buNone/>
            </a:pPr>
            <a:r>
              <a:t/>
            </a:r>
            <a:endParaRPr sz="2700">
              <a:solidFill>
                <a:srgbClr val="0081CC"/>
              </a:solidFill>
              <a:latin typeface="Courier New"/>
              <a:ea typeface="Courier New"/>
              <a:cs typeface="Courier New"/>
              <a:sym typeface="Courier New"/>
            </a:endParaRPr>
          </a:p>
        </p:txBody>
      </p:sp>
      <p:sp>
        <p:nvSpPr>
          <p:cNvPr id="668" name="Google Shape;668;p62"/>
          <p:cNvSpPr txBox="1"/>
          <p:nvPr/>
        </p:nvSpPr>
        <p:spPr>
          <a:xfrm>
            <a:off x="-5945425" y="6144038"/>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669" name="Google Shape;669;p62"/>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670" name="Google Shape;670;p62"/>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671" name="Google Shape;671;p62"/>
          <p:cNvSpPr txBox="1"/>
          <p:nvPr/>
        </p:nvSpPr>
        <p:spPr>
          <a:xfrm>
            <a:off x="13781175" y="4259850"/>
            <a:ext cx="10029000" cy="651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500">
                <a:solidFill>
                  <a:srgbClr val="0081CC"/>
                </a:solidFill>
                <a:latin typeface="Courier New"/>
                <a:ea typeface="Courier New"/>
                <a:cs typeface="Courier New"/>
                <a:sym typeface="Courier New"/>
              </a:rPr>
              <a:t>If the margin property has two values:</a:t>
            </a:r>
            <a:endParaRPr sz="45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5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800">
                <a:solidFill>
                  <a:srgbClr val="FF0000"/>
                </a:solidFill>
                <a:latin typeface="Courier New"/>
                <a:ea typeface="Courier New"/>
                <a:cs typeface="Courier New"/>
                <a:sym typeface="Courier New"/>
              </a:rPr>
              <a:t>margin: 25px 50px;</a:t>
            </a:r>
            <a:endParaRPr sz="4800">
              <a:solidFill>
                <a:srgbClr val="FF0000"/>
              </a:solidFill>
              <a:latin typeface="Courier New"/>
              <a:ea typeface="Courier New"/>
              <a:cs typeface="Courier New"/>
              <a:sym typeface="Courier New"/>
            </a:endParaRPr>
          </a:p>
          <a:p>
            <a:pPr indent="0" lvl="0" marL="0" rtl="0" algn="l">
              <a:spcBef>
                <a:spcPts val="0"/>
              </a:spcBef>
              <a:spcAft>
                <a:spcPts val="0"/>
              </a:spcAft>
              <a:buNone/>
            </a:pPr>
            <a:r>
              <a:t/>
            </a:r>
            <a:endParaRPr sz="48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4500">
                <a:solidFill>
                  <a:srgbClr val="0081CC"/>
                </a:solidFill>
                <a:latin typeface="Courier New"/>
                <a:ea typeface="Courier New"/>
                <a:cs typeface="Courier New"/>
                <a:sym typeface="Courier New"/>
              </a:rPr>
              <a:t>top and bottom margins are 25px</a:t>
            </a:r>
            <a:endParaRPr sz="45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500">
                <a:solidFill>
                  <a:srgbClr val="0081CC"/>
                </a:solidFill>
                <a:latin typeface="Courier New"/>
                <a:ea typeface="Courier New"/>
                <a:cs typeface="Courier New"/>
                <a:sym typeface="Courier New"/>
              </a:rPr>
              <a:t>right and left margins are 50px</a:t>
            </a:r>
            <a:endParaRPr sz="4500">
              <a:solidFill>
                <a:srgbClr val="0081CC"/>
              </a:solidFill>
              <a:latin typeface="Courier New"/>
              <a:ea typeface="Courier New"/>
              <a:cs typeface="Courier New"/>
              <a:sym typeface="Courier New"/>
            </a:endParaRPr>
          </a:p>
        </p:txBody>
      </p:sp>
      <p:sp>
        <p:nvSpPr>
          <p:cNvPr id="672" name="Google Shape;672;p62"/>
          <p:cNvSpPr txBox="1"/>
          <p:nvPr/>
        </p:nvSpPr>
        <p:spPr>
          <a:xfrm>
            <a:off x="4972275" y="11080225"/>
            <a:ext cx="166785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solidFill>
                  <a:srgbClr val="0081CC"/>
                </a:solidFill>
                <a:latin typeface="Courier New"/>
                <a:ea typeface="Courier New"/>
                <a:cs typeface="Courier New"/>
                <a:sym typeface="Courier New"/>
              </a:rPr>
              <a:t>If the margin property has one value:</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300">
                <a:solidFill>
                  <a:srgbClr val="FF0000"/>
                </a:solidFill>
                <a:latin typeface="Courier New"/>
                <a:ea typeface="Courier New"/>
                <a:cs typeface="Courier New"/>
                <a:sym typeface="Courier New"/>
              </a:rPr>
              <a:t>margin: 25px</a:t>
            </a:r>
            <a:r>
              <a:rPr lang="en-US" sz="4800">
                <a:solidFill>
                  <a:srgbClr val="0081CC"/>
                </a:solidFill>
                <a:latin typeface="Courier New"/>
                <a:ea typeface="Courier New"/>
                <a:cs typeface="Courier New"/>
                <a:sym typeface="Courier New"/>
              </a:rPr>
              <a:t>;     </a:t>
            </a:r>
            <a:r>
              <a:rPr lang="en-US" sz="4900">
                <a:solidFill>
                  <a:srgbClr val="0081CC"/>
                </a:solidFill>
                <a:latin typeface="Courier New"/>
                <a:ea typeface="Courier New"/>
                <a:cs typeface="Courier New"/>
                <a:sym typeface="Courier New"/>
              </a:rPr>
              <a:t>a</a:t>
            </a:r>
            <a:r>
              <a:rPr lang="en-US" sz="4200">
                <a:solidFill>
                  <a:srgbClr val="0081CC"/>
                </a:solidFill>
                <a:latin typeface="Courier New"/>
                <a:ea typeface="Courier New"/>
                <a:cs typeface="Courier New"/>
                <a:sym typeface="Courier New"/>
              </a:rPr>
              <a:t>l</a:t>
            </a:r>
            <a:r>
              <a:rPr lang="en-US" sz="4100">
                <a:solidFill>
                  <a:srgbClr val="0081CC"/>
                </a:solidFill>
                <a:latin typeface="Courier New"/>
                <a:ea typeface="Courier New"/>
                <a:cs typeface="Courier New"/>
                <a:sym typeface="Courier New"/>
              </a:rPr>
              <a:t>l</a:t>
            </a:r>
            <a:r>
              <a:rPr lang="en-US" sz="5800">
                <a:solidFill>
                  <a:srgbClr val="0081CC"/>
                </a:solidFill>
                <a:latin typeface="Courier New"/>
                <a:ea typeface="Courier New"/>
                <a:cs typeface="Courier New"/>
                <a:sym typeface="Courier New"/>
              </a:rPr>
              <a:t> </a:t>
            </a:r>
            <a:r>
              <a:rPr lang="en-US" sz="3900">
                <a:solidFill>
                  <a:srgbClr val="0081CC"/>
                </a:solidFill>
                <a:latin typeface="Courier New"/>
                <a:ea typeface="Courier New"/>
                <a:cs typeface="Courier New"/>
                <a:sym typeface="Courier New"/>
              </a:rPr>
              <a:t>four margins are 25px</a:t>
            </a:r>
            <a:endParaRPr sz="7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53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4" name="Shape 84"/>
        <p:cNvGrpSpPr/>
        <p:nvPr/>
      </p:nvGrpSpPr>
      <p:grpSpPr>
        <a:xfrm>
          <a:off x="0" y="0"/>
          <a:ext cx="0" cy="0"/>
          <a:chOff x="0" y="0"/>
          <a:chExt cx="0" cy="0"/>
        </a:xfrm>
      </p:grpSpPr>
      <p:pic>
        <p:nvPicPr>
          <p:cNvPr descr="PrepBytes_Logo.png" id="85" name="Google Shape;85;p18"/>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86" name="Google Shape;86;p18"/>
          <p:cNvSpPr txBox="1"/>
          <p:nvPr/>
        </p:nvSpPr>
        <p:spPr>
          <a:xfrm>
            <a:off x="5344768" y="886385"/>
            <a:ext cx="11726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Why Use CSS?</a:t>
            </a:r>
            <a:endParaRPr>
              <a:solidFill>
                <a:schemeClr val="lt1"/>
              </a:solidFill>
              <a:latin typeface="Courier New"/>
              <a:ea typeface="Courier New"/>
              <a:cs typeface="Courier New"/>
              <a:sym typeface="Courier New"/>
            </a:endParaRPr>
          </a:p>
        </p:txBody>
      </p:sp>
      <p:sp>
        <p:nvSpPr>
          <p:cNvPr id="87" name="Google Shape;87;p18"/>
          <p:cNvSpPr txBox="1"/>
          <p:nvPr/>
        </p:nvSpPr>
        <p:spPr>
          <a:xfrm>
            <a:off x="1619475" y="3989025"/>
            <a:ext cx="20193900" cy="1005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800">
                <a:solidFill>
                  <a:srgbClr val="0081CC"/>
                </a:solidFill>
                <a:latin typeface="Courier New"/>
                <a:ea typeface="Courier New"/>
                <a:cs typeface="Courier New"/>
                <a:sym typeface="Courier New"/>
              </a:rPr>
              <a:t>You  can add CSS  to Html page in three different ways:</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5800">
              <a:solidFill>
                <a:srgbClr val="0081CC"/>
              </a:solidFill>
              <a:latin typeface="Courier New"/>
              <a:ea typeface="Courier New"/>
              <a:cs typeface="Courier New"/>
              <a:sym typeface="Courier New"/>
            </a:endParaRPr>
          </a:p>
          <a:p>
            <a:pPr indent="-603250" lvl="0" marL="7315200" rtl="0" algn="l">
              <a:spcBef>
                <a:spcPts val="0"/>
              </a:spcBef>
              <a:spcAft>
                <a:spcPts val="0"/>
              </a:spcAft>
              <a:buClr>
                <a:srgbClr val="FF0000"/>
              </a:buClr>
              <a:buSzPts val="5900"/>
              <a:buFont typeface="Courier New"/>
              <a:buAutoNum type="arabicPeriod"/>
            </a:pPr>
            <a:r>
              <a:rPr lang="en-US" sz="5900">
                <a:solidFill>
                  <a:srgbClr val="FF0000"/>
                </a:solidFill>
                <a:latin typeface="Courier New"/>
                <a:ea typeface="Courier New"/>
                <a:cs typeface="Courier New"/>
                <a:sym typeface="Courier New"/>
              </a:rPr>
              <a:t>Inline CSS</a:t>
            </a:r>
            <a:endParaRPr sz="5900">
              <a:solidFill>
                <a:srgbClr val="FF0000"/>
              </a:solidFill>
              <a:latin typeface="Courier New"/>
              <a:ea typeface="Courier New"/>
              <a:cs typeface="Courier New"/>
              <a:sym typeface="Courier New"/>
            </a:endParaRPr>
          </a:p>
          <a:p>
            <a:pPr indent="-603250" lvl="0" marL="7315200" rtl="0" algn="l">
              <a:spcBef>
                <a:spcPts val="0"/>
              </a:spcBef>
              <a:spcAft>
                <a:spcPts val="0"/>
              </a:spcAft>
              <a:buClr>
                <a:srgbClr val="FF0000"/>
              </a:buClr>
              <a:buSzPts val="5900"/>
              <a:buFont typeface="Courier New"/>
              <a:buAutoNum type="arabicPeriod"/>
            </a:pPr>
            <a:r>
              <a:rPr lang="en-US" sz="5900">
                <a:solidFill>
                  <a:srgbClr val="FF0000"/>
                </a:solidFill>
                <a:latin typeface="Courier New"/>
                <a:ea typeface="Courier New"/>
                <a:cs typeface="Courier New"/>
                <a:sym typeface="Courier New"/>
              </a:rPr>
              <a:t>Internal CSS</a:t>
            </a:r>
            <a:endParaRPr sz="5900">
              <a:solidFill>
                <a:srgbClr val="FF0000"/>
              </a:solidFill>
              <a:latin typeface="Courier New"/>
              <a:ea typeface="Courier New"/>
              <a:cs typeface="Courier New"/>
              <a:sym typeface="Courier New"/>
            </a:endParaRPr>
          </a:p>
          <a:p>
            <a:pPr indent="-603250" lvl="0" marL="7315200" rtl="0" algn="l">
              <a:spcBef>
                <a:spcPts val="0"/>
              </a:spcBef>
              <a:spcAft>
                <a:spcPts val="0"/>
              </a:spcAft>
              <a:buClr>
                <a:srgbClr val="FF0000"/>
              </a:buClr>
              <a:buSzPts val="5900"/>
              <a:buFont typeface="Courier New"/>
              <a:buAutoNum type="arabicPeriod"/>
            </a:pPr>
            <a:r>
              <a:rPr lang="en-US" sz="5900">
                <a:solidFill>
                  <a:srgbClr val="FF0000"/>
                </a:solidFill>
                <a:latin typeface="Courier New"/>
                <a:ea typeface="Courier New"/>
                <a:cs typeface="Courier New"/>
                <a:sym typeface="Courier New"/>
              </a:rPr>
              <a:t>External CSS</a:t>
            </a:r>
            <a:endParaRPr sz="5900">
              <a:solidFill>
                <a:srgbClr val="FF0000"/>
              </a:solidFill>
              <a:latin typeface="Courier New"/>
              <a:ea typeface="Courier New"/>
              <a:cs typeface="Courier New"/>
              <a:sym typeface="Courier New"/>
            </a:endParaRPr>
          </a:p>
          <a:p>
            <a:pPr indent="0" lvl="0" marL="0" rtl="0" algn="l">
              <a:spcBef>
                <a:spcPts val="0"/>
              </a:spcBef>
              <a:spcAft>
                <a:spcPts val="0"/>
              </a:spcAft>
              <a:buNone/>
            </a:pPr>
            <a:r>
              <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5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5800">
                <a:solidFill>
                  <a:srgbClr val="0081CC"/>
                </a:solidFill>
                <a:latin typeface="Courier New"/>
                <a:ea typeface="Courier New"/>
                <a:cs typeface="Courier New"/>
                <a:sym typeface="Courier New"/>
              </a:rPr>
              <a:t>  </a:t>
            </a:r>
            <a:endParaRPr sz="5800">
              <a:solidFill>
                <a:srgbClr val="0081CC"/>
              </a:solidFill>
              <a:latin typeface="Courier New"/>
              <a:ea typeface="Courier New"/>
              <a:cs typeface="Courier New"/>
              <a:sym typeface="Courier New"/>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76" name="Shape 676"/>
        <p:cNvGrpSpPr/>
        <p:nvPr/>
      </p:nvGrpSpPr>
      <p:grpSpPr>
        <a:xfrm>
          <a:off x="0" y="0"/>
          <a:ext cx="0" cy="0"/>
          <a:chOff x="0" y="0"/>
          <a:chExt cx="0" cy="0"/>
        </a:xfrm>
      </p:grpSpPr>
      <p:pic>
        <p:nvPicPr>
          <p:cNvPr descr="PrepBytes_Logo.png" id="677" name="Google Shape;677;p63"/>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678" name="Google Shape;678;p63"/>
          <p:cNvSpPr txBox="1"/>
          <p:nvPr/>
        </p:nvSpPr>
        <p:spPr>
          <a:xfrm>
            <a:off x="6530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Margin</a:t>
            </a:r>
            <a:endParaRPr sz="2700">
              <a:solidFill>
                <a:schemeClr val="lt1"/>
              </a:solidFill>
              <a:latin typeface="Courier New"/>
              <a:ea typeface="Courier New"/>
              <a:cs typeface="Courier New"/>
              <a:sym typeface="Courier New"/>
            </a:endParaRPr>
          </a:p>
        </p:txBody>
      </p:sp>
      <p:sp>
        <p:nvSpPr>
          <p:cNvPr id="679" name="Google Shape;679;p63"/>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680" name="Google Shape;680;p6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81" name="Google Shape;681;p63"/>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82" name="Google Shape;682;p63"/>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683" name="Google Shape;683;p63"/>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84" name="Google Shape;684;p63"/>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85" name="Google Shape;685;p63"/>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86" name="Google Shape;686;p63"/>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87" name="Google Shape;687;p63"/>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688" name="Google Shape;688;p63"/>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89" name="Google Shape;689;p63"/>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690" name="Google Shape;690;p63"/>
          <p:cNvSpPr txBox="1"/>
          <p:nvPr/>
        </p:nvSpPr>
        <p:spPr>
          <a:xfrm>
            <a:off x="385725" y="1227475"/>
            <a:ext cx="9832500" cy="1294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&lt;!DOCTYPE html&gt;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&lt;html&gt;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&lt;head&gt;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&lt;style&gt;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div {</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border: 1px solid black;</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margin-top: 100px;</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margin-bottom: 100px;</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margin-right: 150px;</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margin-left: 80px;</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background-color: red;</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&lt;/style&gt;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&lt;/head&gt;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&lt;body&gt;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&lt;h2&gt;Using individual margin properties&lt;/h2&gt;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&lt;div&gt;This div element has a top margin of 100px, a right margin of 150px, a bottom margin of 100px, and a left margin of 80px.&lt;/div&gt;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&lt;/body&gt;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&lt;/html&gt;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900">
              <a:solidFill>
                <a:srgbClr val="FFFC66"/>
              </a:solidFill>
              <a:latin typeface="Courier New"/>
              <a:ea typeface="Courier New"/>
              <a:cs typeface="Courier New"/>
              <a:sym typeface="Courier New"/>
            </a:endParaRPr>
          </a:p>
        </p:txBody>
      </p:sp>
      <p:sp>
        <p:nvSpPr>
          <p:cNvPr id="691" name="Google Shape;691;p63"/>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692" name="Google Shape;692;p63"/>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693" name="Google Shape;693;p63"/>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694" name="Google Shape;694;p63"/>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695" name="Google Shape;695;p63"/>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99" name="Shape 699"/>
        <p:cNvGrpSpPr/>
        <p:nvPr/>
      </p:nvGrpSpPr>
      <p:grpSpPr>
        <a:xfrm>
          <a:off x="0" y="0"/>
          <a:ext cx="0" cy="0"/>
          <a:chOff x="0" y="0"/>
          <a:chExt cx="0" cy="0"/>
        </a:xfrm>
      </p:grpSpPr>
      <p:pic>
        <p:nvPicPr>
          <p:cNvPr descr="PrepBytes_Logo.png" id="700" name="Google Shape;700;p64"/>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701" name="Google Shape;701;p64"/>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Margin</a:t>
            </a:r>
            <a:endParaRPr sz="2700">
              <a:solidFill>
                <a:schemeClr val="lt1"/>
              </a:solidFill>
              <a:latin typeface="Courier New"/>
              <a:ea typeface="Courier New"/>
              <a:cs typeface="Courier New"/>
              <a:sym typeface="Courier New"/>
            </a:endParaRPr>
          </a:p>
        </p:txBody>
      </p:sp>
      <p:sp>
        <p:nvSpPr>
          <p:cNvPr id="702" name="Google Shape;702;p64"/>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703" name="Google Shape;703;p6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04" name="Google Shape;704;p64"/>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05" name="Google Shape;705;p64"/>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706" name="Google Shape;706;p64"/>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07" name="Google Shape;707;p64"/>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08" name="Google Shape;708;p64"/>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09" name="Google Shape;709;p64"/>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10" name="Google Shape;710;p64"/>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711" name="Google Shape;711;p64"/>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12" name="Google Shape;712;p64"/>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13" name="Google Shape;713;p64"/>
          <p:cNvSpPr txBox="1"/>
          <p:nvPr/>
        </p:nvSpPr>
        <p:spPr>
          <a:xfrm>
            <a:off x="842925" y="2218075"/>
            <a:ext cx="9832500" cy="12315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Clr>
                <a:schemeClr val="dk1"/>
              </a:buClr>
              <a:buSzPts val="7000"/>
              <a:buFont typeface="Verdana"/>
              <a:buNone/>
            </a:pPr>
            <a:r>
              <a:rPr lang="en-US" sz="6800">
                <a:solidFill>
                  <a:srgbClr val="0081CC"/>
                </a:solidFill>
                <a:latin typeface="Courier New"/>
                <a:ea typeface="Courier New"/>
                <a:cs typeface="Courier New"/>
                <a:sym typeface="Courier New"/>
              </a:rPr>
              <a:t>Output:</a:t>
            </a:r>
            <a:endParaRPr sz="100">
              <a:latin typeface="Courier New"/>
              <a:ea typeface="Courier New"/>
              <a:cs typeface="Courier New"/>
              <a:sym typeface="Courier New"/>
            </a:endParaRPr>
          </a:p>
        </p:txBody>
      </p:sp>
      <p:sp>
        <p:nvSpPr>
          <p:cNvPr id="714" name="Google Shape;714;p64"/>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715" name="Google Shape;715;p64"/>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716" name="Google Shape;716;p64"/>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717" name="Google Shape;717;p64"/>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718" name="Google Shape;718;p64"/>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719" name="Google Shape;719;p64"/>
          <p:cNvPicPr preferRelativeResize="0"/>
          <p:nvPr/>
        </p:nvPicPr>
        <p:blipFill>
          <a:blip r:embed="rId4">
            <a:alphaModFix/>
          </a:blip>
          <a:stretch>
            <a:fillRect/>
          </a:stretch>
        </p:blipFill>
        <p:spPr>
          <a:xfrm>
            <a:off x="1421175" y="4323125"/>
            <a:ext cx="19301550" cy="9630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23" name="Shape 723"/>
        <p:cNvGrpSpPr/>
        <p:nvPr/>
      </p:nvGrpSpPr>
      <p:grpSpPr>
        <a:xfrm>
          <a:off x="0" y="0"/>
          <a:ext cx="0" cy="0"/>
          <a:chOff x="0" y="0"/>
          <a:chExt cx="0" cy="0"/>
        </a:xfrm>
      </p:grpSpPr>
      <p:pic>
        <p:nvPicPr>
          <p:cNvPr descr="PrepBytes_Logo.png" id="724" name="Google Shape;724;p65"/>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725" name="Google Shape;725;p65"/>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Padding</a:t>
            </a:r>
            <a:endParaRPr sz="2700">
              <a:solidFill>
                <a:schemeClr val="lt1"/>
              </a:solidFill>
              <a:latin typeface="Courier New"/>
              <a:ea typeface="Courier New"/>
              <a:cs typeface="Courier New"/>
              <a:sym typeface="Courier New"/>
            </a:endParaRPr>
          </a:p>
        </p:txBody>
      </p:sp>
      <p:sp>
        <p:nvSpPr>
          <p:cNvPr id="726" name="Google Shape;726;p65"/>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727" name="Google Shape;727;p6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28" name="Google Shape;728;p65"/>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29" name="Google Shape;729;p65"/>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730" name="Google Shape;730;p65"/>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31" name="Google Shape;731;p65"/>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32" name="Google Shape;732;p65"/>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33" name="Google Shape;733;p65"/>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34" name="Google Shape;734;p65"/>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735" name="Google Shape;735;p65"/>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36" name="Google Shape;736;p65"/>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37" name="Google Shape;737;p65"/>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738" name="Google Shape;738;p65"/>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739" name="Google Shape;739;p65"/>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740" name="Google Shape;740;p65"/>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741" name="Google Shape;741;p65"/>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742" name="Google Shape;742;p65"/>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43" name="Google Shape;743;p65"/>
          <p:cNvSpPr txBox="1"/>
          <p:nvPr/>
        </p:nvSpPr>
        <p:spPr>
          <a:xfrm>
            <a:off x="793225" y="2908450"/>
            <a:ext cx="19503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solidFill>
                  <a:srgbClr val="0081CC"/>
                </a:solidFill>
                <a:latin typeface="Courier New"/>
                <a:ea typeface="Courier New"/>
                <a:cs typeface="Courier New"/>
                <a:sym typeface="Courier New"/>
              </a:rPr>
              <a:t>The CSS padding properties are used to generate space around a</a:t>
            </a:r>
            <a:r>
              <a:rPr lang="en-US">
                <a:solidFill>
                  <a:srgbClr val="0081CC"/>
                </a:solidFill>
                <a:latin typeface="Courier New"/>
                <a:ea typeface="Courier New"/>
                <a:cs typeface="Courier New"/>
                <a:sym typeface="Courier New"/>
              </a:rPr>
              <a:t>n </a:t>
            </a:r>
            <a:r>
              <a:rPr lang="en-US" sz="3700">
                <a:solidFill>
                  <a:srgbClr val="0081CC"/>
                </a:solidFill>
                <a:latin typeface="Courier New"/>
                <a:ea typeface="Courier New"/>
                <a:cs typeface="Courier New"/>
                <a:sym typeface="Courier New"/>
              </a:rPr>
              <a:t>element's </a:t>
            </a:r>
            <a:r>
              <a:rPr lang="en-US" sz="4800">
                <a:solidFill>
                  <a:srgbClr val="0081CC"/>
                </a:solidFill>
                <a:latin typeface="Courier New"/>
                <a:ea typeface="Courier New"/>
                <a:cs typeface="Courier New"/>
                <a:sym typeface="Courier New"/>
              </a:rPr>
              <a:t>content, inside of any defined</a:t>
            </a:r>
            <a:r>
              <a:rPr lang="en-US" sz="4200">
                <a:solidFill>
                  <a:srgbClr val="0081CC"/>
                </a:solidFill>
                <a:latin typeface="Courier New"/>
                <a:ea typeface="Courier New"/>
                <a:cs typeface="Courier New"/>
                <a:sym typeface="Courier New"/>
              </a:rPr>
              <a:t> borders.</a:t>
            </a:r>
            <a:endParaRPr sz="4200">
              <a:solidFill>
                <a:srgbClr val="0081CC"/>
              </a:solidFill>
              <a:latin typeface="Courier New"/>
              <a:ea typeface="Courier New"/>
              <a:cs typeface="Courier New"/>
              <a:sym typeface="Courier New"/>
            </a:endParaRPr>
          </a:p>
        </p:txBody>
      </p:sp>
      <p:sp>
        <p:nvSpPr>
          <p:cNvPr id="744" name="Google Shape;744;p65"/>
          <p:cNvSpPr txBox="1"/>
          <p:nvPr/>
        </p:nvSpPr>
        <p:spPr>
          <a:xfrm>
            <a:off x="689475" y="5122850"/>
            <a:ext cx="222618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CSS has properties for specifying the padding for each side of an element:</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padding-top</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padding-right</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padding-bottom</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padding-left</a:t>
            </a:r>
            <a:endParaRPr sz="3900">
              <a:solidFill>
                <a:srgbClr val="0081CC"/>
              </a:solidFill>
              <a:latin typeface="Courier New"/>
              <a:ea typeface="Courier New"/>
              <a:cs typeface="Courier New"/>
              <a:sym typeface="Courier New"/>
            </a:endParaRPr>
          </a:p>
        </p:txBody>
      </p:sp>
      <p:sp>
        <p:nvSpPr>
          <p:cNvPr id="745" name="Google Shape;745;p65"/>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46" name="Google Shape;746;p65"/>
          <p:cNvSpPr txBox="1"/>
          <p:nvPr/>
        </p:nvSpPr>
        <p:spPr>
          <a:xfrm>
            <a:off x="219425" y="9353325"/>
            <a:ext cx="18838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If the padding property has four values:</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0000"/>
                </a:solidFill>
                <a:latin typeface="Courier New"/>
                <a:ea typeface="Courier New"/>
                <a:cs typeface="Courier New"/>
                <a:sym typeface="Courier New"/>
              </a:rPr>
              <a:t>padding: 25px 50px 75px 100px;</a:t>
            </a:r>
            <a:endParaRPr sz="3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top padding is 25px</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right padding is 50px</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bottom padding is 75px</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left padding is 100px</a:t>
            </a:r>
            <a:endParaRPr sz="3600">
              <a:solidFill>
                <a:srgbClr val="0081CC"/>
              </a:solidFill>
              <a:latin typeface="Courier New"/>
              <a:ea typeface="Courier New"/>
              <a:cs typeface="Courier New"/>
              <a:sym typeface="Courier New"/>
            </a:endParaRPr>
          </a:p>
        </p:txBody>
      </p:sp>
      <p:sp>
        <p:nvSpPr>
          <p:cNvPr id="747" name="Google Shape;747;p65"/>
          <p:cNvSpPr txBox="1"/>
          <p:nvPr/>
        </p:nvSpPr>
        <p:spPr>
          <a:xfrm>
            <a:off x="11592500" y="9264275"/>
            <a:ext cx="10080300" cy="438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If the padding property has three values:</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FF0000"/>
                </a:solidFill>
                <a:latin typeface="Courier New"/>
                <a:ea typeface="Courier New"/>
                <a:cs typeface="Courier New"/>
                <a:sym typeface="Courier New"/>
              </a:rPr>
              <a:t>padding: 25px 50px 75px;</a:t>
            </a:r>
            <a:endParaRPr sz="39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top padding is 25px</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right and left paddings are 50px</a:t>
            </a:r>
            <a:endParaRPr sz="39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900">
                <a:solidFill>
                  <a:srgbClr val="0081CC"/>
                </a:solidFill>
                <a:latin typeface="Courier New"/>
                <a:ea typeface="Courier New"/>
                <a:cs typeface="Courier New"/>
                <a:sym typeface="Courier New"/>
              </a:rPr>
              <a:t>bottom padding is 75px</a:t>
            </a:r>
            <a:endParaRPr sz="3900">
              <a:solidFill>
                <a:srgbClr val="0081CC"/>
              </a:solidFill>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51" name="Shape 751"/>
        <p:cNvGrpSpPr/>
        <p:nvPr/>
      </p:nvGrpSpPr>
      <p:grpSpPr>
        <a:xfrm>
          <a:off x="0" y="0"/>
          <a:ext cx="0" cy="0"/>
          <a:chOff x="0" y="0"/>
          <a:chExt cx="0" cy="0"/>
        </a:xfrm>
      </p:grpSpPr>
      <p:pic>
        <p:nvPicPr>
          <p:cNvPr descr="PrepBytes_Logo.png" id="752" name="Google Shape;752;p66"/>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753" name="Google Shape;753;p66"/>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Padding</a:t>
            </a:r>
            <a:endParaRPr sz="2700">
              <a:solidFill>
                <a:schemeClr val="lt1"/>
              </a:solidFill>
              <a:latin typeface="Courier New"/>
              <a:ea typeface="Courier New"/>
              <a:cs typeface="Courier New"/>
              <a:sym typeface="Courier New"/>
            </a:endParaRPr>
          </a:p>
        </p:txBody>
      </p:sp>
      <p:sp>
        <p:nvSpPr>
          <p:cNvPr id="754" name="Google Shape;754;p66"/>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755" name="Google Shape;755;p6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56" name="Google Shape;756;p66"/>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57" name="Google Shape;757;p66"/>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758" name="Google Shape;758;p66"/>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59" name="Google Shape;759;p66"/>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60" name="Google Shape;760;p66"/>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61" name="Google Shape;761;p66"/>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62" name="Google Shape;762;p66"/>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763" name="Google Shape;763;p66"/>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64" name="Google Shape;764;p66"/>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65" name="Google Shape;765;p66"/>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766" name="Google Shape;766;p66"/>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767" name="Google Shape;767;p66"/>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768" name="Google Shape;768;p66"/>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769" name="Google Shape;769;p66"/>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770" name="Google Shape;770;p66"/>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71" name="Google Shape;771;p66"/>
          <p:cNvSpPr txBox="1"/>
          <p:nvPr/>
        </p:nvSpPr>
        <p:spPr>
          <a:xfrm>
            <a:off x="793225" y="2908450"/>
            <a:ext cx="195036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solidFill>
                  <a:srgbClr val="0081CC"/>
                </a:solidFill>
                <a:latin typeface="Courier New"/>
                <a:ea typeface="Courier New"/>
                <a:cs typeface="Courier New"/>
                <a:sym typeface="Courier New"/>
              </a:rPr>
              <a:t>If the padding property has two values:</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0000"/>
                </a:solidFill>
                <a:latin typeface="Courier New"/>
                <a:ea typeface="Courier New"/>
                <a:cs typeface="Courier New"/>
                <a:sym typeface="Courier New"/>
              </a:rPr>
              <a:t>padding: 25px 50px;</a:t>
            </a:r>
            <a:endParaRPr sz="42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0081CC"/>
                </a:solidFill>
                <a:latin typeface="Courier New"/>
                <a:ea typeface="Courier New"/>
                <a:cs typeface="Courier New"/>
                <a:sym typeface="Courier New"/>
              </a:rPr>
              <a:t>top and bottom paddings are 25px</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0081CC"/>
                </a:solidFill>
                <a:latin typeface="Courier New"/>
                <a:ea typeface="Courier New"/>
                <a:cs typeface="Courier New"/>
                <a:sym typeface="Courier New"/>
              </a:rPr>
              <a:t>right and left paddings are 50px</a:t>
            </a:r>
            <a:endParaRPr sz="4200">
              <a:solidFill>
                <a:srgbClr val="0081CC"/>
              </a:solidFill>
              <a:latin typeface="Courier New"/>
              <a:ea typeface="Courier New"/>
              <a:cs typeface="Courier New"/>
              <a:sym typeface="Courier New"/>
            </a:endParaRPr>
          </a:p>
        </p:txBody>
      </p:sp>
      <p:sp>
        <p:nvSpPr>
          <p:cNvPr id="772" name="Google Shape;772;p66"/>
          <p:cNvSpPr txBox="1"/>
          <p:nvPr/>
        </p:nvSpPr>
        <p:spPr>
          <a:xfrm>
            <a:off x="689475" y="5122850"/>
            <a:ext cx="2226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773" name="Google Shape;773;p66"/>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74" name="Google Shape;774;p66"/>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775" name="Google Shape;775;p66"/>
          <p:cNvSpPr txBox="1"/>
          <p:nvPr/>
        </p:nvSpPr>
        <p:spPr>
          <a:xfrm>
            <a:off x="11592500" y="78164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chemeClr val="accent1"/>
              </a:solidFill>
              <a:latin typeface="Helvetica Neue"/>
              <a:ea typeface="Helvetica Neue"/>
              <a:cs typeface="Helvetica Neue"/>
              <a:sym typeface="Helvetica Neue"/>
            </a:endParaRPr>
          </a:p>
        </p:txBody>
      </p:sp>
      <p:sp>
        <p:nvSpPr>
          <p:cNvPr id="776" name="Google Shape;776;p66"/>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77" name="Google Shape;777;p66"/>
          <p:cNvSpPr txBox="1"/>
          <p:nvPr/>
        </p:nvSpPr>
        <p:spPr>
          <a:xfrm>
            <a:off x="516875" y="7245425"/>
            <a:ext cx="12724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500">
                <a:solidFill>
                  <a:srgbClr val="0081CC"/>
                </a:solidFill>
                <a:latin typeface="Courier New"/>
                <a:ea typeface="Courier New"/>
                <a:cs typeface="Courier New"/>
                <a:sym typeface="Courier New"/>
              </a:rPr>
              <a:t>If the padding property has one value:</a:t>
            </a:r>
            <a:endParaRPr sz="45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5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500">
                <a:solidFill>
                  <a:srgbClr val="FF0000"/>
                </a:solidFill>
                <a:latin typeface="Courier New"/>
                <a:ea typeface="Courier New"/>
                <a:cs typeface="Courier New"/>
                <a:sym typeface="Courier New"/>
              </a:rPr>
              <a:t>padding: 25px;</a:t>
            </a:r>
            <a:endParaRPr sz="45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4500">
                <a:solidFill>
                  <a:srgbClr val="0081CC"/>
                </a:solidFill>
                <a:latin typeface="Courier New"/>
                <a:ea typeface="Courier New"/>
                <a:cs typeface="Courier New"/>
                <a:sym typeface="Courier New"/>
              </a:rPr>
              <a:t>all four paddings are 25px</a:t>
            </a:r>
            <a:endParaRPr sz="4500">
              <a:solidFill>
                <a:srgbClr val="0081CC"/>
              </a:solidFill>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81" name="Shape 781"/>
        <p:cNvGrpSpPr/>
        <p:nvPr/>
      </p:nvGrpSpPr>
      <p:grpSpPr>
        <a:xfrm>
          <a:off x="0" y="0"/>
          <a:ext cx="0" cy="0"/>
          <a:chOff x="0" y="0"/>
          <a:chExt cx="0" cy="0"/>
        </a:xfrm>
      </p:grpSpPr>
      <p:pic>
        <p:nvPicPr>
          <p:cNvPr descr="PrepBytes_Logo.png" id="782" name="Google Shape;782;p67"/>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783" name="Google Shape;783;p67"/>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Padding</a:t>
            </a:r>
            <a:endParaRPr sz="2700">
              <a:solidFill>
                <a:schemeClr val="lt1"/>
              </a:solidFill>
              <a:latin typeface="Courier New"/>
              <a:ea typeface="Courier New"/>
              <a:cs typeface="Courier New"/>
              <a:sym typeface="Courier New"/>
            </a:endParaRPr>
          </a:p>
        </p:txBody>
      </p:sp>
      <p:sp>
        <p:nvSpPr>
          <p:cNvPr id="784" name="Google Shape;784;p67"/>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785" name="Google Shape;785;p6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86" name="Google Shape;786;p67"/>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87" name="Google Shape;787;p67"/>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788" name="Google Shape;788;p67"/>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89" name="Google Shape;789;p67"/>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90" name="Google Shape;790;p67"/>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91" name="Google Shape;791;p67"/>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92" name="Google Shape;792;p67"/>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793" name="Google Shape;793;p67"/>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94" name="Google Shape;794;p67"/>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795" name="Google Shape;795;p67"/>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796" name="Google Shape;796;p67"/>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797" name="Google Shape;797;p67"/>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798" name="Google Shape;798;p67"/>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799" name="Google Shape;799;p67"/>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800" name="Google Shape;800;p67"/>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01" name="Google Shape;801;p67"/>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802" name="Google Shape;802;p67"/>
          <p:cNvSpPr txBox="1"/>
          <p:nvPr/>
        </p:nvSpPr>
        <p:spPr>
          <a:xfrm>
            <a:off x="689475" y="5122850"/>
            <a:ext cx="2226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803" name="Google Shape;803;p67"/>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04" name="Google Shape;804;p67"/>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805" name="Google Shape;805;p67"/>
          <p:cNvSpPr txBox="1"/>
          <p:nvPr/>
        </p:nvSpPr>
        <p:spPr>
          <a:xfrm>
            <a:off x="11592500" y="78164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chemeClr val="accent1"/>
              </a:solidFill>
              <a:latin typeface="Helvetica Neue"/>
              <a:ea typeface="Helvetica Neue"/>
              <a:cs typeface="Helvetica Neue"/>
              <a:sym typeface="Helvetica Neue"/>
            </a:endParaRPr>
          </a:p>
        </p:txBody>
      </p:sp>
      <p:sp>
        <p:nvSpPr>
          <p:cNvPr id="806" name="Google Shape;806;p67"/>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07" name="Google Shape;807;p67"/>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808" name="Google Shape;808;p67"/>
          <p:cNvSpPr txBox="1"/>
          <p:nvPr/>
        </p:nvSpPr>
        <p:spPr>
          <a:xfrm>
            <a:off x="1640775" y="2706975"/>
            <a:ext cx="20359200" cy="1080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&lt;!DOCTYPE html&gt;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&lt;html&gt;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&lt;head&gt;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&lt;style&gt;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div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border: 1px solid black;</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background-color: red;</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padding-top: 50px;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padding-right: 30px;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padding-bottom: 50px;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padding-left: 80px;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&lt;/style&gt;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&lt;/head&gt;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&lt;body&gt;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&lt;h2&gt;Using individual padding properties&lt;/h2&gt;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&lt;div&gt;This div element has a top padding of 50px, a right padding of 30px, a bottom padding of 50px, and a left padding of 80px.&lt;/div&gt;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&lt;/body&gt;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&lt;/html&gt;</a:t>
            </a:r>
            <a:endParaRPr sz="3000">
              <a:solidFill>
                <a:srgbClr val="FFFC66"/>
              </a:solidFill>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12" name="Shape 812"/>
        <p:cNvGrpSpPr/>
        <p:nvPr/>
      </p:nvGrpSpPr>
      <p:grpSpPr>
        <a:xfrm>
          <a:off x="0" y="0"/>
          <a:ext cx="0" cy="0"/>
          <a:chOff x="0" y="0"/>
          <a:chExt cx="0" cy="0"/>
        </a:xfrm>
      </p:grpSpPr>
      <p:pic>
        <p:nvPicPr>
          <p:cNvPr descr="PrepBytes_Logo.png" id="813" name="Google Shape;813;p68"/>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814" name="Google Shape;814;p68"/>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Padding</a:t>
            </a:r>
            <a:endParaRPr sz="2700">
              <a:solidFill>
                <a:schemeClr val="lt1"/>
              </a:solidFill>
              <a:latin typeface="Courier New"/>
              <a:ea typeface="Courier New"/>
              <a:cs typeface="Courier New"/>
              <a:sym typeface="Courier New"/>
            </a:endParaRPr>
          </a:p>
        </p:txBody>
      </p:sp>
      <p:sp>
        <p:nvSpPr>
          <p:cNvPr id="815" name="Google Shape;815;p68"/>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816" name="Google Shape;816;p6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17" name="Google Shape;817;p68"/>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18" name="Google Shape;818;p68"/>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819" name="Google Shape;819;p68"/>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20" name="Google Shape;820;p68"/>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21" name="Google Shape;821;p68"/>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22" name="Google Shape;822;p68"/>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23" name="Google Shape;823;p68"/>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824" name="Google Shape;824;p68"/>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25" name="Google Shape;825;p68"/>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26" name="Google Shape;826;p68"/>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827" name="Google Shape;827;p68"/>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828" name="Google Shape;828;p68"/>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829" name="Google Shape;829;p68"/>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830" name="Google Shape;830;p68"/>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831" name="Google Shape;831;p68"/>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32" name="Google Shape;832;p68"/>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833" name="Google Shape;833;p68"/>
          <p:cNvSpPr txBox="1"/>
          <p:nvPr/>
        </p:nvSpPr>
        <p:spPr>
          <a:xfrm>
            <a:off x="689475" y="5122850"/>
            <a:ext cx="2226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834" name="Google Shape;834;p68"/>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35" name="Google Shape;835;p68"/>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836" name="Google Shape;836;p68"/>
          <p:cNvSpPr txBox="1"/>
          <p:nvPr/>
        </p:nvSpPr>
        <p:spPr>
          <a:xfrm>
            <a:off x="11592500" y="78164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chemeClr val="accent1"/>
              </a:solidFill>
              <a:latin typeface="Helvetica Neue"/>
              <a:ea typeface="Helvetica Neue"/>
              <a:cs typeface="Helvetica Neue"/>
              <a:sym typeface="Helvetica Neue"/>
            </a:endParaRPr>
          </a:p>
        </p:txBody>
      </p:sp>
      <p:sp>
        <p:nvSpPr>
          <p:cNvPr id="837" name="Google Shape;837;p68"/>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38" name="Google Shape;838;p68"/>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839" name="Google Shape;839;p68"/>
          <p:cNvSpPr txBox="1"/>
          <p:nvPr/>
        </p:nvSpPr>
        <p:spPr>
          <a:xfrm>
            <a:off x="1640775" y="2706975"/>
            <a:ext cx="20359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p:txBody>
      </p:sp>
      <p:pic>
        <p:nvPicPr>
          <p:cNvPr id="840" name="Google Shape;840;p68"/>
          <p:cNvPicPr preferRelativeResize="0"/>
          <p:nvPr/>
        </p:nvPicPr>
        <p:blipFill>
          <a:blip r:embed="rId4">
            <a:alphaModFix/>
          </a:blip>
          <a:stretch>
            <a:fillRect/>
          </a:stretch>
        </p:blipFill>
        <p:spPr>
          <a:xfrm>
            <a:off x="1421175" y="2522875"/>
            <a:ext cx="20578801" cy="10928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44" name="Shape 844"/>
        <p:cNvGrpSpPr/>
        <p:nvPr/>
      </p:nvGrpSpPr>
      <p:grpSpPr>
        <a:xfrm>
          <a:off x="0" y="0"/>
          <a:ext cx="0" cy="0"/>
          <a:chOff x="0" y="0"/>
          <a:chExt cx="0" cy="0"/>
        </a:xfrm>
      </p:grpSpPr>
      <p:pic>
        <p:nvPicPr>
          <p:cNvPr descr="PrepBytes_Logo.png" id="845" name="Google Shape;845;p69"/>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846" name="Google Shape;846;p69"/>
          <p:cNvSpPr txBox="1"/>
          <p:nvPr/>
        </p:nvSpPr>
        <p:spPr>
          <a:xfrm>
            <a:off x="2339275" y="711500"/>
            <a:ext cx="9591900" cy="13803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rPr lang="en-US" sz="8300">
                <a:solidFill>
                  <a:schemeClr val="lt1"/>
                </a:solidFill>
                <a:latin typeface="Courier New"/>
                <a:ea typeface="Courier New"/>
                <a:cs typeface="Courier New"/>
                <a:sym typeface="Courier New"/>
              </a:rPr>
              <a:t>Border</a:t>
            </a:r>
            <a:endParaRPr sz="2700">
              <a:solidFill>
                <a:schemeClr val="lt1"/>
              </a:solidFill>
              <a:latin typeface="Courier New"/>
              <a:ea typeface="Courier New"/>
              <a:cs typeface="Courier New"/>
              <a:sym typeface="Courier New"/>
            </a:endParaRPr>
          </a:p>
        </p:txBody>
      </p:sp>
      <p:sp>
        <p:nvSpPr>
          <p:cNvPr id="847" name="Google Shape;847;p69"/>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848" name="Google Shape;848;p6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49" name="Google Shape;849;p69"/>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50" name="Google Shape;850;p69"/>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851" name="Google Shape;851;p69"/>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52" name="Google Shape;852;p69"/>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53" name="Google Shape;853;p69"/>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54" name="Google Shape;854;p69"/>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55" name="Google Shape;855;p69"/>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856" name="Google Shape;856;p69"/>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57" name="Google Shape;857;p69"/>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58" name="Google Shape;858;p69"/>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859" name="Google Shape;859;p69"/>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860" name="Google Shape;860;p69"/>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861" name="Google Shape;861;p69"/>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862" name="Google Shape;862;p69"/>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863" name="Google Shape;863;p69"/>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64" name="Google Shape;864;p69"/>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865" name="Google Shape;865;p69"/>
          <p:cNvSpPr txBox="1"/>
          <p:nvPr/>
        </p:nvSpPr>
        <p:spPr>
          <a:xfrm>
            <a:off x="689475" y="5122850"/>
            <a:ext cx="2226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866" name="Google Shape;866;p69"/>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67" name="Google Shape;867;p69"/>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868" name="Google Shape;868;p69"/>
          <p:cNvSpPr txBox="1"/>
          <p:nvPr/>
        </p:nvSpPr>
        <p:spPr>
          <a:xfrm>
            <a:off x="11592500" y="78164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chemeClr val="accent1"/>
              </a:solidFill>
              <a:latin typeface="Helvetica Neue"/>
              <a:ea typeface="Helvetica Neue"/>
              <a:cs typeface="Helvetica Neue"/>
              <a:sym typeface="Helvetica Neue"/>
            </a:endParaRPr>
          </a:p>
        </p:txBody>
      </p:sp>
      <p:sp>
        <p:nvSpPr>
          <p:cNvPr id="869" name="Google Shape;869;p69"/>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70" name="Google Shape;870;p69"/>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871" name="Google Shape;871;p69"/>
          <p:cNvSpPr txBox="1"/>
          <p:nvPr/>
        </p:nvSpPr>
        <p:spPr>
          <a:xfrm>
            <a:off x="1640775" y="2706975"/>
            <a:ext cx="20359200" cy="1205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The CSS border properties allow you to specify the style, width, and color of an element's border.</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The border-style property specifies what kind of border to display.</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The following values are allowed:</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dotted - Defines a dotted border</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dashed - Defines a dashed border</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solid - Defines a solid border</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double - Defines a double border</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groove - Defines a 3D grooved border. The effect depends on the border-color value</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ridge - Defines a 3D ridged border. The effect depends on the border-color value</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inset - Defines a 3D inset border. The effect depends on the border-color value</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outset - Defines a 3D outset border. The effect depends on the border-color value</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none - Defines no border</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hidden - Defines a hidden border</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The border-style property can have from one to four values (for the top border, right border, bottom border, and the left border).</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600">
              <a:solidFill>
                <a:srgbClr val="FFFC66"/>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75" name="Shape 875"/>
        <p:cNvGrpSpPr/>
        <p:nvPr/>
      </p:nvGrpSpPr>
      <p:grpSpPr>
        <a:xfrm>
          <a:off x="0" y="0"/>
          <a:ext cx="0" cy="0"/>
          <a:chOff x="0" y="0"/>
          <a:chExt cx="0" cy="0"/>
        </a:xfrm>
      </p:grpSpPr>
      <p:pic>
        <p:nvPicPr>
          <p:cNvPr descr="PrepBytes_Logo.png" id="876" name="Google Shape;876;p70"/>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877" name="Google Shape;877;p70"/>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878" name="Google Shape;878;p70"/>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879" name="Google Shape;879;p7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80" name="Google Shape;880;p70"/>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81" name="Google Shape;881;p70"/>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882" name="Google Shape;882;p70"/>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83" name="Google Shape;883;p70"/>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84" name="Google Shape;884;p70"/>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85" name="Google Shape;885;p70"/>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86" name="Google Shape;886;p70"/>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887" name="Google Shape;887;p70"/>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88" name="Google Shape;888;p70"/>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889" name="Google Shape;889;p70"/>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890" name="Google Shape;890;p70"/>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891" name="Google Shape;891;p70"/>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892" name="Google Shape;892;p70"/>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893" name="Google Shape;893;p70"/>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894" name="Google Shape;894;p70"/>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95" name="Google Shape;895;p70"/>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896" name="Google Shape;896;p70"/>
          <p:cNvSpPr txBox="1"/>
          <p:nvPr/>
        </p:nvSpPr>
        <p:spPr>
          <a:xfrm>
            <a:off x="689475" y="5122850"/>
            <a:ext cx="2226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897" name="Google Shape;897;p70"/>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98" name="Google Shape;898;p70"/>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899" name="Google Shape;899;p70"/>
          <p:cNvSpPr txBox="1"/>
          <p:nvPr/>
        </p:nvSpPr>
        <p:spPr>
          <a:xfrm>
            <a:off x="10220900" y="32444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chemeClr val="accent1"/>
              </a:solidFill>
              <a:latin typeface="Helvetica Neue"/>
              <a:ea typeface="Helvetica Neue"/>
              <a:cs typeface="Helvetica Neue"/>
              <a:sym typeface="Helvetica Neue"/>
            </a:endParaRPr>
          </a:p>
        </p:txBody>
      </p:sp>
      <p:sp>
        <p:nvSpPr>
          <p:cNvPr id="900" name="Google Shape;900;p70"/>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01" name="Google Shape;901;p70"/>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902" name="Google Shape;902;p70"/>
          <p:cNvSpPr txBox="1"/>
          <p:nvPr/>
        </p:nvSpPr>
        <p:spPr>
          <a:xfrm>
            <a:off x="1640775" y="2706975"/>
            <a:ext cx="8659200" cy="117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&lt;!DOCTYPE html&gt;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&lt;html&gt;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&lt;head&gt;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&lt;style&gt;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body{</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background:black;</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color:white</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p.dotted {border-style: dotted;}</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p.dashed {border-style: dashed;}</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p.solid {border-style: solid;}</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p.double {border-style: double;}</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p.groove {border-style: groove;}</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p.ridge {border-style: ridge;}</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p.inset {border-style: inset;}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p.outset {border-style: outset;}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p.none {border-style: none;}</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p.hidden {border-style: hidden;}</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&lt;/style&gt;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&lt;/head&gt;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&lt;body&gt;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p:txBody>
      </p:sp>
      <p:sp>
        <p:nvSpPr>
          <p:cNvPr id="903" name="Google Shape;903;p70"/>
          <p:cNvSpPr txBox="1"/>
          <p:nvPr/>
        </p:nvSpPr>
        <p:spPr>
          <a:xfrm>
            <a:off x="793225" y="991525"/>
            <a:ext cx="113877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Clr>
                <a:schemeClr val="dk1"/>
              </a:buClr>
              <a:buSzPts val="7000"/>
              <a:buFont typeface="Verdana"/>
              <a:buNone/>
            </a:pPr>
            <a:r>
              <a:rPr lang="en-US" sz="6900">
                <a:solidFill>
                  <a:srgbClr val="0081CC"/>
                </a:solidFill>
                <a:latin typeface="Courier New"/>
                <a:ea typeface="Courier New"/>
                <a:cs typeface="Courier New"/>
                <a:sym typeface="Courier New"/>
              </a:rPr>
              <a:t>Example</a:t>
            </a:r>
            <a:endParaRPr sz="100">
              <a:solidFill>
                <a:srgbClr val="0081CC"/>
              </a:solidFill>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07" name="Shape 907"/>
        <p:cNvGrpSpPr/>
        <p:nvPr/>
      </p:nvGrpSpPr>
      <p:grpSpPr>
        <a:xfrm>
          <a:off x="0" y="0"/>
          <a:ext cx="0" cy="0"/>
          <a:chOff x="0" y="0"/>
          <a:chExt cx="0" cy="0"/>
        </a:xfrm>
      </p:grpSpPr>
      <p:pic>
        <p:nvPicPr>
          <p:cNvPr descr="PrepBytes_Logo.png" id="908" name="Google Shape;908;p71"/>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909" name="Google Shape;909;p71"/>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910" name="Google Shape;910;p71"/>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911" name="Google Shape;911;p7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12" name="Google Shape;912;p71"/>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13" name="Google Shape;913;p71"/>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914" name="Google Shape;914;p71"/>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15" name="Google Shape;915;p71"/>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16" name="Google Shape;916;p71"/>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17" name="Google Shape;917;p71"/>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18" name="Google Shape;918;p71"/>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919" name="Google Shape;919;p71"/>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20" name="Google Shape;920;p71"/>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21" name="Google Shape;921;p71"/>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922" name="Google Shape;922;p71"/>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923" name="Google Shape;923;p71"/>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924" name="Google Shape;924;p71"/>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925" name="Google Shape;925;p71"/>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926" name="Google Shape;926;p71"/>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27" name="Google Shape;927;p71"/>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928" name="Google Shape;928;p71"/>
          <p:cNvSpPr txBox="1"/>
          <p:nvPr/>
        </p:nvSpPr>
        <p:spPr>
          <a:xfrm>
            <a:off x="689475" y="5122850"/>
            <a:ext cx="2226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929" name="Google Shape;929;p71"/>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30" name="Google Shape;930;p71"/>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931" name="Google Shape;931;p71"/>
          <p:cNvSpPr txBox="1"/>
          <p:nvPr/>
        </p:nvSpPr>
        <p:spPr>
          <a:xfrm>
            <a:off x="10220900" y="32444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chemeClr val="accent1"/>
              </a:solidFill>
              <a:latin typeface="Helvetica Neue"/>
              <a:ea typeface="Helvetica Neue"/>
              <a:cs typeface="Helvetica Neue"/>
              <a:sym typeface="Helvetica Neue"/>
            </a:endParaRPr>
          </a:p>
        </p:txBody>
      </p:sp>
      <p:sp>
        <p:nvSpPr>
          <p:cNvPr id="932" name="Google Shape;932;p71"/>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33" name="Google Shape;933;p71"/>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934" name="Google Shape;934;p71"/>
          <p:cNvSpPr txBox="1"/>
          <p:nvPr/>
        </p:nvSpPr>
        <p:spPr>
          <a:xfrm>
            <a:off x="1183575" y="3164175"/>
            <a:ext cx="12724500" cy="1006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&lt;h2&gt;The border-style Property&lt;/h2&gt;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&lt;p&gt;This property specifies what kind of border to display:&lt;/p&gt;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&lt;p class="dotted"&gt;A dotted border.&lt;/p&gt;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&lt;p class="dashed"&gt;A dashed border.&lt;/p&gt;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&lt;p class="solid"&gt;A solid border.&lt;/p&gt;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&lt;p class="double"&gt;A double border.&lt;/p&gt;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&lt;p class="groove"&gt;A groove border.&lt;/p&gt;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&lt;p class="ridge"&gt;A ridge border.&lt;/p&gt;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&lt;p class="inset"&gt;An inset border.&lt;/p&gt;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&lt;p class="outset"&gt;An outset border.&lt;/p&gt;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&lt;p class="none"&gt;No border.&lt;/p&gt;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&lt;p class="hidden"&gt;A hidden border.&lt;/p&gt;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&lt;/body&gt;</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&lt;/html&gt;</a:t>
            </a:r>
            <a:endParaRPr sz="37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p:txBody>
      </p:sp>
      <p:sp>
        <p:nvSpPr>
          <p:cNvPr id="935" name="Google Shape;935;p71"/>
          <p:cNvSpPr txBox="1"/>
          <p:nvPr/>
        </p:nvSpPr>
        <p:spPr>
          <a:xfrm>
            <a:off x="793225" y="991525"/>
            <a:ext cx="113877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Clr>
                <a:schemeClr val="dk1"/>
              </a:buClr>
              <a:buSzPts val="7000"/>
              <a:buFont typeface="Verdana"/>
              <a:buNone/>
            </a:pPr>
            <a:r>
              <a:rPr lang="en-US" sz="6900">
                <a:solidFill>
                  <a:srgbClr val="0081CC"/>
                </a:solidFill>
                <a:latin typeface="Courier New"/>
                <a:ea typeface="Courier New"/>
                <a:cs typeface="Courier New"/>
                <a:sym typeface="Courier New"/>
              </a:rPr>
              <a:t>Example</a:t>
            </a:r>
            <a:endParaRPr sz="100">
              <a:solidFill>
                <a:srgbClr val="0081CC"/>
              </a:solidFill>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39" name="Shape 939"/>
        <p:cNvGrpSpPr/>
        <p:nvPr/>
      </p:nvGrpSpPr>
      <p:grpSpPr>
        <a:xfrm>
          <a:off x="0" y="0"/>
          <a:ext cx="0" cy="0"/>
          <a:chOff x="0" y="0"/>
          <a:chExt cx="0" cy="0"/>
        </a:xfrm>
      </p:grpSpPr>
      <p:pic>
        <p:nvPicPr>
          <p:cNvPr descr="PrepBytes_Logo.png" id="940" name="Google Shape;940;p72"/>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941" name="Google Shape;941;p72"/>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942" name="Google Shape;942;p72"/>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943" name="Google Shape;943;p7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44" name="Google Shape;944;p72"/>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45" name="Google Shape;945;p72"/>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946" name="Google Shape;946;p72"/>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47" name="Google Shape;947;p72"/>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48" name="Google Shape;948;p72"/>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49" name="Google Shape;949;p72"/>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50" name="Google Shape;950;p72"/>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951" name="Google Shape;951;p72"/>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52" name="Google Shape;952;p72"/>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53" name="Google Shape;953;p72"/>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954" name="Google Shape;954;p72"/>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955" name="Google Shape;955;p72"/>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956" name="Google Shape;956;p72"/>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957" name="Google Shape;957;p72"/>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958" name="Google Shape;958;p72"/>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59" name="Google Shape;959;p72"/>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960" name="Google Shape;960;p72"/>
          <p:cNvSpPr txBox="1"/>
          <p:nvPr/>
        </p:nvSpPr>
        <p:spPr>
          <a:xfrm>
            <a:off x="689475" y="5122850"/>
            <a:ext cx="2226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961" name="Google Shape;961;p72"/>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62" name="Google Shape;962;p72"/>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963" name="Google Shape;963;p72"/>
          <p:cNvSpPr txBox="1"/>
          <p:nvPr/>
        </p:nvSpPr>
        <p:spPr>
          <a:xfrm>
            <a:off x="10220900" y="32444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chemeClr val="accent1"/>
              </a:solidFill>
              <a:latin typeface="Helvetica Neue"/>
              <a:ea typeface="Helvetica Neue"/>
              <a:cs typeface="Helvetica Neue"/>
              <a:sym typeface="Helvetica Neue"/>
            </a:endParaRPr>
          </a:p>
        </p:txBody>
      </p:sp>
      <p:sp>
        <p:nvSpPr>
          <p:cNvPr id="964" name="Google Shape;964;p72"/>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65" name="Google Shape;965;p72"/>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966" name="Google Shape;966;p72"/>
          <p:cNvSpPr txBox="1"/>
          <p:nvPr/>
        </p:nvSpPr>
        <p:spPr>
          <a:xfrm>
            <a:off x="1640775" y="2706975"/>
            <a:ext cx="865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p:txBody>
      </p:sp>
      <p:sp>
        <p:nvSpPr>
          <p:cNvPr id="967" name="Google Shape;967;p72"/>
          <p:cNvSpPr txBox="1"/>
          <p:nvPr/>
        </p:nvSpPr>
        <p:spPr>
          <a:xfrm>
            <a:off x="793225" y="991525"/>
            <a:ext cx="113877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900">
                <a:solidFill>
                  <a:srgbClr val="0081CC"/>
                </a:solidFill>
                <a:latin typeface="Courier New"/>
                <a:ea typeface="Courier New"/>
                <a:cs typeface="Courier New"/>
                <a:sym typeface="Courier New"/>
              </a:rPr>
              <a:t>Example</a:t>
            </a:r>
            <a:endParaRPr sz="100">
              <a:latin typeface="Courier New"/>
              <a:ea typeface="Courier New"/>
              <a:cs typeface="Courier New"/>
              <a:sym typeface="Courier New"/>
            </a:endParaRPr>
          </a:p>
        </p:txBody>
      </p:sp>
      <p:pic>
        <p:nvPicPr>
          <p:cNvPr id="968" name="Google Shape;968;p72"/>
          <p:cNvPicPr preferRelativeResize="0"/>
          <p:nvPr/>
        </p:nvPicPr>
        <p:blipFill>
          <a:blip r:embed="rId4">
            <a:alphaModFix/>
          </a:blip>
          <a:stretch>
            <a:fillRect/>
          </a:stretch>
        </p:blipFill>
        <p:spPr>
          <a:xfrm>
            <a:off x="2577975" y="2619325"/>
            <a:ext cx="18376100" cy="10725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1" name="Shape 91"/>
        <p:cNvGrpSpPr/>
        <p:nvPr/>
      </p:nvGrpSpPr>
      <p:grpSpPr>
        <a:xfrm>
          <a:off x="0" y="0"/>
          <a:ext cx="0" cy="0"/>
          <a:chOff x="0" y="0"/>
          <a:chExt cx="0" cy="0"/>
        </a:xfrm>
      </p:grpSpPr>
      <p:pic>
        <p:nvPicPr>
          <p:cNvPr descr="PrepBytes_Logo.png" id="92" name="Google Shape;92;p19"/>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93" name="Google Shape;93;p19"/>
          <p:cNvSpPr txBox="1"/>
          <p:nvPr/>
        </p:nvSpPr>
        <p:spPr>
          <a:xfrm>
            <a:off x="5344768" y="505385"/>
            <a:ext cx="11726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Inline CSS</a:t>
            </a:r>
            <a:endParaRPr>
              <a:solidFill>
                <a:schemeClr val="lt1"/>
              </a:solidFill>
              <a:latin typeface="Courier New"/>
              <a:ea typeface="Courier New"/>
              <a:cs typeface="Courier New"/>
              <a:sym typeface="Courier New"/>
            </a:endParaRPr>
          </a:p>
        </p:txBody>
      </p:sp>
      <p:sp>
        <p:nvSpPr>
          <p:cNvPr id="94" name="Google Shape;94;p19"/>
          <p:cNvSpPr txBox="1"/>
          <p:nvPr/>
        </p:nvSpPr>
        <p:spPr>
          <a:xfrm>
            <a:off x="1619475" y="2312625"/>
            <a:ext cx="20193900" cy="1088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300">
                <a:solidFill>
                  <a:srgbClr val="0081CC"/>
                </a:solidFill>
                <a:latin typeface="Courier New"/>
                <a:ea typeface="Courier New"/>
                <a:cs typeface="Courier New"/>
                <a:sym typeface="Courier New"/>
              </a:rPr>
              <a:t>You can add inline CSS by using the ‘style’ attribute of the HTML element. This way is mostly used when we need to apply the style to one unique element.</a:t>
            </a:r>
            <a:endParaRPr sz="43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400">
                <a:solidFill>
                  <a:srgbClr val="FFFC66"/>
                </a:solidFill>
                <a:latin typeface="Courier New"/>
                <a:ea typeface="Courier New"/>
                <a:cs typeface="Courier New"/>
                <a:sym typeface="Courier New"/>
              </a:rPr>
              <a:t>EXAMPLE:</a:t>
            </a:r>
            <a:endParaRPr sz="34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8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&lt;!DOCTYPE html&gt;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&lt;html&gt;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&lt;head&gt;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	&lt;title&gt;INLINE STYLE&lt;/title&gt;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&lt;/head&gt;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&lt;body&gt;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	&lt;h1 style="color: red; background: black;"&gt;This is Example of inline style&lt;/h1&gt;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	&lt;p style="background: black; color: blue;"&gt;This is Example of inline style&lt;/p&gt;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&lt;/body&gt;</a:t>
            </a:r>
            <a:endParaRPr sz="38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&lt;/html&gt;</a:t>
            </a:r>
            <a:endParaRPr sz="3800">
              <a:solidFill>
                <a:srgbClr val="FFFC66"/>
              </a:solidFill>
              <a:latin typeface="Courier New"/>
              <a:ea typeface="Courier New"/>
              <a:cs typeface="Courier New"/>
              <a:sym typeface="Courier New"/>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72" name="Shape 972"/>
        <p:cNvGrpSpPr/>
        <p:nvPr/>
      </p:nvGrpSpPr>
      <p:grpSpPr>
        <a:xfrm>
          <a:off x="0" y="0"/>
          <a:ext cx="0" cy="0"/>
          <a:chOff x="0" y="0"/>
          <a:chExt cx="0" cy="0"/>
        </a:xfrm>
      </p:grpSpPr>
      <p:pic>
        <p:nvPicPr>
          <p:cNvPr descr="PrepBytes_Logo.png" id="973" name="Google Shape;973;p73"/>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974" name="Google Shape;974;p73"/>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975" name="Google Shape;975;p73"/>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976" name="Google Shape;976;p7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77" name="Google Shape;977;p73"/>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78" name="Google Shape;978;p73"/>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979" name="Google Shape;979;p73"/>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80" name="Google Shape;980;p73"/>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81" name="Google Shape;981;p73"/>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82" name="Google Shape;982;p73"/>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83" name="Google Shape;983;p73"/>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984" name="Google Shape;984;p73"/>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85" name="Google Shape;985;p73"/>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986" name="Google Shape;986;p73"/>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987" name="Google Shape;987;p73"/>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988" name="Google Shape;988;p73"/>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989" name="Google Shape;989;p73"/>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990" name="Google Shape;990;p73"/>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991" name="Google Shape;991;p73"/>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92" name="Google Shape;992;p73"/>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993" name="Google Shape;993;p73"/>
          <p:cNvSpPr txBox="1"/>
          <p:nvPr/>
        </p:nvSpPr>
        <p:spPr>
          <a:xfrm>
            <a:off x="689475" y="5122850"/>
            <a:ext cx="2226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994" name="Google Shape;994;p73"/>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95" name="Google Shape;995;p73"/>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996" name="Google Shape;996;p73"/>
          <p:cNvSpPr txBox="1"/>
          <p:nvPr/>
        </p:nvSpPr>
        <p:spPr>
          <a:xfrm>
            <a:off x="10220900" y="32444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chemeClr val="accent1"/>
              </a:solidFill>
              <a:latin typeface="Helvetica Neue"/>
              <a:ea typeface="Helvetica Neue"/>
              <a:cs typeface="Helvetica Neue"/>
              <a:sym typeface="Helvetica Neue"/>
            </a:endParaRPr>
          </a:p>
        </p:txBody>
      </p:sp>
      <p:sp>
        <p:nvSpPr>
          <p:cNvPr id="997" name="Google Shape;997;p73"/>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98" name="Google Shape;998;p73"/>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999" name="Google Shape;999;p73"/>
          <p:cNvSpPr txBox="1"/>
          <p:nvPr/>
        </p:nvSpPr>
        <p:spPr>
          <a:xfrm>
            <a:off x="355000" y="954375"/>
            <a:ext cx="18720000" cy="2290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The border-radius property defines the radius of the element's corners.</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Tip: This property allows you to add rounded corners to elements!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This property can have from one to four values. Here are the rules:</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Four values - border-radius: 15px 50px 30px 5px; (first value applies to top-left corner, second value applies to top-right corner, third value applies to bottom-right corner, and fourth value applies to bottom-left corner)</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Three values - border-radius: 15px 50px 30px; (first value applies to top-left corner, second value applies to top-right and bottom-left corners, and third value applies to bottom-right corner)</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Two values - border-radius: 15px 50px; (first value applies to top-left and bottom-right corners, and the second value applies to top-right and bottom-left corners):</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0081CC"/>
                </a:solidFill>
                <a:latin typeface="Courier New"/>
                <a:ea typeface="Courier New"/>
                <a:cs typeface="Courier New"/>
                <a:sym typeface="Courier New"/>
              </a:rPr>
              <a:t>One value - border-radius: 15px; (the value applies to all four corners, which are rounded equally:</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p:txBody>
      </p:sp>
      <p:sp>
        <p:nvSpPr>
          <p:cNvPr id="1000" name="Google Shape;1000;p73"/>
          <p:cNvSpPr txBox="1"/>
          <p:nvPr/>
        </p:nvSpPr>
        <p:spPr>
          <a:xfrm>
            <a:off x="8337025" y="-151475"/>
            <a:ext cx="11387700" cy="11391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200">
                <a:solidFill>
                  <a:schemeClr val="lt1"/>
                </a:solidFill>
                <a:latin typeface="Courier New"/>
                <a:ea typeface="Courier New"/>
                <a:cs typeface="Courier New"/>
                <a:sym typeface="Courier New"/>
              </a:rPr>
              <a:t>Border-radius</a:t>
            </a:r>
            <a:endParaRPr sz="100">
              <a:solidFill>
                <a:schemeClr val="lt1"/>
              </a:solidFill>
              <a:latin typeface="Courier New"/>
              <a:ea typeface="Courier New"/>
              <a:cs typeface="Courier New"/>
              <a:sym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04" name="Shape 1004"/>
        <p:cNvGrpSpPr/>
        <p:nvPr/>
      </p:nvGrpSpPr>
      <p:grpSpPr>
        <a:xfrm>
          <a:off x="0" y="0"/>
          <a:ext cx="0" cy="0"/>
          <a:chOff x="0" y="0"/>
          <a:chExt cx="0" cy="0"/>
        </a:xfrm>
      </p:grpSpPr>
      <p:pic>
        <p:nvPicPr>
          <p:cNvPr descr="PrepBytes_Logo.png" id="1005" name="Google Shape;1005;p74"/>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1006" name="Google Shape;1006;p74"/>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007" name="Google Shape;1007;p74"/>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008" name="Google Shape;1008;p7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09" name="Google Shape;1009;p74"/>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10" name="Google Shape;1010;p74"/>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1011" name="Google Shape;1011;p74"/>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12" name="Google Shape;1012;p74"/>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13" name="Google Shape;1013;p74"/>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14" name="Google Shape;1014;p74"/>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15" name="Google Shape;1015;p74"/>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1016" name="Google Shape;1016;p74"/>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17" name="Google Shape;1017;p74"/>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18" name="Google Shape;1018;p74"/>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1019" name="Google Shape;1019;p74"/>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1020" name="Google Shape;1020;p74"/>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1021" name="Google Shape;1021;p74"/>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1022" name="Google Shape;1022;p74"/>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1023" name="Google Shape;1023;p74"/>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24" name="Google Shape;1024;p74"/>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1025" name="Google Shape;1025;p74"/>
          <p:cNvSpPr txBox="1"/>
          <p:nvPr/>
        </p:nvSpPr>
        <p:spPr>
          <a:xfrm>
            <a:off x="689475" y="5122850"/>
            <a:ext cx="2226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1026" name="Google Shape;1026;p74"/>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27" name="Google Shape;1027;p74"/>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1028" name="Google Shape;1028;p74"/>
          <p:cNvSpPr txBox="1"/>
          <p:nvPr/>
        </p:nvSpPr>
        <p:spPr>
          <a:xfrm>
            <a:off x="7630100" y="26348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rgbClr val="FFFC66"/>
              </a:solidFill>
              <a:latin typeface="Helvetica Neue"/>
              <a:ea typeface="Helvetica Neue"/>
              <a:cs typeface="Helvetica Neue"/>
              <a:sym typeface="Helvetica Neue"/>
            </a:endParaRPr>
          </a:p>
        </p:txBody>
      </p:sp>
      <p:sp>
        <p:nvSpPr>
          <p:cNvPr id="1029" name="Google Shape;1029;p74"/>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30" name="Google Shape;1030;p74"/>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1031" name="Google Shape;1031;p74"/>
          <p:cNvSpPr txBox="1"/>
          <p:nvPr/>
        </p:nvSpPr>
        <p:spPr>
          <a:xfrm>
            <a:off x="736000" y="2706975"/>
            <a:ext cx="8519100" cy="2124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&lt;!DOCTYPE html&gt;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&lt;html&gt;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&lt;style&gt;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#example1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border: 2px solid red;</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padding: 10px;</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border-radius: 25px;</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#example2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border: 2px solid red;</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padding: 10px;</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border-radius: 50px 20px;</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&lt;/style&gt;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&lt;/head&gt;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p:txBody>
      </p:sp>
      <p:sp>
        <p:nvSpPr>
          <p:cNvPr id="1032" name="Google Shape;1032;p74"/>
          <p:cNvSpPr txBox="1"/>
          <p:nvPr/>
        </p:nvSpPr>
        <p:spPr>
          <a:xfrm>
            <a:off x="793225" y="991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Border-radius</a:t>
            </a:r>
            <a:endParaRPr sz="100">
              <a:solidFill>
                <a:schemeClr val="lt1"/>
              </a:solidFill>
              <a:latin typeface="Courier New"/>
              <a:ea typeface="Courier New"/>
              <a:cs typeface="Courier New"/>
              <a:sym typeface="Courier New"/>
            </a:endParaRPr>
          </a:p>
        </p:txBody>
      </p:sp>
      <p:sp>
        <p:nvSpPr>
          <p:cNvPr id="1033" name="Google Shape;1033;p74"/>
          <p:cNvSpPr txBox="1"/>
          <p:nvPr/>
        </p:nvSpPr>
        <p:spPr>
          <a:xfrm>
            <a:off x="11931275" y="7535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37" name="Shape 1037"/>
        <p:cNvGrpSpPr/>
        <p:nvPr/>
      </p:nvGrpSpPr>
      <p:grpSpPr>
        <a:xfrm>
          <a:off x="0" y="0"/>
          <a:ext cx="0" cy="0"/>
          <a:chOff x="0" y="0"/>
          <a:chExt cx="0" cy="0"/>
        </a:xfrm>
      </p:grpSpPr>
      <p:pic>
        <p:nvPicPr>
          <p:cNvPr descr="PrepBytes_Logo.png" id="1038" name="Google Shape;1038;p75"/>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1039" name="Google Shape;1039;p75"/>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040" name="Google Shape;1040;p75"/>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041" name="Google Shape;1041;p7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42" name="Google Shape;1042;p75"/>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43" name="Google Shape;1043;p75"/>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1044" name="Google Shape;1044;p75"/>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45" name="Google Shape;1045;p75"/>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46" name="Google Shape;1046;p75"/>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47" name="Google Shape;1047;p75"/>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48" name="Google Shape;1048;p75"/>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1049" name="Google Shape;1049;p75"/>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50" name="Google Shape;1050;p75"/>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51" name="Google Shape;1051;p75"/>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1052" name="Google Shape;1052;p75"/>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1053" name="Google Shape;1053;p75"/>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1054" name="Google Shape;1054;p75"/>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1055" name="Google Shape;1055;p75"/>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1056" name="Google Shape;1056;p75"/>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57" name="Google Shape;1057;p75"/>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1058" name="Google Shape;1058;p75"/>
          <p:cNvSpPr txBox="1"/>
          <p:nvPr/>
        </p:nvSpPr>
        <p:spPr>
          <a:xfrm>
            <a:off x="689475" y="5122850"/>
            <a:ext cx="2226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1059" name="Google Shape;1059;p75"/>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60" name="Google Shape;1060;p75"/>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1061" name="Google Shape;1061;p75"/>
          <p:cNvSpPr txBox="1"/>
          <p:nvPr/>
        </p:nvSpPr>
        <p:spPr>
          <a:xfrm>
            <a:off x="7630100" y="26348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rgbClr val="FFFC66"/>
              </a:solidFill>
              <a:latin typeface="Helvetica Neue"/>
              <a:ea typeface="Helvetica Neue"/>
              <a:cs typeface="Helvetica Neue"/>
              <a:sym typeface="Helvetica Neue"/>
            </a:endParaRPr>
          </a:p>
        </p:txBody>
      </p:sp>
      <p:sp>
        <p:nvSpPr>
          <p:cNvPr id="1062" name="Google Shape;1062;p75"/>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63" name="Google Shape;1063;p75"/>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1064" name="Google Shape;1064;p75"/>
          <p:cNvSpPr txBox="1"/>
          <p:nvPr/>
        </p:nvSpPr>
        <p:spPr>
          <a:xfrm>
            <a:off x="736000" y="2706975"/>
            <a:ext cx="15388200" cy="2013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&lt;h2&gt;border-radius: 25px:&lt;/h2&gt;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&lt;div id="example1"&gt;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&lt;p&gt;The border-radius property defines the radius of the element's corners.&lt;/p&gt;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&lt;/div&gt;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&lt;h2&gt;border-radius: 50px 20px:&lt;/h2&gt;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&lt;div id="example2"&gt;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&lt;p&gt;If two values are set; the first one is for the top-left and bottom-right corner, the second one for the top-right and bottom-left corner.&lt;/p&gt;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&lt;/div&gt;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&lt;/html&gt;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p:txBody>
      </p:sp>
      <p:sp>
        <p:nvSpPr>
          <p:cNvPr id="1065" name="Google Shape;1065;p75"/>
          <p:cNvSpPr txBox="1"/>
          <p:nvPr/>
        </p:nvSpPr>
        <p:spPr>
          <a:xfrm>
            <a:off x="793225" y="991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Border-radius</a:t>
            </a:r>
            <a:endParaRPr sz="100">
              <a:solidFill>
                <a:schemeClr val="lt1"/>
              </a:solidFill>
              <a:latin typeface="Courier New"/>
              <a:ea typeface="Courier New"/>
              <a:cs typeface="Courier New"/>
              <a:sym typeface="Courier New"/>
            </a:endParaRPr>
          </a:p>
        </p:txBody>
      </p:sp>
      <p:sp>
        <p:nvSpPr>
          <p:cNvPr id="1066" name="Google Shape;1066;p75"/>
          <p:cNvSpPr txBox="1"/>
          <p:nvPr/>
        </p:nvSpPr>
        <p:spPr>
          <a:xfrm>
            <a:off x="11931275" y="7535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70" name="Shape 1070"/>
        <p:cNvGrpSpPr/>
        <p:nvPr/>
      </p:nvGrpSpPr>
      <p:grpSpPr>
        <a:xfrm>
          <a:off x="0" y="0"/>
          <a:ext cx="0" cy="0"/>
          <a:chOff x="0" y="0"/>
          <a:chExt cx="0" cy="0"/>
        </a:xfrm>
      </p:grpSpPr>
      <p:pic>
        <p:nvPicPr>
          <p:cNvPr descr="PrepBytes_Logo.png" id="1071" name="Google Shape;1071;p76"/>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1072" name="Google Shape;1072;p76"/>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073" name="Google Shape;1073;p76"/>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074" name="Google Shape;1074;p7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75" name="Google Shape;1075;p76"/>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76" name="Google Shape;1076;p76"/>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1077" name="Google Shape;1077;p76"/>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78" name="Google Shape;1078;p76"/>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79" name="Google Shape;1079;p76"/>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80" name="Google Shape;1080;p76"/>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81" name="Google Shape;1081;p76"/>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1082" name="Google Shape;1082;p76"/>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83" name="Google Shape;1083;p76"/>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084" name="Google Shape;1084;p76"/>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1085" name="Google Shape;1085;p76"/>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1086" name="Google Shape;1086;p76"/>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1087" name="Google Shape;1087;p76"/>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1088" name="Google Shape;1088;p76"/>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1089" name="Google Shape;1089;p76"/>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90" name="Google Shape;1090;p76"/>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1091" name="Google Shape;1091;p76"/>
          <p:cNvSpPr txBox="1"/>
          <p:nvPr/>
        </p:nvSpPr>
        <p:spPr>
          <a:xfrm>
            <a:off x="689475" y="5122850"/>
            <a:ext cx="2226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1092" name="Google Shape;1092;p76"/>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93" name="Google Shape;1093;p76"/>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1094" name="Google Shape;1094;p76"/>
          <p:cNvSpPr txBox="1"/>
          <p:nvPr/>
        </p:nvSpPr>
        <p:spPr>
          <a:xfrm>
            <a:off x="7630100" y="26348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rgbClr val="FFFC66"/>
              </a:solidFill>
              <a:latin typeface="Helvetica Neue"/>
              <a:ea typeface="Helvetica Neue"/>
              <a:cs typeface="Helvetica Neue"/>
              <a:sym typeface="Helvetica Neue"/>
            </a:endParaRPr>
          </a:p>
        </p:txBody>
      </p:sp>
      <p:sp>
        <p:nvSpPr>
          <p:cNvPr id="1095" name="Google Shape;1095;p76"/>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96" name="Google Shape;1096;p76"/>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1097" name="Google Shape;1097;p76"/>
          <p:cNvSpPr txBox="1"/>
          <p:nvPr/>
        </p:nvSpPr>
        <p:spPr>
          <a:xfrm>
            <a:off x="736000" y="2706975"/>
            <a:ext cx="8519100" cy="118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p:txBody>
      </p:sp>
      <p:sp>
        <p:nvSpPr>
          <p:cNvPr id="1098" name="Google Shape;1098;p76"/>
          <p:cNvSpPr txBox="1"/>
          <p:nvPr/>
        </p:nvSpPr>
        <p:spPr>
          <a:xfrm>
            <a:off x="793225" y="991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Border-radius</a:t>
            </a:r>
            <a:endParaRPr sz="100">
              <a:solidFill>
                <a:schemeClr val="lt1"/>
              </a:solidFill>
              <a:latin typeface="Courier New"/>
              <a:ea typeface="Courier New"/>
              <a:cs typeface="Courier New"/>
              <a:sym typeface="Courier New"/>
            </a:endParaRPr>
          </a:p>
        </p:txBody>
      </p:sp>
      <p:sp>
        <p:nvSpPr>
          <p:cNvPr id="1099" name="Google Shape;1099;p76"/>
          <p:cNvSpPr txBox="1"/>
          <p:nvPr/>
        </p:nvSpPr>
        <p:spPr>
          <a:xfrm>
            <a:off x="11931275" y="7535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100" name="Google Shape;1100;p76"/>
          <p:cNvPicPr preferRelativeResize="0"/>
          <p:nvPr/>
        </p:nvPicPr>
        <p:blipFill>
          <a:blip r:embed="rId4">
            <a:alphaModFix/>
          </a:blip>
          <a:stretch>
            <a:fillRect/>
          </a:stretch>
        </p:blipFill>
        <p:spPr>
          <a:xfrm>
            <a:off x="2379650" y="2522875"/>
            <a:ext cx="18276976" cy="111931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04" name="Shape 1104"/>
        <p:cNvGrpSpPr/>
        <p:nvPr/>
      </p:nvGrpSpPr>
      <p:grpSpPr>
        <a:xfrm>
          <a:off x="0" y="0"/>
          <a:ext cx="0" cy="0"/>
          <a:chOff x="0" y="0"/>
          <a:chExt cx="0" cy="0"/>
        </a:xfrm>
      </p:grpSpPr>
      <p:pic>
        <p:nvPicPr>
          <p:cNvPr descr="PrepBytes_Logo.png" id="1105" name="Google Shape;1105;p77"/>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1106" name="Google Shape;1106;p77"/>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107" name="Google Shape;1107;p77"/>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108" name="Google Shape;1108;p7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09" name="Google Shape;1109;p77"/>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10" name="Google Shape;1110;p77"/>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1111" name="Google Shape;1111;p77"/>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12" name="Google Shape;1112;p77"/>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13" name="Google Shape;1113;p77"/>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14" name="Google Shape;1114;p77"/>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15" name="Google Shape;1115;p77"/>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1116" name="Google Shape;1116;p77"/>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17" name="Google Shape;1117;p77"/>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18" name="Google Shape;1118;p77"/>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1119" name="Google Shape;1119;p77"/>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1120" name="Google Shape;1120;p77"/>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1121" name="Google Shape;1121;p77"/>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1122" name="Google Shape;1122;p77"/>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1123" name="Google Shape;1123;p77"/>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24" name="Google Shape;1124;p77"/>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1125" name="Google Shape;1125;p77"/>
          <p:cNvSpPr txBox="1"/>
          <p:nvPr/>
        </p:nvSpPr>
        <p:spPr>
          <a:xfrm>
            <a:off x="689475" y="4741850"/>
            <a:ext cx="22261800" cy="942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&lt;!DOCTYPE html&gt;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&lt;html&gt;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&lt;head&gt;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&lt;style&gt;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body {</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  background-color: lightblue;</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&lt;/style&gt;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&lt;/head&gt;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&lt;body&gt;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&lt;h1&gt;Hello World!&lt;/h1&gt;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&lt;p&gt;This page has a light blue background color!&lt;/p&gt;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&lt;/body&gt;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&lt;/html&gt;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900">
              <a:solidFill>
                <a:srgbClr val="0081CC"/>
              </a:solidFill>
              <a:latin typeface="Courier New"/>
              <a:ea typeface="Courier New"/>
              <a:cs typeface="Courier New"/>
              <a:sym typeface="Courier New"/>
            </a:endParaRPr>
          </a:p>
        </p:txBody>
      </p:sp>
      <p:sp>
        <p:nvSpPr>
          <p:cNvPr id="1126" name="Google Shape;1126;p77"/>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27" name="Google Shape;1127;p77"/>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1128" name="Google Shape;1128;p77"/>
          <p:cNvSpPr txBox="1"/>
          <p:nvPr/>
        </p:nvSpPr>
        <p:spPr>
          <a:xfrm>
            <a:off x="7630100" y="26348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rgbClr val="FFFC66"/>
              </a:solidFill>
              <a:latin typeface="Helvetica Neue"/>
              <a:ea typeface="Helvetica Neue"/>
              <a:cs typeface="Helvetica Neue"/>
              <a:sym typeface="Helvetica Neue"/>
            </a:endParaRPr>
          </a:p>
        </p:txBody>
      </p:sp>
      <p:sp>
        <p:nvSpPr>
          <p:cNvPr id="1129" name="Google Shape;1129;p77"/>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30" name="Google Shape;1130;p77"/>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1131" name="Google Shape;1131;p77"/>
          <p:cNvSpPr txBox="1"/>
          <p:nvPr/>
        </p:nvSpPr>
        <p:spPr>
          <a:xfrm>
            <a:off x="736000" y="2706975"/>
            <a:ext cx="212517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300">
                <a:solidFill>
                  <a:srgbClr val="0081CC"/>
                </a:solidFill>
                <a:latin typeface="Courier New"/>
                <a:ea typeface="Courier New"/>
                <a:cs typeface="Courier New"/>
                <a:sym typeface="Courier New"/>
              </a:rPr>
              <a:t>The CSS background properties are used to add background effects for elements.</a:t>
            </a:r>
            <a:endParaRPr sz="5300">
              <a:solidFill>
                <a:srgbClr val="0081CC"/>
              </a:solidFill>
              <a:latin typeface="Courier New"/>
              <a:ea typeface="Courier New"/>
              <a:cs typeface="Courier New"/>
              <a:sym typeface="Courier New"/>
            </a:endParaRPr>
          </a:p>
        </p:txBody>
      </p:sp>
      <p:sp>
        <p:nvSpPr>
          <p:cNvPr id="1132" name="Google Shape;1132;p77"/>
          <p:cNvSpPr txBox="1"/>
          <p:nvPr/>
        </p:nvSpPr>
        <p:spPr>
          <a:xfrm>
            <a:off x="793225" y="991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a:t>
            </a:r>
            <a:endParaRPr sz="100">
              <a:solidFill>
                <a:schemeClr val="lt1"/>
              </a:solidFill>
              <a:latin typeface="Courier New"/>
              <a:ea typeface="Courier New"/>
              <a:cs typeface="Courier New"/>
              <a:sym typeface="Courier New"/>
            </a:endParaRPr>
          </a:p>
        </p:txBody>
      </p:sp>
      <p:sp>
        <p:nvSpPr>
          <p:cNvPr id="1133" name="Google Shape;1133;p77"/>
          <p:cNvSpPr txBox="1"/>
          <p:nvPr/>
        </p:nvSpPr>
        <p:spPr>
          <a:xfrm>
            <a:off x="11931275" y="7535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37" name="Shape 1137"/>
        <p:cNvGrpSpPr/>
        <p:nvPr/>
      </p:nvGrpSpPr>
      <p:grpSpPr>
        <a:xfrm>
          <a:off x="0" y="0"/>
          <a:ext cx="0" cy="0"/>
          <a:chOff x="0" y="0"/>
          <a:chExt cx="0" cy="0"/>
        </a:xfrm>
      </p:grpSpPr>
      <p:pic>
        <p:nvPicPr>
          <p:cNvPr descr="PrepBytes_Logo.png" id="1138" name="Google Shape;1138;p78"/>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1139" name="Google Shape;1139;p78"/>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140" name="Google Shape;1140;p78"/>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141" name="Google Shape;1141;p7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42" name="Google Shape;1142;p78"/>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43" name="Google Shape;1143;p78"/>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1144" name="Google Shape;1144;p78"/>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45" name="Google Shape;1145;p78"/>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46" name="Google Shape;1146;p78"/>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47" name="Google Shape;1147;p78"/>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48" name="Google Shape;1148;p78"/>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1149" name="Google Shape;1149;p78"/>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50" name="Google Shape;1150;p78"/>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51" name="Google Shape;1151;p78"/>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1152" name="Google Shape;1152;p78"/>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1153" name="Google Shape;1153;p78"/>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1154" name="Google Shape;1154;p78"/>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1155" name="Google Shape;1155;p78"/>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1156" name="Google Shape;1156;p78"/>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57" name="Google Shape;1157;p78"/>
          <p:cNvSpPr txBox="1"/>
          <p:nvPr/>
        </p:nvSpPr>
        <p:spPr>
          <a:xfrm>
            <a:off x="793225" y="2908450"/>
            <a:ext cx="195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1158" name="Google Shape;1158;p78"/>
          <p:cNvSpPr txBox="1"/>
          <p:nvPr/>
        </p:nvSpPr>
        <p:spPr>
          <a:xfrm>
            <a:off x="689475" y="4741850"/>
            <a:ext cx="22261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3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1159" name="Google Shape;1159;p78"/>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60" name="Google Shape;1160;p78"/>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1161" name="Google Shape;1161;p78"/>
          <p:cNvSpPr txBox="1"/>
          <p:nvPr/>
        </p:nvSpPr>
        <p:spPr>
          <a:xfrm>
            <a:off x="7630100" y="26348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rgbClr val="FFFC66"/>
              </a:solidFill>
              <a:latin typeface="Helvetica Neue"/>
              <a:ea typeface="Helvetica Neue"/>
              <a:cs typeface="Helvetica Neue"/>
              <a:sym typeface="Helvetica Neue"/>
            </a:endParaRPr>
          </a:p>
        </p:txBody>
      </p:sp>
      <p:sp>
        <p:nvSpPr>
          <p:cNvPr id="1162" name="Google Shape;1162;p78"/>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63" name="Google Shape;1163;p78"/>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1164" name="Google Shape;1164;p78"/>
          <p:cNvSpPr txBox="1"/>
          <p:nvPr/>
        </p:nvSpPr>
        <p:spPr>
          <a:xfrm>
            <a:off x="689475" y="1425938"/>
            <a:ext cx="21251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rgbClr val="0081CC"/>
                </a:solidFill>
                <a:latin typeface="Courier New"/>
                <a:ea typeface="Courier New"/>
                <a:cs typeface="Courier New"/>
                <a:sym typeface="Courier New"/>
              </a:rPr>
              <a:t>Output:</a:t>
            </a:r>
            <a:endParaRPr sz="5300">
              <a:solidFill>
                <a:srgbClr val="0081CC"/>
              </a:solidFill>
              <a:latin typeface="Courier New"/>
              <a:ea typeface="Courier New"/>
              <a:cs typeface="Courier New"/>
              <a:sym typeface="Courier New"/>
            </a:endParaRPr>
          </a:p>
        </p:txBody>
      </p:sp>
      <p:sp>
        <p:nvSpPr>
          <p:cNvPr id="1165" name="Google Shape;1165;p78"/>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a:t>
            </a:r>
            <a:endParaRPr sz="100">
              <a:solidFill>
                <a:schemeClr val="lt1"/>
              </a:solidFill>
              <a:latin typeface="Courier New"/>
              <a:ea typeface="Courier New"/>
              <a:cs typeface="Courier New"/>
              <a:sym typeface="Courier New"/>
            </a:endParaRPr>
          </a:p>
        </p:txBody>
      </p:sp>
      <p:sp>
        <p:nvSpPr>
          <p:cNvPr id="1166" name="Google Shape;1166;p78"/>
          <p:cNvSpPr txBox="1"/>
          <p:nvPr/>
        </p:nvSpPr>
        <p:spPr>
          <a:xfrm>
            <a:off x="11931275" y="7535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167" name="Google Shape;1167;p78"/>
          <p:cNvPicPr preferRelativeResize="0"/>
          <p:nvPr/>
        </p:nvPicPr>
        <p:blipFill>
          <a:blip r:embed="rId4">
            <a:alphaModFix/>
          </a:blip>
          <a:stretch>
            <a:fillRect/>
          </a:stretch>
        </p:blipFill>
        <p:spPr>
          <a:xfrm>
            <a:off x="4347075" y="2906525"/>
            <a:ext cx="14675375" cy="10522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71" name="Shape 1171"/>
        <p:cNvGrpSpPr/>
        <p:nvPr/>
      </p:nvGrpSpPr>
      <p:grpSpPr>
        <a:xfrm>
          <a:off x="0" y="0"/>
          <a:ext cx="0" cy="0"/>
          <a:chOff x="0" y="0"/>
          <a:chExt cx="0" cy="0"/>
        </a:xfrm>
      </p:grpSpPr>
      <p:pic>
        <p:nvPicPr>
          <p:cNvPr descr="PrepBytes_Logo.png" id="1172" name="Google Shape;1172;p79"/>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1173" name="Google Shape;1173;p79"/>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174" name="Google Shape;1174;p79"/>
          <p:cNvSpPr txBox="1"/>
          <p:nvPr/>
        </p:nvSpPr>
        <p:spPr>
          <a:xfrm>
            <a:off x="355000" y="3449125"/>
            <a:ext cx="16126200" cy="3180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66C7FF"/>
              </a:buClr>
              <a:buSzPts val="6000"/>
              <a:buFont typeface="Courier"/>
              <a:buNone/>
            </a:pPr>
            <a:r>
              <a:rPr lang="en-US"/>
              <a:t>The font-weight property sets how thick or thin characters in text should be displayed.</a:t>
            </a:r>
            <a:endParaRPr/>
          </a:p>
        </p:txBody>
      </p:sp>
      <p:sp>
        <p:nvSpPr>
          <p:cNvPr id="1175" name="Google Shape;1175;p7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76" name="Google Shape;1176;p79"/>
          <p:cNvSpPr txBox="1"/>
          <p:nvPr/>
        </p:nvSpPr>
        <p:spPr>
          <a:xfrm>
            <a:off x="10972800" y="67423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77" name="Google Shape;1177;p79"/>
          <p:cNvSpPr txBox="1"/>
          <p:nvPr/>
        </p:nvSpPr>
        <p:spPr>
          <a:xfrm>
            <a:off x="9255075" y="4005800"/>
            <a:ext cx="68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sz="4200">
              <a:solidFill>
                <a:srgbClr val="0081CC"/>
              </a:solidFill>
            </a:endParaRPr>
          </a:p>
        </p:txBody>
      </p:sp>
      <p:sp>
        <p:nvSpPr>
          <p:cNvPr id="1178" name="Google Shape;1178;p79"/>
          <p:cNvSpPr txBox="1"/>
          <p:nvPr/>
        </p:nvSpPr>
        <p:spPr>
          <a:xfrm>
            <a:off x="16426150" y="4282800"/>
            <a:ext cx="61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2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79" name="Google Shape;1179;p79"/>
          <p:cNvSpPr txBox="1"/>
          <p:nvPr/>
        </p:nvSpPr>
        <p:spPr>
          <a:xfrm>
            <a:off x="10206200" y="326100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80" name="Google Shape;1180;p79"/>
          <p:cNvSpPr txBox="1"/>
          <p:nvPr/>
        </p:nvSpPr>
        <p:spPr>
          <a:xfrm>
            <a:off x="11633800" y="3602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81" name="Google Shape;1181;p79"/>
          <p:cNvSpPr txBox="1"/>
          <p:nvPr/>
        </p:nvSpPr>
        <p:spPr>
          <a:xfrm>
            <a:off x="7010250" y="3264338"/>
            <a:ext cx="103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82" name="Google Shape;1182;p79"/>
          <p:cNvSpPr txBox="1"/>
          <p:nvPr/>
        </p:nvSpPr>
        <p:spPr>
          <a:xfrm>
            <a:off x="1421175" y="3073700"/>
            <a:ext cx="2125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rgbClr val="0081CC"/>
              </a:solidFill>
            </a:endParaRPr>
          </a:p>
        </p:txBody>
      </p:sp>
      <p:sp>
        <p:nvSpPr>
          <p:cNvPr id="1183" name="Google Shape;1183;p79"/>
          <p:cNvSpPr txBox="1"/>
          <p:nvPr/>
        </p:nvSpPr>
        <p:spPr>
          <a:xfrm>
            <a:off x="14971925" y="2842350"/>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84" name="Google Shape;1184;p79"/>
          <p:cNvSpPr txBox="1"/>
          <p:nvPr/>
        </p:nvSpPr>
        <p:spPr>
          <a:xfrm>
            <a:off x="7866950" y="3424075"/>
            <a:ext cx="107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185" name="Google Shape;1185;p79"/>
          <p:cNvSpPr txBox="1"/>
          <p:nvPr/>
        </p:nvSpPr>
        <p:spPr>
          <a:xfrm>
            <a:off x="842925" y="2218075"/>
            <a:ext cx="98325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p>
        </p:txBody>
      </p:sp>
      <p:sp>
        <p:nvSpPr>
          <p:cNvPr id="1186" name="Google Shape;1186;p79"/>
          <p:cNvSpPr txBox="1"/>
          <p:nvPr/>
        </p:nvSpPr>
        <p:spPr>
          <a:xfrm>
            <a:off x="201975" y="5486375"/>
            <a:ext cx="200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C66"/>
              </a:solidFill>
              <a:latin typeface="Helvetica Neue"/>
              <a:ea typeface="Helvetica Neue"/>
              <a:cs typeface="Helvetica Neue"/>
              <a:sym typeface="Helvetica Neue"/>
            </a:endParaRPr>
          </a:p>
        </p:txBody>
      </p:sp>
      <p:sp>
        <p:nvSpPr>
          <p:cNvPr id="1187" name="Google Shape;1187;p79"/>
          <p:cNvSpPr txBox="1"/>
          <p:nvPr/>
        </p:nvSpPr>
        <p:spPr>
          <a:xfrm>
            <a:off x="10348500" y="6219950"/>
            <a:ext cx="190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Helvetica Neue"/>
              <a:ea typeface="Helvetica Neue"/>
              <a:cs typeface="Helvetica Neue"/>
              <a:sym typeface="Helvetica Neue"/>
            </a:endParaRPr>
          </a:p>
        </p:txBody>
      </p:sp>
      <p:sp>
        <p:nvSpPr>
          <p:cNvPr id="1188" name="Google Shape;1188;p79"/>
          <p:cNvSpPr txBox="1"/>
          <p:nvPr/>
        </p:nvSpPr>
        <p:spPr>
          <a:xfrm>
            <a:off x="9816025" y="5453350"/>
            <a:ext cx="12724500" cy="585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600">
              <a:latin typeface="Helvetica Neue"/>
              <a:ea typeface="Helvetica Neue"/>
              <a:cs typeface="Helvetica Neue"/>
              <a:sym typeface="Helvetica Neue"/>
            </a:endParaRPr>
          </a:p>
        </p:txBody>
      </p:sp>
      <p:sp>
        <p:nvSpPr>
          <p:cNvPr id="1189" name="Google Shape;1189;p79"/>
          <p:cNvSpPr txBox="1"/>
          <p:nvPr/>
        </p:nvSpPr>
        <p:spPr>
          <a:xfrm>
            <a:off x="12180975" y="3574050"/>
            <a:ext cx="988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0081CC"/>
              </a:solidFill>
            </a:endParaRPr>
          </a:p>
        </p:txBody>
      </p:sp>
      <p:sp>
        <p:nvSpPr>
          <p:cNvPr id="1190" name="Google Shape;1190;p79"/>
          <p:cNvSpPr txBox="1"/>
          <p:nvPr/>
        </p:nvSpPr>
        <p:spPr>
          <a:xfrm>
            <a:off x="5200875" y="10470625"/>
            <a:ext cx="1269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sz="5300">
              <a:solidFill>
                <a:srgbClr val="0081CC"/>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91" name="Google Shape;1191;p79"/>
          <p:cNvSpPr txBox="1"/>
          <p:nvPr/>
        </p:nvSpPr>
        <p:spPr>
          <a:xfrm>
            <a:off x="793225" y="2908450"/>
            <a:ext cx="19503600" cy="794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solidFill>
                  <a:srgbClr val="0081CC"/>
                </a:solidFill>
                <a:latin typeface="Courier New"/>
                <a:ea typeface="Courier New"/>
                <a:cs typeface="Courier New"/>
                <a:sym typeface="Courier New"/>
              </a:rPr>
              <a:t>The background-image property sets one or more background images for an element.</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0081CC"/>
                </a:solidFill>
                <a:latin typeface="Courier New"/>
                <a:ea typeface="Courier New"/>
                <a:cs typeface="Courier New"/>
                <a:sym typeface="Courier New"/>
              </a:rPr>
              <a:t>By default, a background-image is placed at the top-left corner of an element, and repeated both vertically and horizontally.</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0081CC"/>
                </a:solidFill>
                <a:latin typeface="Courier New"/>
                <a:ea typeface="Courier New"/>
                <a:cs typeface="Courier New"/>
                <a:sym typeface="Courier New"/>
              </a:rPr>
              <a:t> The background of an element is the total size of the element, including padding and border (but not the margin).</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2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200">
              <a:solidFill>
                <a:srgbClr val="0081CC"/>
              </a:solidFill>
              <a:latin typeface="Helvetica Neue"/>
              <a:ea typeface="Helvetica Neue"/>
              <a:cs typeface="Helvetica Neue"/>
              <a:sym typeface="Helvetica Neue"/>
            </a:endParaRPr>
          </a:p>
        </p:txBody>
      </p:sp>
      <p:sp>
        <p:nvSpPr>
          <p:cNvPr id="1192" name="Google Shape;1192;p79"/>
          <p:cNvSpPr txBox="1"/>
          <p:nvPr/>
        </p:nvSpPr>
        <p:spPr>
          <a:xfrm>
            <a:off x="689475" y="4741850"/>
            <a:ext cx="22261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3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3900">
              <a:solidFill>
                <a:srgbClr val="0081CC"/>
              </a:solidFill>
              <a:latin typeface="Helvetica Neue"/>
              <a:ea typeface="Helvetica Neue"/>
              <a:cs typeface="Helvetica Neue"/>
              <a:sym typeface="Helvetica Neue"/>
            </a:endParaRPr>
          </a:p>
        </p:txBody>
      </p:sp>
      <p:sp>
        <p:nvSpPr>
          <p:cNvPr id="1193" name="Google Shape;1193;p79"/>
          <p:cNvSpPr txBox="1"/>
          <p:nvPr/>
        </p:nvSpPr>
        <p:spPr>
          <a:xfrm>
            <a:off x="2379650" y="118982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94" name="Google Shape;1194;p79"/>
          <p:cNvSpPr txBox="1"/>
          <p:nvPr/>
        </p:nvSpPr>
        <p:spPr>
          <a:xfrm>
            <a:off x="219425" y="9353325"/>
            <a:ext cx="188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0081CC"/>
              </a:solidFill>
              <a:latin typeface="Helvetica Neue"/>
              <a:ea typeface="Helvetica Neue"/>
              <a:cs typeface="Helvetica Neue"/>
              <a:sym typeface="Helvetica Neue"/>
            </a:endParaRPr>
          </a:p>
        </p:txBody>
      </p:sp>
      <p:sp>
        <p:nvSpPr>
          <p:cNvPr id="1195" name="Google Shape;1195;p79"/>
          <p:cNvSpPr txBox="1"/>
          <p:nvPr/>
        </p:nvSpPr>
        <p:spPr>
          <a:xfrm>
            <a:off x="7630100" y="2634875"/>
            <a:ext cx="1008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rgbClr val="FFFC66"/>
              </a:solidFill>
              <a:latin typeface="Helvetica Neue"/>
              <a:ea typeface="Helvetica Neue"/>
              <a:cs typeface="Helvetica Neue"/>
              <a:sym typeface="Helvetica Neue"/>
            </a:endParaRPr>
          </a:p>
        </p:txBody>
      </p:sp>
      <p:sp>
        <p:nvSpPr>
          <p:cNvPr id="1196" name="Google Shape;1196;p79"/>
          <p:cNvSpPr txBox="1"/>
          <p:nvPr/>
        </p:nvSpPr>
        <p:spPr>
          <a:xfrm>
            <a:off x="1090675" y="6742325"/>
            <a:ext cx="115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197" name="Google Shape;1197;p79"/>
          <p:cNvSpPr txBox="1"/>
          <p:nvPr/>
        </p:nvSpPr>
        <p:spPr>
          <a:xfrm>
            <a:off x="516875" y="7245425"/>
            <a:ext cx="12724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0081CC"/>
              </a:solidFill>
              <a:latin typeface="Helvetica Neue"/>
              <a:ea typeface="Helvetica Neue"/>
              <a:cs typeface="Helvetica Neue"/>
              <a:sym typeface="Helvetica Neue"/>
            </a:endParaRPr>
          </a:p>
        </p:txBody>
      </p:sp>
      <p:sp>
        <p:nvSpPr>
          <p:cNvPr id="1198" name="Google Shape;1198;p79"/>
          <p:cNvSpPr txBox="1"/>
          <p:nvPr/>
        </p:nvSpPr>
        <p:spPr>
          <a:xfrm>
            <a:off x="689475" y="1425938"/>
            <a:ext cx="21251700" cy="10005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5300">
              <a:solidFill>
                <a:srgbClr val="FFFC66"/>
              </a:solidFill>
            </a:endParaRPr>
          </a:p>
        </p:txBody>
      </p:sp>
      <p:sp>
        <p:nvSpPr>
          <p:cNvPr id="1199" name="Google Shape;1199;p79"/>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Background-image</a:t>
            </a:r>
            <a:endParaRPr sz="100">
              <a:solidFill>
                <a:schemeClr val="lt1"/>
              </a:solidFill>
              <a:latin typeface="Courier New"/>
              <a:ea typeface="Courier New"/>
              <a:cs typeface="Courier New"/>
              <a:sym typeface="Courier New"/>
            </a:endParaRPr>
          </a:p>
        </p:txBody>
      </p:sp>
      <p:sp>
        <p:nvSpPr>
          <p:cNvPr id="1200" name="Google Shape;1200;p79"/>
          <p:cNvSpPr txBox="1"/>
          <p:nvPr/>
        </p:nvSpPr>
        <p:spPr>
          <a:xfrm>
            <a:off x="11931275" y="75355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04" name="Shape 1204"/>
        <p:cNvGrpSpPr/>
        <p:nvPr/>
      </p:nvGrpSpPr>
      <p:grpSpPr>
        <a:xfrm>
          <a:off x="0" y="0"/>
          <a:ext cx="0" cy="0"/>
          <a:chOff x="0" y="0"/>
          <a:chExt cx="0" cy="0"/>
        </a:xfrm>
      </p:grpSpPr>
      <p:pic>
        <p:nvPicPr>
          <p:cNvPr descr="PrepBytes_Logo.png" id="1205" name="Google Shape;1205;p80"/>
          <p:cNvPicPr preferRelativeResize="0"/>
          <p:nvPr/>
        </p:nvPicPr>
        <p:blipFill rotWithShape="1">
          <a:blip r:embed="rId3">
            <a:alphaModFix/>
          </a:blip>
          <a:srcRect b="0" l="0" r="0" t="0"/>
          <a:stretch/>
        </p:blipFill>
        <p:spPr>
          <a:xfrm>
            <a:off x="19075041" y="1371244"/>
            <a:ext cx="4409519" cy="1151628"/>
          </a:xfrm>
          <a:prstGeom prst="rect">
            <a:avLst/>
          </a:prstGeom>
          <a:noFill/>
          <a:ln>
            <a:noFill/>
          </a:ln>
          <a:effectLst>
            <a:reflection blurRad="0" dir="0" dist="0" endA="0" endPos="40000" fadeDir="5400012" kx="0" rotWithShape="0" algn="bl" stA="50000" stPos="0" sy="-100000" ky="0"/>
          </a:effectLst>
        </p:spPr>
      </p:pic>
      <p:sp>
        <p:nvSpPr>
          <p:cNvPr id="1206" name="Google Shape;1206;p80"/>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207" name="Google Shape;1207;p8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208" name="Google Shape;1208;p80"/>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Background-image</a:t>
            </a:r>
            <a:endParaRPr sz="100">
              <a:solidFill>
                <a:schemeClr val="lt1"/>
              </a:solidFill>
              <a:latin typeface="Courier New"/>
              <a:ea typeface="Courier New"/>
              <a:cs typeface="Courier New"/>
              <a:sym typeface="Courier New"/>
            </a:endParaRPr>
          </a:p>
        </p:txBody>
      </p:sp>
      <p:sp>
        <p:nvSpPr>
          <p:cNvPr id="1209" name="Google Shape;1209;p80"/>
          <p:cNvSpPr txBox="1"/>
          <p:nvPr/>
        </p:nvSpPr>
        <p:spPr>
          <a:xfrm>
            <a:off x="2016075" y="2875400"/>
            <a:ext cx="19103400" cy="923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&lt;!DOCTYPE html&gt;</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&lt;html&gt;</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&lt;head&gt;</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&lt;style&gt; </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body {</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  background-image: url("img_tree.gif");</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  background-color: #cccccc;</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&lt;/style&gt;</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&lt;/head&gt;</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&lt;body&gt;</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&lt;/body&gt;</a:t>
            </a:r>
            <a:endParaRPr sz="4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4200">
                <a:solidFill>
                  <a:srgbClr val="FFFC66"/>
                </a:solidFill>
                <a:latin typeface="Courier New"/>
                <a:ea typeface="Courier New"/>
                <a:cs typeface="Courier New"/>
                <a:sym typeface="Courier New"/>
              </a:rPr>
              <a:t>&lt;/html&gt;</a:t>
            </a:r>
            <a:endParaRPr>
              <a:solidFill>
                <a:srgbClr val="FFFC66"/>
              </a:solidFill>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13" name="Shape 1213"/>
        <p:cNvGrpSpPr/>
        <p:nvPr/>
      </p:nvGrpSpPr>
      <p:grpSpPr>
        <a:xfrm>
          <a:off x="0" y="0"/>
          <a:ext cx="0" cy="0"/>
          <a:chOff x="0" y="0"/>
          <a:chExt cx="0" cy="0"/>
        </a:xfrm>
      </p:grpSpPr>
      <p:pic>
        <p:nvPicPr>
          <p:cNvPr descr="PrepBytes_Logo.png" id="1214" name="Google Shape;1214;p81"/>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215" name="Google Shape;1215;p81"/>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216" name="Google Shape;1216;p8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217" name="Google Shape;1217;p81"/>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Background-image</a:t>
            </a:r>
            <a:endParaRPr sz="100">
              <a:solidFill>
                <a:schemeClr val="lt1"/>
              </a:solidFill>
              <a:latin typeface="Courier New"/>
              <a:ea typeface="Courier New"/>
              <a:cs typeface="Courier New"/>
              <a:sym typeface="Courier New"/>
            </a:endParaRPr>
          </a:p>
        </p:txBody>
      </p:sp>
      <p:sp>
        <p:nvSpPr>
          <p:cNvPr id="1218" name="Google Shape;1218;p81"/>
          <p:cNvSpPr txBox="1"/>
          <p:nvPr/>
        </p:nvSpPr>
        <p:spPr>
          <a:xfrm>
            <a:off x="2016075" y="2875400"/>
            <a:ext cx="19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pic>
        <p:nvPicPr>
          <p:cNvPr id="1219" name="Google Shape;1219;p81"/>
          <p:cNvPicPr preferRelativeResize="0"/>
          <p:nvPr/>
        </p:nvPicPr>
        <p:blipFill>
          <a:blip r:embed="rId4">
            <a:alphaModFix/>
          </a:blip>
          <a:stretch>
            <a:fillRect/>
          </a:stretch>
        </p:blipFill>
        <p:spPr>
          <a:xfrm>
            <a:off x="5222000" y="2589800"/>
            <a:ext cx="14502726" cy="10597401"/>
          </a:xfrm>
          <a:prstGeom prst="rect">
            <a:avLst/>
          </a:prstGeom>
          <a:noFill/>
          <a:ln>
            <a:noFill/>
          </a:ln>
        </p:spPr>
      </p:pic>
      <p:sp>
        <p:nvSpPr>
          <p:cNvPr id="1220" name="Google Shape;1220;p81"/>
          <p:cNvSpPr txBox="1"/>
          <p:nvPr/>
        </p:nvSpPr>
        <p:spPr>
          <a:xfrm>
            <a:off x="661000" y="1255925"/>
            <a:ext cx="11270100" cy="9390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4900">
                <a:solidFill>
                  <a:srgbClr val="0081CC"/>
                </a:solidFill>
                <a:latin typeface="Courier New"/>
                <a:ea typeface="Courier New"/>
                <a:cs typeface="Courier New"/>
                <a:sym typeface="Courier New"/>
              </a:rPr>
              <a:t>	Output:</a:t>
            </a:r>
            <a:endParaRPr sz="100">
              <a:solidFill>
                <a:srgbClr val="0081CC"/>
              </a:solidFill>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24" name="Shape 1224"/>
        <p:cNvGrpSpPr/>
        <p:nvPr/>
      </p:nvGrpSpPr>
      <p:grpSpPr>
        <a:xfrm>
          <a:off x="0" y="0"/>
          <a:ext cx="0" cy="0"/>
          <a:chOff x="0" y="0"/>
          <a:chExt cx="0" cy="0"/>
        </a:xfrm>
      </p:grpSpPr>
      <p:pic>
        <p:nvPicPr>
          <p:cNvPr descr="PrepBytes_Logo.png" id="1225" name="Google Shape;1225;p82"/>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226" name="Google Shape;1226;p82"/>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227" name="Google Shape;1227;p8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228" name="Google Shape;1228;p82"/>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Background-Size</a:t>
            </a:r>
            <a:endParaRPr sz="100">
              <a:solidFill>
                <a:schemeClr val="lt1"/>
              </a:solidFill>
              <a:latin typeface="Courier New"/>
              <a:ea typeface="Courier New"/>
              <a:cs typeface="Courier New"/>
              <a:sym typeface="Courier New"/>
            </a:endParaRPr>
          </a:p>
        </p:txBody>
      </p:sp>
      <p:sp>
        <p:nvSpPr>
          <p:cNvPr id="1229" name="Google Shape;1229;p82"/>
          <p:cNvSpPr txBox="1"/>
          <p:nvPr/>
        </p:nvSpPr>
        <p:spPr>
          <a:xfrm>
            <a:off x="2016075" y="2037200"/>
            <a:ext cx="19103400" cy="1373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solidFill>
                  <a:schemeClr val="accent1"/>
                </a:solidFill>
                <a:latin typeface="Courier New"/>
                <a:ea typeface="Courier New"/>
                <a:cs typeface="Courier New"/>
                <a:sym typeface="Courier New"/>
              </a:rPr>
              <a:t>The background-size property specifies the size of the background images.</a:t>
            </a:r>
            <a:endParaRPr sz="37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37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3700">
                <a:solidFill>
                  <a:schemeClr val="accent1"/>
                </a:solidFill>
                <a:latin typeface="Courier New"/>
                <a:ea typeface="Courier New"/>
                <a:cs typeface="Courier New"/>
                <a:sym typeface="Courier New"/>
              </a:rPr>
              <a:t>There are four different syntaxes you can use with this property: the keyword syntax ("auto", "cover" and "contain"), the one-value syntax (sets the width of the image (height becomes "auto"), the two-value syntax (first value: width of the image, second value: height), and the multiple background syntax (separated with comma).</a:t>
            </a:r>
            <a:endParaRPr sz="37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37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3700">
                <a:solidFill>
                  <a:schemeClr val="accent1"/>
                </a:solidFill>
                <a:latin typeface="Courier New"/>
                <a:ea typeface="Courier New"/>
                <a:cs typeface="Courier New"/>
                <a:sym typeface="Courier New"/>
              </a:rPr>
              <a:t>background-size: auto|length|cover|contain|initial|inherit;</a:t>
            </a:r>
            <a:endParaRPr sz="37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37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3700">
                <a:solidFill>
                  <a:schemeClr val="accent1"/>
                </a:solidFill>
                <a:latin typeface="Courier New"/>
                <a:ea typeface="Courier New"/>
                <a:cs typeface="Courier New"/>
                <a:sym typeface="Courier New"/>
              </a:rPr>
              <a:t>auto 	Default value. The background image is displayed in its original size</a:t>
            </a:r>
            <a:endParaRPr sz="37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37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3700">
                <a:solidFill>
                  <a:schemeClr val="accent1"/>
                </a:solidFill>
                <a:latin typeface="Courier New"/>
                <a:ea typeface="Courier New"/>
                <a:cs typeface="Courier New"/>
                <a:sym typeface="Courier New"/>
              </a:rPr>
              <a:t>cover       	Resize the background image to cover the entire container, even if it has                                                              to stretch the image or cut a little bit off one of the edges</a:t>
            </a:r>
            <a:endParaRPr sz="37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3700">
              <a:solidFill>
                <a:schemeClr val="accent1"/>
              </a:solidFill>
              <a:latin typeface="Courier New"/>
              <a:ea typeface="Courier New"/>
              <a:cs typeface="Courier New"/>
              <a:sym typeface="Courier New"/>
            </a:endParaRPr>
          </a:p>
          <a:p>
            <a:pPr indent="0" lvl="0" marL="0" rtl="0" algn="l">
              <a:spcBef>
                <a:spcPts val="0"/>
              </a:spcBef>
              <a:spcAft>
                <a:spcPts val="0"/>
              </a:spcAft>
              <a:buNone/>
            </a:pPr>
            <a:r>
              <a:rPr lang="en-US" sz="3700">
                <a:solidFill>
                  <a:schemeClr val="accent1"/>
                </a:solidFill>
                <a:latin typeface="Courier New"/>
                <a:ea typeface="Courier New"/>
                <a:cs typeface="Courier New"/>
                <a:sym typeface="Courier New"/>
              </a:rPr>
              <a:t>contain     Resize the background image to make sure the image is fully visible</a:t>
            </a:r>
            <a:endParaRPr sz="37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35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35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35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3500">
              <a:solidFill>
                <a:schemeClr val="accent1"/>
              </a:solidFill>
              <a:latin typeface="Courier New"/>
              <a:ea typeface="Courier New"/>
              <a:cs typeface="Courier New"/>
              <a:sym typeface="Courier New"/>
            </a:endParaRPr>
          </a:p>
        </p:txBody>
      </p:sp>
      <p:sp>
        <p:nvSpPr>
          <p:cNvPr id="1230" name="Google Shape;1230;p82"/>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8" name="Shape 98"/>
        <p:cNvGrpSpPr/>
        <p:nvPr/>
      </p:nvGrpSpPr>
      <p:grpSpPr>
        <a:xfrm>
          <a:off x="0" y="0"/>
          <a:ext cx="0" cy="0"/>
          <a:chOff x="0" y="0"/>
          <a:chExt cx="0" cy="0"/>
        </a:xfrm>
      </p:grpSpPr>
      <p:pic>
        <p:nvPicPr>
          <p:cNvPr descr="PrepBytes_Logo.png" id="99" name="Google Shape;99;p20"/>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100" name="Google Shape;100;p20"/>
          <p:cNvSpPr txBox="1"/>
          <p:nvPr/>
        </p:nvSpPr>
        <p:spPr>
          <a:xfrm>
            <a:off x="5344768" y="886385"/>
            <a:ext cx="11726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Inline CSS</a:t>
            </a:r>
            <a:endParaRPr>
              <a:solidFill>
                <a:schemeClr val="lt1"/>
              </a:solidFill>
              <a:latin typeface="Courier New"/>
              <a:ea typeface="Courier New"/>
              <a:cs typeface="Courier New"/>
              <a:sym typeface="Courier New"/>
            </a:endParaRPr>
          </a:p>
        </p:txBody>
      </p:sp>
      <p:sp>
        <p:nvSpPr>
          <p:cNvPr id="101" name="Google Shape;101;p20"/>
          <p:cNvSpPr txBox="1"/>
          <p:nvPr/>
        </p:nvSpPr>
        <p:spPr>
          <a:xfrm>
            <a:off x="1619475" y="2465025"/>
            <a:ext cx="201939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700">
                <a:solidFill>
                  <a:srgbClr val="0081CC"/>
                </a:solidFill>
                <a:latin typeface="Courier New"/>
                <a:ea typeface="Courier New"/>
                <a:cs typeface="Courier New"/>
                <a:sym typeface="Courier New"/>
              </a:rPr>
              <a:t>Output:</a:t>
            </a:r>
            <a:endParaRPr sz="57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5700">
              <a:solidFill>
                <a:srgbClr val="FFFC66"/>
              </a:solidFill>
            </a:endParaRPr>
          </a:p>
          <a:p>
            <a:pPr indent="0" lvl="0" marL="0" rtl="0" algn="l">
              <a:spcBef>
                <a:spcPts val="0"/>
              </a:spcBef>
              <a:spcAft>
                <a:spcPts val="0"/>
              </a:spcAft>
              <a:buNone/>
            </a:pPr>
            <a:r>
              <a:t/>
            </a:r>
            <a:endParaRPr sz="5700">
              <a:solidFill>
                <a:srgbClr val="FFFC66"/>
              </a:solidFill>
            </a:endParaRPr>
          </a:p>
          <a:p>
            <a:pPr indent="0" lvl="0" marL="0" rtl="0" algn="l">
              <a:spcBef>
                <a:spcPts val="0"/>
              </a:spcBef>
              <a:spcAft>
                <a:spcPts val="0"/>
              </a:spcAft>
              <a:buNone/>
            </a:pPr>
            <a:r>
              <a:t/>
            </a:r>
            <a:endParaRPr sz="4400">
              <a:solidFill>
                <a:srgbClr val="0081CC"/>
              </a:solidFill>
            </a:endParaRPr>
          </a:p>
          <a:p>
            <a:pPr indent="0" lvl="0" marL="0" rtl="0" algn="l">
              <a:spcBef>
                <a:spcPts val="0"/>
              </a:spcBef>
              <a:spcAft>
                <a:spcPts val="0"/>
              </a:spcAft>
              <a:buNone/>
            </a:pPr>
            <a:r>
              <a:t/>
            </a:r>
            <a:endParaRPr sz="4100">
              <a:solidFill>
                <a:srgbClr val="0081CC"/>
              </a:solidFill>
            </a:endParaRPr>
          </a:p>
        </p:txBody>
      </p:sp>
      <p:pic>
        <p:nvPicPr>
          <p:cNvPr id="102" name="Google Shape;102;p20"/>
          <p:cNvPicPr preferRelativeResize="0"/>
          <p:nvPr/>
        </p:nvPicPr>
        <p:blipFill>
          <a:blip r:embed="rId4">
            <a:alphaModFix/>
          </a:blip>
          <a:stretch>
            <a:fillRect/>
          </a:stretch>
        </p:blipFill>
        <p:spPr>
          <a:xfrm>
            <a:off x="2710150" y="3866925"/>
            <a:ext cx="19565949" cy="94524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34" name="Shape 1234"/>
        <p:cNvGrpSpPr/>
        <p:nvPr/>
      </p:nvGrpSpPr>
      <p:grpSpPr>
        <a:xfrm>
          <a:off x="0" y="0"/>
          <a:ext cx="0" cy="0"/>
          <a:chOff x="0" y="0"/>
          <a:chExt cx="0" cy="0"/>
        </a:xfrm>
      </p:grpSpPr>
      <p:pic>
        <p:nvPicPr>
          <p:cNvPr descr="PrepBytes_Logo.png" id="1235" name="Google Shape;1235;p83"/>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236" name="Google Shape;1236;p83"/>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237" name="Google Shape;1237;p8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238" name="Google Shape;1238;p83"/>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Background-Size</a:t>
            </a:r>
            <a:endParaRPr sz="100">
              <a:solidFill>
                <a:schemeClr val="lt1"/>
              </a:solidFill>
              <a:latin typeface="Courier New"/>
              <a:ea typeface="Courier New"/>
              <a:cs typeface="Courier New"/>
              <a:sym typeface="Courier New"/>
            </a:endParaRPr>
          </a:p>
        </p:txBody>
      </p:sp>
      <p:sp>
        <p:nvSpPr>
          <p:cNvPr id="1239" name="Google Shape;1239;p83"/>
          <p:cNvSpPr txBox="1"/>
          <p:nvPr/>
        </p:nvSpPr>
        <p:spPr>
          <a:xfrm>
            <a:off x="2016075" y="2875400"/>
            <a:ext cx="191034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p:txBody>
      </p:sp>
      <p:sp>
        <p:nvSpPr>
          <p:cNvPr id="1240" name="Google Shape;1240;p83"/>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241" name="Google Shape;1241;p83"/>
          <p:cNvSpPr txBox="1"/>
          <p:nvPr/>
        </p:nvSpPr>
        <p:spPr>
          <a:xfrm>
            <a:off x="856550" y="2676175"/>
            <a:ext cx="10347600" cy="1089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&lt;!DOCTYPE html&gt;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&lt;html&gt;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&lt;head&gt;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&lt;style&gt;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#example1 {</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  border: 2px solid black;</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  padding: 25px;</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  background: url(mountain.jpg);</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  background-repeat: no-repeat;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  background-size: auto;</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#example2 {</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  border: 2px solid black;</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  padding: 25px;</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  background: url(mountain.jpg);</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  background-repeat: no-repeat;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  background-size: 300px 100px;</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300">
                <a:solidFill>
                  <a:srgbClr val="FFFC66"/>
                </a:solidFill>
                <a:latin typeface="Courier New"/>
                <a:ea typeface="Courier New"/>
                <a:cs typeface="Courier New"/>
                <a:sym typeface="Courier New"/>
              </a:rPr>
              <a:t>}</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7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1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100">
              <a:solidFill>
                <a:srgbClr val="FFFC66"/>
              </a:solidFill>
              <a:latin typeface="Courier New"/>
              <a:ea typeface="Courier New"/>
              <a:cs typeface="Courier New"/>
              <a:sym typeface="Courier New"/>
            </a:endParaRPr>
          </a:p>
        </p:txBody>
      </p:sp>
      <p:sp>
        <p:nvSpPr>
          <p:cNvPr id="1242" name="Google Shape;1242;p83"/>
          <p:cNvSpPr txBox="1"/>
          <p:nvPr/>
        </p:nvSpPr>
        <p:spPr>
          <a:xfrm>
            <a:off x="12261775" y="3301400"/>
            <a:ext cx="9591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46" name="Shape 1246"/>
        <p:cNvGrpSpPr/>
        <p:nvPr/>
      </p:nvGrpSpPr>
      <p:grpSpPr>
        <a:xfrm>
          <a:off x="0" y="0"/>
          <a:ext cx="0" cy="0"/>
          <a:chOff x="0" y="0"/>
          <a:chExt cx="0" cy="0"/>
        </a:xfrm>
      </p:grpSpPr>
      <p:pic>
        <p:nvPicPr>
          <p:cNvPr descr="PrepBytes_Logo.png" id="1247" name="Google Shape;1247;p84"/>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248" name="Google Shape;1248;p84"/>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249" name="Google Shape;1249;p8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250" name="Google Shape;1250;p84"/>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Background-Size</a:t>
            </a:r>
            <a:endParaRPr sz="100">
              <a:solidFill>
                <a:schemeClr val="lt1"/>
              </a:solidFill>
              <a:latin typeface="Courier New"/>
              <a:ea typeface="Courier New"/>
              <a:cs typeface="Courier New"/>
              <a:sym typeface="Courier New"/>
            </a:endParaRPr>
          </a:p>
        </p:txBody>
      </p:sp>
      <p:sp>
        <p:nvSpPr>
          <p:cNvPr id="1251" name="Google Shape;1251;p84"/>
          <p:cNvSpPr txBox="1"/>
          <p:nvPr/>
        </p:nvSpPr>
        <p:spPr>
          <a:xfrm>
            <a:off x="1025475" y="2723000"/>
            <a:ext cx="19103400" cy="997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a:t>
            </a:r>
            <a:r>
              <a:rPr lang="en-US" sz="3000">
                <a:solidFill>
                  <a:srgbClr val="FFFC66"/>
                </a:solidFill>
                <a:latin typeface="Courier New"/>
                <a:ea typeface="Courier New"/>
                <a:cs typeface="Courier New"/>
                <a:sym typeface="Courier New"/>
              </a:rPr>
              <a:t>&lt;/style&gt;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&lt;/head&gt;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&lt;body&gt;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&lt;h2&gt;background-size: auto (default):&lt;/h2&gt;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&lt;div id="example1"&gt;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&lt;h2&gt;Hello World&lt;/h2&gt;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&lt;p&gt;The background image is displayed in its original size.&lt;/p&gt;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h2&gt;background-size: 300px 100px:&lt;/h2&gt;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&lt;div id="example2"&gt;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&lt;h2&gt;Hello World&lt;/h2&gt;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&lt;p&gt;Here, the background image is set to 300px wide and 100px high.&lt;/p&gt;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&lt;/div&gt;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&lt;/body&gt;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&lt;/html&gt;</a:t>
            </a:r>
            <a:endParaRPr sz="1700">
              <a:latin typeface="Courier New"/>
              <a:ea typeface="Courier New"/>
              <a:cs typeface="Courier New"/>
              <a:sym typeface="Courier New"/>
            </a:endParaRPr>
          </a:p>
        </p:txBody>
      </p:sp>
      <p:sp>
        <p:nvSpPr>
          <p:cNvPr id="1252" name="Google Shape;1252;p84"/>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253" name="Google Shape;1253;p84"/>
          <p:cNvSpPr txBox="1"/>
          <p:nvPr/>
        </p:nvSpPr>
        <p:spPr>
          <a:xfrm>
            <a:off x="856550" y="1685575"/>
            <a:ext cx="10347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sz="2100">
              <a:solidFill>
                <a:srgbClr val="FFFC66"/>
              </a:solidFill>
              <a:latin typeface="Helvetica Neue"/>
              <a:ea typeface="Helvetica Neue"/>
              <a:cs typeface="Helvetica Neue"/>
              <a:sym typeface="Helvetica Neue"/>
            </a:endParaRPr>
          </a:p>
        </p:txBody>
      </p:sp>
      <p:sp>
        <p:nvSpPr>
          <p:cNvPr id="1254" name="Google Shape;1254;p84"/>
          <p:cNvSpPr txBox="1"/>
          <p:nvPr/>
        </p:nvSpPr>
        <p:spPr>
          <a:xfrm>
            <a:off x="12261775" y="3301400"/>
            <a:ext cx="9591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58" name="Shape 1258"/>
        <p:cNvGrpSpPr/>
        <p:nvPr/>
      </p:nvGrpSpPr>
      <p:grpSpPr>
        <a:xfrm>
          <a:off x="0" y="0"/>
          <a:ext cx="0" cy="0"/>
          <a:chOff x="0" y="0"/>
          <a:chExt cx="0" cy="0"/>
        </a:xfrm>
      </p:grpSpPr>
      <p:pic>
        <p:nvPicPr>
          <p:cNvPr descr="PrepBytes_Logo.png" id="1259" name="Google Shape;1259;p85"/>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260" name="Google Shape;1260;p85"/>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261" name="Google Shape;1261;p8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262" name="Google Shape;1262;p85"/>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Background-Size</a:t>
            </a:r>
            <a:endParaRPr sz="100">
              <a:solidFill>
                <a:schemeClr val="lt1"/>
              </a:solidFill>
              <a:latin typeface="Courier New"/>
              <a:ea typeface="Courier New"/>
              <a:cs typeface="Courier New"/>
              <a:sym typeface="Courier New"/>
            </a:endParaRPr>
          </a:p>
        </p:txBody>
      </p:sp>
      <p:sp>
        <p:nvSpPr>
          <p:cNvPr id="1263" name="Google Shape;1263;p85"/>
          <p:cNvSpPr txBox="1"/>
          <p:nvPr/>
        </p:nvSpPr>
        <p:spPr>
          <a:xfrm>
            <a:off x="1863675" y="4628000"/>
            <a:ext cx="191034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p:txBody>
      </p:sp>
      <p:sp>
        <p:nvSpPr>
          <p:cNvPr id="1264" name="Google Shape;1264;p85"/>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265" name="Google Shape;1265;p85"/>
          <p:cNvSpPr txBox="1"/>
          <p:nvPr/>
        </p:nvSpPr>
        <p:spPr>
          <a:xfrm>
            <a:off x="856550" y="1685575"/>
            <a:ext cx="103476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6900">
                <a:solidFill>
                  <a:srgbClr val="0081CC"/>
                </a:solidFill>
                <a:latin typeface="Courier New"/>
                <a:ea typeface="Courier New"/>
                <a:cs typeface="Courier New"/>
                <a:sym typeface="Courier New"/>
              </a:rPr>
              <a:t>O</a:t>
            </a:r>
            <a:r>
              <a:rPr lang="en-US" sz="6900">
                <a:solidFill>
                  <a:srgbClr val="0081CC"/>
                </a:solidFill>
                <a:latin typeface="Courier New"/>
                <a:ea typeface="Courier New"/>
                <a:cs typeface="Courier New"/>
                <a:sym typeface="Courier New"/>
              </a:rPr>
              <a:t>utput:</a:t>
            </a:r>
            <a:endParaRPr sz="6900">
              <a:solidFill>
                <a:srgbClr val="0081CC"/>
              </a:solidFill>
              <a:latin typeface="Courier New"/>
              <a:ea typeface="Courier New"/>
              <a:cs typeface="Courier New"/>
              <a:sym typeface="Courier New"/>
            </a:endParaRPr>
          </a:p>
        </p:txBody>
      </p:sp>
      <p:sp>
        <p:nvSpPr>
          <p:cNvPr id="1266" name="Google Shape;1266;p85"/>
          <p:cNvSpPr txBox="1"/>
          <p:nvPr/>
        </p:nvSpPr>
        <p:spPr>
          <a:xfrm>
            <a:off x="12261775" y="3301400"/>
            <a:ext cx="9591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latin typeface="Helvetica Neue"/>
              <a:ea typeface="Helvetica Neue"/>
              <a:cs typeface="Helvetica Neue"/>
              <a:sym typeface="Helvetica Neue"/>
            </a:endParaRPr>
          </a:p>
        </p:txBody>
      </p:sp>
      <p:pic>
        <p:nvPicPr>
          <p:cNvPr id="1267" name="Google Shape;1267;p85"/>
          <p:cNvPicPr preferRelativeResize="0"/>
          <p:nvPr/>
        </p:nvPicPr>
        <p:blipFill>
          <a:blip r:embed="rId4">
            <a:alphaModFix/>
          </a:blip>
          <a:stretch>
            <a:fillRect/>
          </a:stretch>
        </p:blipFill>
        <p:spPr>
          <a:xfrm>
            <a:off x="3521725" y="3395300"/>
            <a:ext cx="16293951" cy="99397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71" name="Shape 1271"/>
        <p:cNvGrpSpPr/>
        <p:nvPr/>
      </p:nvGrpSpPr>
      <p:grpSpPr>
        <a:xfrm>
          <a:off x="0" y="0"/>
          <a:ext cx="0" cy="0"/>
          <a:chOff x="0" y="0"/>
          <a:chExt cx="0" cy="0"/>
        </a:xfrm>
      </p:grpSpPr>
      <p:pic>
        <p:nvPicPr>
          <p:cNvPr descr="PrepBytes_Logo.png" id="1272" name="Google Shape;1272;p86"/>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273" name="Google Shape;1273;p86"/>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274" name="Google Shape;1274;p8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275" name="Google Shape;1275;p86"/>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 Property </a:t>
            </a:r>
            <a:endParaRPr sz="100">
              <a:solidFill>
                <a:schemeClr val="lt1"/>
              </a:solidFill>
              <a:latin typeface="Courier New"/>
              <a:ea typeface="Courier New"/>
              <a:cs typeface="Courier New"/>
              <a:sym typeface="Courier New"/>
            </a:endParaRPr>
          </a:p>
        </p:txBody>
      </p:sp>
      <p:sp>
        <p:nvSpPr>
          <p:cNvPr id="1276" name="Google Shape;1276;p86"/>
          <p:cNvSpPr txBox="1"/>
          <p:nvPr/>
        </p:nvSpPr>
        <p:spPr>
          <a:xfrm>
            <a:off x="1863675" y="4628000"/>
            <a:ext cx="191034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p:txBody>
      </p:sp>
      <p:sp>
        <p:nvSpPr>
          <p:cNvPr id="1277" name="Google Shape;1277;p86"/>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278" name="Google Shape;1278;p86"/>
          <p:cNvSpPr txBox="1"/>
          <p:nvPr/>
        </p:nvSpPr>
        <p:spPr>
          <a:xfrm>
            <a:off x="2456750" y="3285775"/>
            <a:ext cx="17486400" cy="932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400">
                <a:solidFill>
                  <a:srgbClr val="0081CC"/>
                </a:solidFill>
                <a:latin typeface="Courier"/>
                <a:ea typeface="Courier"/>
                <a:cs typeface="Courier"/>
                <a:sym typeface="Courier"/>
              </a:rPr>
              <a:t>The display property is the most important CSS property for controlling layout.</a:t>
            </a:r>
            <a:endParaRPr sz="5400">
              <a:solidFill>
                <a:srgbClr val="0081CC"/>
              </a:solidFill>
              <a:latin typeface="Courier"/>
              <a:ea typeface="Courier"/>
              <a:cs typeface="Courier"/>
              <a:sym typeface="Courier"/>
            </a:endParaRPr>
          </a:p>
          <a:p>
            <a:pPr indent="0" lvl="0" marL="0" rtl="0" algn="l">
              <a:spcBef>
                <a:spcPts val="0"/>
              </a:spcBef>
              <a:spcAft>
                <a:spcPts val="0"/>
              </a:spcAft>
              <a:buNone/>
            </a:pPr>
            <a:r>
              <a:t/>
            </a:r>
            <a:endParaRPr sz="5400">
              <a:solidFill>
                <a:srgbClr val="0081CC"/>
              </a:solidFill>
              <a:latin typeface="Courier"/>
              <a:ea typeface="Courier"/>
              <a:cs typeface="Courier"/>
              <a:sym typeface="Courier"/>
            </a:endParaRPr>
          </a:p>
          <a:p>
            <a:pPr indent="0" lvl="0" marL="0" rtl="0" algn="l">
              <a:spcBef>
                <a:spcPts val="0"/>
              </a:spcBef>
              <a:spcAft>
                <a:spcPts val="0"/>
              </a:spcAft>
              <a:buNone/>
            </a:pPr>
            <a:r>
              <a:rPr lang="en-US" sz="5400">
                <a:solidFill>
                  <a:srgbClr val="0081CC"/>
                </a:solidFill>
                <a:latin typeface="Courier"/>
                <a:ea typeface="Courier"/>
                <a:cs typeface="Courier"/>
                <a:sym typeface="Courier"/>
              </a:rPr>
              <a:t>The display property specifies if/how an element is displayed.</a:t>
            </a:r>
            <a:endParaRPr sz="5400">
              <a:solidFill>
                <a:srgbClr val="0081CC"/>
              </a:solidFill>
              <a:latin typeface="Courier"/>
              <a:ea typeface="Courier"/>
              <a:cs typeface="Courier"/>
              <a:sym typeface="Courier"/>
            </a:endParaRPr>
          </a:p>
          <a:p>
            <a:pPr indent="0" lvl="0" marL="0" rtl="0" algn="l">
              <a:spcBef>
                <a:spcPts val="0"/>
              </a:spcBef>
              <a:spcAft>
                <a:spcPts val="0"/>
              </a:spcAft>
              <a:buNone/>
            </a:pPr>
            <a:r>
              <a:t/>
            </a:r>
            <a:endParaRPr sz="5400">
              <a:solidFill>
                <a:srgbClr val="0081CC"/>
              </a:solidFill>
              <a:latin typeface="Courier"/>
              <a:ea typeface="Courier"/>
              <a:cs typeface="Courier"/>
              <a:sym typeface="Courier"/>
            </a:endParaRPr>
          </a:p>
          <a:p>
            <a:pPr indent="0" lvl="0" marL="0" rtl="0" algn="l">
              <a:spcBef>
                <a:spcPts val="0"/>
              </a:spcBef>
              <a:spcAft>
                <a:spcPts val="0"/>
              </a:spcAft>
              <a:buNone/>
            </a:pPr>
            <a:r>
              <a:rPr lang="en-US" sz="5400">
                <a:solidFill>
                  <a:srgbClr val="0081CC"/>
                </a:solidFill>
                <a:latin typeface="Courier"/>
                <a:ea typeface="Courier"/>
                <a:cs typeface="Courier"/>
                <a:sym typeface="Courier"/>
              </a:rPr>
              <a:t>Every HTML element has a default display value depending on what type of element it is. The default display value for most elements is block or inline.</a:t>
            </a:r>
            <a:endParaRPr sz="5400">
              <a:solidFill>
                <a:srgbClr val="0081CC"/>
              </a:solidFill>
              <a:latin typeface="Courier"/>
              <a:ea typeface="Courier"/>
              <a:cs typeface="Courier"/>
              <a:sym typeface="Courier"/>
            </a:endParaRPr>
          </a:p>
          <a:p>
            <a:pPr indent="0" lvl="0" marL="0" rtl="0" algn="l">
              <a:spcBef>
                <a:spcPts val="0"/>
              </a:spcBef>
              <a:spcAft>
                <a:spcPts val="0"/>
              </a:spcAft>
              <a:buNone/>
            </a:pPr>
            <a:r>
              <a:t/>
            </a:r>
            <a:endParaRPr sz="5400">
              <a:solidFill>
                <a:srgbClr val="0081CC"/>
              </a:solidFill>
              <a:latin typeface="Courier"/>
              <a:ea typeface="Courier"/>
              <a:cs typeface="Courier"/>
              <a:sym typeface="Courier"/>
            </a:endParaRPr>
          </a:p>
        </p:txBody>
      </p:sp>
      <p:sp>
        <p:nvSpPr>
          <p:cNvPr id="1279" name="Google Shape;1279;p86"/>
          <p:cNvSpPr txBox="1"/>
          <p:nvPr/>
        </p:nvSpPr>
        <p:spPr>
          <a:xfrm>
            <a:off x="12261775" y="3301400"/>
            <a:ext cx="9591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latin typeface="Helvetica Neue"/>
              <a:ea typeface="Helvetica Neue"/>
              <a:cs typeface="Helvetica Neue"/>
              <a:sym typeface="Helvetica Neu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83" name="Shape 1283"/>
        <p:cNvGrpSpPr/>
        <p:nvPr/>
      </p:nvGrpSpPr>
      <p:grpSpPr>
        <a:xfrm>
          <a:off x="0" y="0"/>
          <a:ext cx="0" cy="0"/>
          <a:chOff x="0" y="0"/>
          <a:chExt cx="0" cy="0"/>
        </a:xfrm>
      </p:grpSpPr>
      <p:pic>
        <p:nvPicPr>
          <p:cNvPr descr="PrepBytes_Logo.png" id="1284" name="Google Shape;1284;p87"/>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285" name="Google Shape;1285;p87"/>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286" name="Google Shape;1286;p8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287" name="Google Shape;1287;p87"/>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Display-block</a:t>
            </a:r>
            <a:r>
              <a:rPr lang="en-US" sz="6300">
                <a:solidFill>
                  <a:schemeClr val="accent1"/>
                </a:solidFill>
                <a:latin typeface="Courier New"/>
                <a:ea typeface="Courier New"/>
                <a:cs typeface="Courier New"/>
                <a:sym typeface="Courier New"/>
              </a:rPr>
              <a:t> </a:t>
            </a:r>
            <a:endParaRPr sz="100">
              <a:solidFill>
                <a:schemeClr val="accent1"/>
              </a:solidFill>
              <a:latin typeface="Courier New"/>
              <a:ea typeface="Courier New"/>
              <a:cs typeface="Courier New"/>
              <a:sym typeface="Courier New"/>
            </a:endParaRPr>
          </a:p>
        </p:txBody>
      </p:sp>
      <p:sp>
        <p:nvSpPr>
          <p:cNvPr id="1288" name="Google Shape;1288;p87"/>
          <p:cNvSpPr txBox="1"/>
          <p:nvPr/>
        </p:nvSpPr>
        <p:spPr>
          <a:xfrm>
            <a:off x="1863675" y="4628000"/>
            <a:ext cx="191034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t/>
            </a:r>
            <a:endParaRPr sz="4000">
              <a:solidFill>
                <a:schemeClr val="accent1"/>
              </a:solidFill>
              <a:latin typeface="Helvetica Neue"/>
              <a:ea typeface="Helvetica Neue"/>
              <a:cs typeface="Helvetica Neue"/>
              <a:sym typeface="Helvetica Neue"/>
            </a:endParaRPr>
          </a:p>
        </p:txBody>
      </p:sp>
      <p:sp>
        <p:nvSpPr>
          <p:cNvPr id="1289" name="Google Shape;1289;p87"/>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290" name="Google Shape;1290;p87"/>
          <p:cNvSpPr txBox="1"/>
          <p:nvPr/>
        </p:nvSpPr>
        <p:spPr>
          <a:xfrm>
            <a:off x="2456750" y="3285775"/>
            <a:ext cx="17486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400">
              <a:solidFill>
                <a:srgbClr val="0081CC"/>
              </a:solidFill>
            </a:endParaRPr>
          </a:p>
          <a:p>
            <a:pPr indent="0" lvl="0" marL="0" rtl="0" algn="l">
              <a:spcBef>
                <a:spcPts val="0"/>
              </a:spcBef>
              <a:spcAft>
                <a:spcPts val="0"/>
              </a:spcAft>
              <a:buNone/>
            </a:pPr>
            <a:r>
              <a:t/>
            </a:r>
            <a:endParaRPr sz="5400">
              <a:solidFill>
                <a:srgbClr val="0081CC"/>
              </a:solidFill>
            </a:endParaRPr>
          </a:p>
        </p:txBody>
      </p:sp>
      <p:sp>
        <p:nvSpPr>
          <p:cNvPr id="1291" name="Google Shape;1291;p87"/>
          <p:cNvSpPr txBox="1"/>
          <p:nvPr/>
        </p:nvSpPr>
        <p:spPr>
          <a:xfrm>
            <a:off x="12261775" y="3301400"/>
            <a:ext cx="9591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latin typeface="Helvetica Neue"/>
              <a:ea typeface="Helvetica Neue"/>
              <a:cs typeface="Helvetica Neue"/>
              <a:sym typeface="Helvetica Neue"/>
            </a:endParaRPr>
          </a:p>
        </p:txBody>
      </p:sp>
      <p:sp>
        <p:nvSpPr>
          <p:cNvPr id="1292" name="Google Shape;1292;p87"/>
          <p:cNvSpPr txBox="1"/>
          <p:nvPr/>
        </p:nvSpPr>
        <p:spPr>
          <a:xfrm>
            <a:off x="1189825" y="2710150"/>
            <a:ext cx="21483000" cy="1102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rgbClr val="0081CC"/>
                </a:solidFill>
                <a:latin typeface="Courier New"/>
                <a:ea typeface="Courier New"/>
                <a:cs typeface="Courier New"/>
                <a:sym typeface="Courier New"/>
              </a:rPr>
              <a:t>Block-level Elements</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400">
                <a:solidFill>
                  <a:srgbClr val="0081CC"/>
                </a:solidFill>
                <a:latin typeface="Courier New"/>
                <a:ea typeface="Courier New"/>
                <a:cs typeface="Courier New"/>
                <a:sym typeface="Courier New"/>
              </a:rPr>
              <a:t>A block-level element always starts on a new line and takes up the full width available (stretches out to the left and right as far as it can)</a:t>
            </a:r>
            <a:r>
              <a:rPr lang="en-US" sz="4400">
                <a:solidFill>
                  <a:srgbClr val="0081CC"/>
                </a:solidFill>
                <a:latin typeface="Courier New"/>
                <a:ea typeface="Courier New"/>
                <a:cs typeface="Courier New"/>
                <a:sym typeface="Courier New"/>
              </a:rPr>
              <a:t>.</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400">
                <a:solidFill>
                  <a:srgbClr val="0081CC"/>
                </a:solidFill>
                <a:latin typeface="Courier New"/>
                <a:ea typeface="Courier New"/>
                <a:cs typeface="Courier New"/>
                <a:sym typeface="Courier New"/>
              </a:rPr>
              <a:t>Examples of block-level elements:</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400">
                <a:solidFill>
                  <a:srgbClr val="0081CC"/>
                </a:solidFill>
                <a:latin typeface="Courier New"/>
                <a:ea typeface="Courier New"/>
                <a:cs typeface="Courier New"/>
                <a:sym typeface="Courier New"/>
              </a:rPr>
              <a:t>&lt;div&gt;</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400">
                <a:solidFill>
                  <a:srgbClr val="0081CC"/>
                </a:solidFill>
                <a:latin typeface="Courier New"/>
                <a:ea typeface="Courier New"/>
                <a:cs typeface="Courier New"/>
                <a:sym typeface="Courier New"/>
              </a:rPr>
              <a:t>&lt;h1&gt; - &lt;h6&gt;</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400">
                <a:solidFill>
                  <a:srgbClr val="0081CC"/>
                </a:solidFill>
                <a:latin typeface="Courier New"/>
                <a:ea typeface="Courier New"/>
                <a:cs typeface="Courier New"/>
                <a:sym typeface="Courier New"/>
              </a:rPr>
              <a:t>&lt;p&gt;</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400">
                <a:solidFill>
                  <a:srgbClr val="0081CC"/>
                </a:solidFill>
                <a:latin typeface="Courier New"/>
                <a:ea typeface="Courier New"/>
                <a:cs typeface="Courier New"/>
                <a:sym typeface="Courier New"/>
              </a:rPr>
              <a:t>&lt;form&gt;</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400">
                <a:solidFill>
                  <a:srgbClr val="0081CC"/>
                </a:solidFill>
                <a:latin typeface="Courier New"/>
                <a:ea typeface="Courier New"/>
                <a:cs typeface="Courier New"/>
                <a:sym typeface="Courier New"/>
              </a:rPr>
              <a:t>&lt;header&gt;</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400">
                <a:solidFill>
                  <a:srgbClr val="0081CC"/>
                </a:solidFill>
                <a:latin typeface="Courier New"/>
                <a:ea typeface="Courier New"/>
                <a:cs typeface="Courier New"/>
                <a:sym typeface="Courier New"/>
              </a:rPr>
              <a:t>&lt;footer&gt;</a:t>
            </a:r>
            <a:endParaRPr sz="4400">
              <a:solidFill>
                <a:srgbClr val="0081CC"/>
              </a:solidFill>
              <a:latin typeface="Courier New"/>
              <a:ea typeface="Courier New"/>
              <a:cs typeface="Courier New"/>
              <a:sym typeface="Courier New"/>
            </a:endParaRPr>
          </a:p>
          <a:p>
            <a:pPr indent="0" lvl="0" marL="0" rtl="0" algn="l">
              <a:spcBef>
                <a:spcPts val="0"/>
              </a:spcBef>
              <a:spcAft>
                <a:spcPts val="0"/>
              </a:spcAft>
              <a:buNone/>
            </a:pPr>
            <a:r>
              <a:rPr lang="en-US" sz="4400">
                <a:solidFill>
                  <a:srgbClr val="0081CC"/>
                </a:solidFill>
                <a:latin typeface="Courier New"/>
                <a:ea typeface="Courier New"/>
                <a:cs typeface="Courier New"/>
                <a:sym typeface="Courier New"/>
              </a:rPr>
              <a:t>&lt;section&gt;</a:t>
            </a:r>
            <a:endParaRPr sz="4400">
              <a:solidFill>
                <a:srgbClr val="0081CC"/>
              </a:solidFill>
              <a:latin typeface="Courier New"/>
              <a:ea typeface="Courier New"/>
              <a:cs typeface="Courier New"/>
              <a:sym typeface="Courier New"/>
            </a:endParaRPr>
          </a:p>
        </p:txBody>
      </p:sp>
      <p:pic>
        <p:nvPicPr>
          <p:cNvPr id="1293" name="Google Shape;1293;p87"/>
          <p:cNvPicPr preferRelativeResize="0"/>
          <p:nvPr/>
        </p:nvPicPr>
        <p:blipFill>
          <a:blip r:embed="rId4">
            <a:alphaModFix/>
          </a:blip>
          <a:stretch>
            <a:fillRect/>
          </a:stretch>
        </p:blipFill>
        <p:spPr>
          <a:xfrm>
            <a:off x="1066800" y="6038150"/>
            <a:ext cx="21225026" cy="20481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97" name="Shape 1297"/>
        <p:cNvGrpSpPr/>
        <p:nvPr/>
      </p:nvGrpSpPr>
      <p:grpSpPr>
        <a:xfrm>
          <a:off x="0" y="0"/>
          <a:ext cx="0" cy="0"/>
          <a:chOff x="0" y="0"/>
          <a:chExt cx="0" cy="0"/>
        </a:xfrm>
      </p:grpSpPr>
      <p:pic>
        <p:nvPicPr>
          <p:cNvPr descr="PrepBytes_Logo.png" id="1298" name="Google Shape;1298;p88"/>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299" name="Google Shape;1299;p88"/>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300" name="Google Shape;1300;p8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301" name="Google Shape;1301;p88"/>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Display-block</a:t>
            </a:r>
            <a:r>
              <a:rPr lang="en-US" sz="6300">
                <a:solidFill>
                  <a:schemeClr val="accent1"/>
                </a:solidFill>
                <a:latin typeface="Courier New"/>
                <a:ea typeface="Courier New"/>
                <a:cs typeface="Courier New"/>
                <a:sym typeface="Courier New"/>
              </a:rPr>
              <a:t> </a:t>
            </a:r>
            <a:endParaRPr sz="100">
              <a:solidFill>
                <a:schemeClr val="accent1"/>
              </a:solidFill>
              <a:latin typeface="Courier New"/>
              <a:ea typeface="Courier New"/>
              <a:cs typeface="Courier New"/>
              <a:sym typeface="Courier New"/>
            </a:endParaRPr>
          </a:p>
        </p:txBody>
      </p:sp>
      <p:sp>
        <p:nvSpPr>
          <p:cNvPr id="1302" name="Google Shape;1302;p88"/>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303" name="Google Shape;1303;p88"/>
          <p:cNvSpPr txBox="1"/>
          <p:nvPr/>
        </p:nvSpPr>
        <p:spPr>
          <a:xfrm>
            <a:off x="1421175" y="4757450"/>
            <a:ext cx="194667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solidFill>
                  <a:schemeClr val="accent1"/>
                </a:solidFill>
                <a:highlight>
                  <a:srgbClr val="131417"/>
                </a:highlight>
                <a:latin typeface="Courier New"/>
                <a:ea typeface="Courier New"/>
                <a:cs typeface="Courier New"/>
                <a:sym typeface="Courier New"/>
              </a:rPr>
              <a:t> </a:t>
            </a:r>
            <a:r>
              <a:rPr lang="en-US" sz="4800">
                <a:solidFill>
                  <a:schemeClr val="accent1"/>
                </a:solidFill>
                <a:highlight>
                  <a:srgbClr val="131417"/>
                </a:highlight>
                <a:latin typeface="Courier New"/>
                <a:ea typeface="Courier New"/>
                <a:cs typeface="Courier New"/>
                <a:sym typeface="Courier New"/>
              </a:rPr>
              <a:t>Block: This property is used as the default property of div. This property places the div one after another vertically. The height and width of the div can be changed using the block property if the width is not mentioned, then the div under block property will take up the width of the container.</a:t>
            </a:r>
            <a:endParaRPr sz="4800">
              <a:solidFill>
                <a:schemeClr val="accent1"/>
              </a:solidFill>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07" name="Shape 1307"/>
        <p:cNvGrpSpPr/>
        <p:nvPr/>
      </p:nvGrpSpPr>
      <p:grpSpPr>
        <a:xfrm>
          <a:off x="0" y="0"/>
          <a:ext cx="0" cy="0"/>
          <a:chOff x="0" y="0"/>
          <a:chExt cx="0" cy="0"/>
        </a:xfrm>
      </p:grpSpPr>
      <p:pic>
        <p:nvPicPr>
          <p:cNvPr descr="PrepBytes_Logo.png" id="1308" name="Google Shape;1308;p89"/>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309" name="Google Shape;1309;p89"/>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310" name="Google Shape;1310;p8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311" name="Google Shape;1311;p89"/>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accent1"/>
                </a:solidFill>
                <a:latin typeface="Courier New"/>
                <a:ea typeface="Courier New"/>
                <a:cs typeface="Courier New"/>
                <a:sym typeface="Courier New"/>
              </a:rPr>
              <a:t>Display-block </a:t>
            </a:r>
            <a:endParaRPr sz="100">
              <a:solidFill>
                <a:schemeClr val="accent1"/>
              </a:solidFill>
              <a:latin typeface="Courier New"/>
              <a:ea typeface="Courier New"/>
              <a:cs typeface="Courier New"/>
              <a:sym typeface="Courier New"/>
            </a:endParaRPr>
          </a:p>
        </p:txBody>
      </p:sp>
      <p:sp>
        <p:nvSpPr>
          <p:cNvPr id="1312" name="Google Shape;1312;p89"/>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313" name="Google Shape;1313;p89"/>
          <p:cNvSpPr txBox="1"/>
          <p:nvPr/>
        </p:nvSpPr>
        <p:spPr>
          <a:xfrm>
            <a:off x="1421175" y="1557050"/>
            <a:ext cx="15607200" cy="1208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&lt;!DOCTYPE html&gt;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&lt;html&gt;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&lt;head&gt;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&lt;title&gt;CSS | Display property&lt;/title&gt;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&lt;style&gt;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#geeks1{</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height: 100px;</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width: 200px;</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background: teal;</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display: block;</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#geeks2{</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height: 100px;</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width: 200px;</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background: cyan;</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display: block;</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#geeks3{</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height: 100px;</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width: 200px;</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background: green;</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display: block;</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2900">
                <a:solidFill>
                  <a:schemeClr val="accent1"/>
                </a:solidFill>
                <a:latin typeface="Courier New"/>
                <a:ea typeface="Courier New"/>
                <a:cs typeface="Courier New"/>
                <a:sym typeface="Courier New"/>
              </a:rPr>
              <a:t>      </a:t>
            </a:r>
            <a:endParaRPr sz="2900">
              <a:solidFill>
                <a:schemeClr val="accent1"/>
              </a:solidFill>
              <a:latin typeface="Courier New"/>
              <a:ea typeface="Courier New"/>
              <a:cs typeface="Courier New"/>
              <a:sym typeface="Courier New"/>
            </a:endParaRPr>
          </a:p>
        </p:txBody>
      </p:sp>
      <p:sp>
        <p:nvSpPr>
          <p:cNvPr id="1314" name="Google Shape;1314;p89"/>
          <p:cNvSpPr txBox="1"/>
          <p:nvPr/>
        </p:nvSpPr>
        <p:spPr>
          <a:xfrm>
            <a:off x="7436375" y="1604800"/>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18" name="Shape 1318"/>
        <p:cNvGrpSpPr/>
        <p:nvPr/>
      </p:nvGrpSpPr>
      <p:grpSpPr>
        <a:xfrm>
          <a:off x="0" y="0"/>
          <a:ext cx="0" cy="0"/>
          <a:chOff x="0" y="0"/>
          <a:chExt cx="0" cy="0"/>
        </a:xfrm>
      </p:grpSpPr>
      <p:pic>
        <p:nvPicPr>
          <p:cNvPr descr="PrepBytes_Logo.png" id="1319" name="Google Shape;1319;p90"/>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320" name="Google Shape;1320;p90"/>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321" name="Google Shape;1321;p9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322" name="Google Shape;1322;p90"/>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accent1"/>
                </a:solidFill>
                <a:latin typeface="Courier New"/>
                <a:ea typeface="Courier New"/>
                <a:cs typeface="Courier New"/>
                <a:sym typeface="Courier New"/>
              </a:rPr>
              <a:t>Display-block </a:t>
            </a:r>
            <a:endParaRPr sz="100">
              <a:solidFill>
                <a:schemeClr val="accent1"/>
              </a:solidFill>
              <a:latin typeface="Courier New"/>
              <a:ea typeface="Courier New"/>
              <a:cs typeface="Courier New"/>
              <a:sym typeface="Courier New"/>
            </a:endParaRPr>
          </a:p>
        </p:txBody>
      </p:sp>
      <p:sp>
        <p:nvSpPr>
          <p:cNvPr id="1323" name="Google Shape;1323;p90"/>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324" name="Google Shape;1324;p90"/>
          <p:cNvSpPr txBox="1"/>
          <p:nvPr/>
        </p:nvSpPr>
        <p:spPr>
          <a:xfrm>
            <a:off x="354375" y="185450"/>
            <a:ext cx="15607200" cy="1399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3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chemeClr val="accent1"/>
                </a:solidFill>
                <a:latin typeface="Courier New"/>
                <a:ea typeface="Courier New"/>
                <a:cs typeface="Courier New"/>
                <a:sym typeface="Courier New"/>
              </a:rPr>
              <a:t>      </a:t>
            </a:r>
            <a:r>
              <a:rPr lang="en-US" sz="3100">
                <a:solidFill>
                  <a:srgbClr val="FFFC66"/>
                </a:solidFill>
                <a:latin typeface="Courier New"/>
                <a:ea typeface="Courier New"/>
                <a:cs typeface="Courier New"/>
                <a:sym typeface="Courier New"/>
              </a:rPr>
              <a:t>.gfg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margin-left:20px;</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font-size:42px;</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font-weight:bold;</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color:#009900;</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.geeks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font-size:25px;</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margin-left:30px;</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.main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margin:50px;</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text-align:center;</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&lt;/style&gt;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&lt;/head&gt;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&lt;body&gt;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&lt;div class = "gfg"&gt;GeeksforGeeks&lt;/div&gt;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&lt;div class = "geeks"&gt;display: block; property&lt;/div&gt;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&lt;div class = "main"&gt;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&lt;div id="geeks1"&gt;Block 1 &lt;/div&gt;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&lt;div id="geeks2"&gt;Block 2&lt;/div&gt;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&lt;div id="geeks3"&gt;Block 3&lt;/div&gt;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&lt;/div&gt;</a:t>
            </a:r>
            <a:endParaRPr sz="31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100">
                <a:solidFill>
                  <a:srgbClr val="FFFC66"/>
                </a:solidFill>
                <a:latin typeface="Courier New"/>
                <a:ea typeface="Courier New"/>
                <a:cs typeface="Courier New"/>
                <a:sym typeface="Courier New"/>
              </a:rPr>
              <a:t>  &lt;/body&gt; </a:t>
            </a:r>
            <a:r>
              <a:rPr lang="en-US" sz="2900">
                <a:solidFill>
                  <a:srgbClr val="FFFC66"/>
                </a:solidFill>
                <a:latin typeface="Courier New"/>
                <a:ea typeface="Courier New"/>
                <a:cs typeface="Courier New"/>
                <a:sym typeface="Courier New"/>
              </a:rPr>
              <a:t>               </a:t>
            </a:r>
            <a:endParaRPr sz="29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2900">
                <a:solidFill>
                  <a:srgbClr val="FFFC66"/>
                </a:solidFill>
                <a:latin typeface="Courier New"/>
                <a:ea typeface="Courier New"/>
                <a:cs typeface="Courier New"/>
                <a:sym typeface="Courier New"/>
              </a:rPr>
              <a:t>&lt;/html&gt;     </a:t>
            </a:r>
            <a:endParaRPr sz="29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900">
              <a:solidFill>
                <a:schemeClr val="accent1"/>
              </a:solidFill>
              <a:latin typeface="Courier New"/>
              <a:ea typeface="Courier New"/>
              <a:cs typeface="Courier New"/>
              <a:sym typeface="Courier New"/>
            </a:endParaRPr>
          </a:p>
        </p:txBody>
      </p:sp>
      <p:sp>
        <p:nvSpPr>
          <p:cNvPr id="1325" name="Google Shape;1325;p90"/>
          <p:cNvSpPr txBox="1"/>
          <p:nvPr/>
        </p:nvSpPr>
        <p:spPr>
          <a:xfrm>
            <a:off x="7436375" y="1604800"/>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29" name="Shape 1329"/>
        <p:cNvGrpSpPr/>
        <p:nvPr/>
      </p:nvGrpSpPr>
      <p:grpSpPr>
        <a:xfrm>
          <a:off x="0" y="0"/>
          <a:ext cx="0" cy="0"/>
          <a:chOff x="0" y="0"/>
          <a:chExt cx="0" cy="0"/>
        </a:xfrm>
      </p:grpSpPr>
      <p:pic>
        <p:nvPicPr>
          <p:cNvPr descr="PrepBytes_Logo.png" id="1330" name="Google Shape;1330;p91"/>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331" name="Google Shape;1331;p91"/>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332" name="Google Shape;1332;p9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333" name="Google Shape;1333;p91"/>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Display-block</a:t>
            </a:r>
            <a:r>
              <a:rPr lang="en-US" sz="6300">
                <a:solidFill>
                  <a:schemeClr val="accent1"/>
                </a:solidFill>
                <a:latin typeface="Courier New"/>
                <a:ea typeface="Courier New"/>
                <a:cs typeface="Courier New"/>
                <a:sym typeface="Courier New"/>
              </a:rPr>
              <a:t> </a:t>
            </a:r>
            <a:endParaRPr sz="100">
              <a:solidFill>
                <a:schemeClr val="accent1"/>
              </a:solidFill>
              <a:latin typeface="Courier New"/>
              <a:ea typeface="Courier New"/>
              <a:cs typeface="Courier New"/>
              <a:sym typeface="Courier New"/>
            </a:endParaRPr>
          </a:p>
        </p:txBody>
      </p:sp>
      <p:sp>
        <p:nvSpPr>
          <p:cNvPr id="1334" name="Google Shape;1334;p91"/>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335" name="Google Shape;1335;p91"/>
          <p:cNvSpPr txBox="1"/>
          <p:nvPr/>
        </p:nvSpPr>
        <p:spPr>
          <a:xfrm>
            <a:off x="1421175" y="1938050"/>
            <a:ext cx="50898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rgbClr val="66C7FF"/>
                </a:solidFill>
                <a:latin typeface="Courier New"/>
                <a:ea typeface="Courier New"/>
                <a:cs typeface="Courier New"/>
                <a:sym typeface="Courier New"/>
              </a:rPr>
              <a:t>Output:</a:t>
            </a:r>
            <a:endParaRPr>
              <a:solidFill>
                <a:srgbClr val="66C7FF"/>
              </a:solidFill>
              <a:latin typeface="Courier New"/>
              <a:ea typeface="Courier New"/>
              <a:cs typeface="Courier New"/>
              <a:sym typeface="Courier New"/>
            </a:endParaRPr>
          </a:p>
        </p:txBody>
      </p:sp>
      <p:sp>
        <p:nvSpPr>
          <p:cNvPr id="1336" name="Google Shape;1336;p91"/>
          <p:cNvSpPr txBox="1"/>
          <p:nvPr/>
        </p:nvSpPr>
        <p:spPr>
          <a:xfrm>
            <a:off x="7436375" y="1604800"/>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pic>
        <p:nvPicPr>
          <p:cNvPr id="1337" name="Google Shape;1337;p91"/>
          <p:cNvPicPr preferRelativeResize="0"/>
          <p:nvPr/>
        </p:nvPicPr>
        <p:blipFill>
          <a:blip r:embed="rId4">
            <a:alphaModFix/>
          </a:blip>
          <a:stretch>
            <a:fillRect/>
          </a:stretch>
        </p:blipFill>
        <p:spPr>
          <a:xfrm>
            <a:off x="7203200" y="1990300"/>
            <a:ext cx="10471525" cy="115678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41" name="Shape 1341"/>
        <p:cNvGrpSpPr/>
        <p:nvPr/>
      </p:nvGrpSpPr>
      <p:grpSpPr>
        <a:xfrm>
          <a:off x="0" y="0"/>
          <a:ext cx="0" cy="0"/>
          <a:chOff x="0" y="0"/>
          <a:chExt cx="0" cy="0"/>
        </a:xfrm>
      </p:grpSpPr>
      <p:pic>
        <p:nvPicPr>
          <p:cNvPr descr="PrepBytes_Logo.png" id="1342" name="Google Shape;1342;p92"/>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343" name="Google Shape;1343;p92"/>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344" name="Google Shape;1344;p9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345" name="Google Shape;1345;p92"/>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a:t>
            </a:r>
            <a:endParaRPr sz="100">
              <a:solidFill>
                <a:schemeClr val="lt1"/>
              </a:solidFill>
              <a:latin typeface="Courier New"/>
              <a:ea typeface="Courier New"/>
              <a:cs typeface="Courier New"/>
              <a:sym typeface="Courier New"/>
            </a:endParaRPr>
          </a:p>
        </p:txBody>
      </p:sp>
      <p:sp>
        <p:nvSpPr>
          <p:cNvPr id="1346" name="Google Shape;1346;p92"/>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347" name="Google Shape;1347;p92"/>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348" name="Google Shape;1348;p92"/>
          <p:cNvSpPr txBox="1"/>
          <p:nvPr/>
        </p:nvSpPr>
        <p:spPr>
          <a:xfrm>
            <a:off x="7436375" y="1604800"/>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349" name="Google Shape;1349;p92"/>
          <p:cNvSpPr txBox="1"/>
          <p:nvPr/>
        </p:nvSpPr>
        <p:spPr>
          <a:xfrm>
            <a:off x="1355075" y="5196300"/>
            <a:ext cx="209871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700">
                <a:solidFill>
                  <a:srgbClr val="0081CC"/>
                </a:solidFill>
                <a:highlight>
                  <a:srgbClr val="131417"/>
                </a:highlight>
                <a:latin typeface="Courier New"/>
                <a:ea typeface="Courier New"/>
                <a:cs typeface="Courier New"/>
                <a:sym typeface="Courier New"/>
              </a:rPr>
              <a:t>Inline:</a:t>
            </a:r>
            <a:r>
              <a:rPr lang="en-US" sz="4700">
                <a:solidFill>
                  <a:srgbClr val="0081CC"/>
                </a:solidFill>
                <a:highlight>
                  <a:srgbClr val="131417"/>
                </a:highlight>
                <a:latin typeface="Courier New"/>
                <a:ea typeface="Courier New"/>
                <a:cs typeface="Courier New"/>
                <a:sym typeface="Courier New"/>
              </a:rPr>
              <a:t> This property is the default property of anchor tags. This is used to place the div inline i.e. in a horizontal manner. </a:t>
            </a:r>
            <a:r>
              <a:rPr lang="en-US" sz="4700">
                <a:solidFill>
                  <a:srgbClr val="FF0000"/>
                </a:solidFill>
                <a:highlight>
                  <a:srgbClr val="131417"/>
                </a:highlight>
                <a:latin typeface="Courier New"/>
                <a:ea typeface="Courier New"/>
                <a:cs typeface="Courier New"/>
                <a:sym typeface="Courier New"/>
              </a:rPr>
              <a:t>The inline display property ignores the height and the width set by the user.</a:t>
            </a:r>
            <a:endParaRPr sz="4700">
              <a:solidFill>
                <a:srgbClr val="FF0000"/>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6" name="Shape 106"/>
        <p:cNvGrpSpPr/>
        <p:nvPr/>
      </p:nvGrpSpPr>
      <p:grpSpPr>
        <a:xfrm>
          <a:off x="0" y="0"/>
          <a:ext cx="0" cy="0"/>
          <a:chOff x="0" y="0"/>
          <a:chExt cx="0" cy="0"/>
        </a:xfrm>
      </p:grpSpPr>
      <p:pic>
        <p:nvPicPr>
          <p:cNvPr descr="PrepBytes_Logo.png" id="107" name="Google Shape;107;p21"/>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108" name="Google Shape;108;p21"/>
          <p:cNvSpPr txBox="1"/>
          <p:nvPr/>
        </p:nvSpPr>
        <p:spPr>
          <a:xfrm>
            <a:off x="5344768" y="886385"/>
            <a:ext cx="11726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Internal CSS</a:t>
            </a:r>
            <a:endParaRPr>
              <a:solidFill>
                <a:schemeClr val="lt1"/>
              </a:solidFill>
              <a:latin typeface="Courier New"/>
              <a:ea typeface="Courier New"/>
              <a:cs typeface="Courier New"/>
              <a:sym typeface="Courier New"/>
            </a:endParaRPr>
          </a:p>
        </p:txBody>
      </p:sp>
      <p:sp>
        <p:nvSpPr>
          <p:cNvPr id="109" name="Google Shape;109;p21"/>
          <p:cNvSpPr txBox="1"/>
          <p:nvPr/>
        </p:nvSpPr>
        <p:spPr>
          <a:xfrm>
            <a:off x="1619475" y="4827225"/>
            <a:ext cx="20193900" cy="914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700">
                <a:solidFill>
                  <a:srgbClr val="0081CC"/>
                </a:solidFill>
                <a:latin typeface="Courier New"/>
                <a:ea typeface="Courier New"/>
                <a:cs typeface="Courier New"/>
                <a:sym typeface="Courier New"/>
              </a:rPr>
              <a:t>The internal CSS is not the most preferred way but this way is used when we need to apply style for a single page. Internal CSS added in &lt;head&gt; section  within </a:t>
            </a:r>
            <a:r>
              <a:rPr lang="en-US" sz="5700">
                <a:solidFill>
                  <a:srgbClr val="FF0000"/>
                </a:solidFill>
                <a:latin typeface="Courier New"/>
                <a:ea typeface="Courier New"/>
                <a:cs typeface="Courier New"/>
                <a:sym typeface="Courier New"/>
              </a:rPr>
              <a:t> &lt;style&gt; tag.</a:t>
            </a:r>
            <a:endParaRPr sz="5700">
              <a:solidFill>
                <a:srgbClr val="FF0000"/>
              </a:solidFill>
              <a:latin typeface="Courier New"/>
              <a:ea typeface="Courier New"/>
              <a:cs typeface="Courier New"/>
              <a:sym typeface="Courier New"/>
            </a:endParaRPr>
          </a:p>
          <a:p>
            <a:pPr indent="0" lvl="0" marL="0" rtl="0" algn="l">
              <a:spcBef>
                <a:spcPts val="0"/>
              </a:spcBef>
              <a:spcAft>
                <a:spcPts val="0"/>
              </a:spcAft>
              <a:buNone/>
            </a:pPr>
            <a:r>
              <a:t/>
            </a:r>
            <a:endParaRPr sz="4600">
              <a:solidFill>
                <a:srgbClr val="FF0000"/>
              </a:solidFill>
            </a:endParaRPr>
          </a:p>
          <a:p>
            <a:pPr indent="0" lvl="0" marL="0" rtl="0" algn="l">
              <a:spcBef>
                <a:spcPts val="0"/>
              </a:spcBef>
              <a:spcAft>
                <a:spcPts val="0"/>
              </a:spcAft>
              <a:buNone/>
            </a:pPr>
            <a:r>
              <a:t/>
            </a:r>
            <a:endParaRPr sz="5200">
              <a:solidFill>
                <a:schemeClr val="accent4"/>
              </a:solidFill>
            </a:endParaRPr>
          </a:p>
          <a:p>
            <a:pPr indent="0" lvl="0" marL="0" rtl="0" algn="l">
              <a:spcBef>
                <a:spcPts val="0"/>
              </a:spcBef>
              <a:spcAft>
                <a:spcPts val="0"/>
              </a:spcAft>
              <a:buNone/>
            </a:pPr>
            <a:r>
              <a:t/>
            </a:r>
            <a:endParaRPr sz="5700">
              <a:solidFill>
                <a:srgbClr val="FFFC66"/>
              </a:solidFill>
            </a:endParaRPr>
          </a:p>
          <a:p>
            <a:pPr indent="0" lvl="0" marL="0" rtl="0" algn="l">
              <a:spcBef>
                <a:spcPts val="0"/>
              </a:spcBef>
              <a:spcAft>
                <a:spcPts val="0"/>
              </a:spcAft>
              <a:buNone/>
            </a:pPr>
            <a:r>
              <a:t/>
            </a:r>
            <a:endParaRPr sz="5700">
              <a:solidFill>
                <a:srgbClr val="FFFC66"/>
              </a:solidFill>
            </a:endParaRPr>
          </a:p>
          <a:p>
            <a:pPr indent="0" lvl="0" marL="0" rtl="0" algn="l">
              <a:spcBef>
                <a:spcPts val="0"/>
              </a:spcBef>
              <a:spcAft>
                <a:spcPts val="0"/>
              </a:spcAft>
              <a:buNone/>
            </a:pPr>
            <a:r>
              <a:t/>
            </a:r>
            <a:endParaRPr sz="5700">
              <a:solidFill>
                <a:srgbClr val="FFFC66"/>
              </a:solidFill>
            </a:endParaRPr>
          </a:p>
          <a:p>
            <a:pPr indent="0" lvl="0" marL="0" rtl="0" algn="l">
              <a:spcBef>
                <a:spcPts val="0"/>
              </a:spcBef>
              <a:spcAft>
                <a:spcPts val="0"/>
              </a:spcAft>
              <a:buNone/>
            </a:pPr>
            <a:r>
              <a:t/>
            </a:r>
            <a:endParaRPr sz="4400">
              <a:solidFill>
                <a:srgbClr val="0081CC"/>
              </a:solidFill>
            </a:endParaRPr>
          </a:p>
          <a:p>
            <a:pPr indent="0" lvl="0" marL="0" rtl="0" algn="l">
              <a:spcBef>
                <a:spcPts val="0"/>
              </a:spcBef>
              <a:spcAft>
                <a:spcPts val="0"/>
              </a:spcAft>
              <a:buNone/>
            </a:pPr>
            <a:r>
              <a:t/>
            </a:r>
            <a:endParaRPr sz="4100">
              <a:solidFill>
                <a:srgbClr val="0081CC"/>
              </a:solidFill>
            </a:endParaRPr>
          </a:p>
        </p:txBody>
      </p:sp>
      <p:sp>
        <p:nvSpPr>
          <p:cNvPr id="110" name="Google Shape;110;p21"/>
          <p:cNvSpPr txBox="1"/>
          <p:nvPr/>
        </p:nvSpPr>
        <p:spPr>
          <a:xfrm>
            <a:off x="12228725" y="5997775"/>
            <a:ext cx="1084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800">
              <a:solidFill>
                <a:srgbClr val="FFFC66"/>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53" name="Shape 1353"/>
        <p:cNvGrpSpPr/>
        <p:nvPr/>
      </p:nvGrpSpPr>
      <p:grpSpPr>
        <a:xfrm>
          <a:off x="0" y="0"/>
          <a:ext cx="0" cy="0"/>
          <a:chOff x="0" y="0"/>
          <a:chExt cx="0" cy="0"/>
        </a:xfrm>
      </p:grpSpPr>
      <p:pic>
        <p:nvPicPr>
          <p:cNvPr descr="PrepBytes_Logo.png" id="1354" name="Google Shape;1354;p93"/>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355" name="Google Shape;1355;p93"/>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356" name="Google Shape;1356;p9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357" name="Google Shape;1357;p93"/>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a:t>
            </a:r>
            <a:endParaRPr sz="100">
              <a:solidFill>
                <a:schemeClr val="lt1"/>
              </a:solidFill>
              <a:latin typeface="Courier New"/>
              <a:ea typeface="Courier New"/>
              <a:cs typeface="Courier New"/>
              <a:sym typeface="Courier New"/>
            </a:endParaRPr>
          </a:p>
        </p:txBody>
      </p:sp>
      <p:sp>
        <p:nvSpPr>
          <p:cNvPr id="1358" name="Google Shape;1358;p93"/>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359" name="Google Shape;1359;p93"/>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360" name="Google Shape;1360;p93"/>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361" name="Google Shape;1361;p93"/>
          <p:cNvSpPr txBox="1"/>
          <p:nvPr/>
        </p:nvSpPr>
        <p:spPr>
          <a:xfrm>
            <a:off x="1355075" y="2295100"/>
            <a:ext cx="6742200" cy="1172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&lt;!DOCTYPE html&gt;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&lt;html&gt;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&lt;title&gt;CSS | Display property&lt;/title&gt;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body{</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background:black;</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height: 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background: teal;</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display: inline;</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#main1{</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height: 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background: cyan;</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display: inline;</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p:txBody>
      </p:sp>
      <p:sp>
        <p:nvSpPr>
          <p:cNvPr id="1362" name="Google Shape;1362;p93"/>
          <p:cNvSpPr txBox="1"/>
          <p:nvPr/>
        </p:nvSpPr>
        <p:spPr>
          <a:xfrm>
            <a:off x="8725350" y="1619475"/>
            <a:ext cx="7535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66" name="Shape 1366"/>
        <p:cNvGrpSpPr/>
        <p:nvPr/>
      </p:nvGrpSpPr>
      <p:grpSpPr>
        <a:xfrm>
          <a:off x="0" y="0"/>
          <a:ext cx="0" cy="0"/>
          <a:chOff x="0" y="0"/>
          <a:chExt cx="0" cy="0"/>
        </a:xfrm>
      </p:grpSpPr>
      <p:pic>
        <p:nvPicPr>
          <p:cNvPr descr="PrepBytes_Logo.png" id="1367" name="Google Shape;1367;p94"/>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368" name="Google Shape;1368;p94"/>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369" name="Google Shape;1369;p9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370" name="Google Shape;1370;p94"/>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a:t>
            </a:r>
            <a:endParaRPr sz="100">
              <a:solidFill>
                <a:schemeClr val="lt1"/>
              </a:solidFill>
              <a:latin typeface="Courier New"/>
              <a:ea typeface="Courier New"/>
              <a:cs typeface="Courier New"/>
              <a:sym typeface="Courier New"/>
            </a:endParaRPr>
          </a:p>
        </p:txBody>
      </p:sp>
      <p:sp>
        <p:nvSpPr>
          <p:cNvPr id="1371" name="Google Shape;1371;p94"/>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372" name="Google Shape;1372;p94"/>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373" name="Google Shape;1373;p94"/>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374" name="Google Shape;1374;p94"/>
          <p:cNvSpPr txBox="1"/>
          <p:nvPr/>
        </p:nvSpPr>
        <p:spPr>
          <a:xfrm>
            <a:off x="593075" y="1685500"/>
            <a:ext cx="12030300" cy="1172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#main2{</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height: 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background: green;</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display: inline;</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.gfg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margin-left:20px;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font-size:42px;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font-weight:bold;</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color:#009900;</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.geeks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font-size:25px;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margin-left:30px;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margin:50px;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&lt;body&gt;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class = "gfg"&gt;GeeksforGeeks&lt;/div&gt;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class = "geeks"&gt;display: inline; property&lt;/div&gt;</a:t>
            </a:r>
            <a:endParaRPr sz="3000">
              <a:solidFill>
                <a:srgbClr val="FFFC66"/>
              </a:solidFill>
              <a:latin typeface="Courier New"/>
              <a:ea typeface="Courier New"/>
              <a:cs typeface="Courier New"/>
              <a:sym typeface="Courier New"/>
            </a:endParaRPr>
          </a:p>
        </p:txBody>
      </p:sp>
      <p:sp>
        <p:nvSpPr>
          <p:cNvPr id="1375" name="Google Shape;1375;p94"/>
          <p:cNvSpPr txBox="1"/>
          <p:nvPr/>
        </p:nvSpPr>
        <p:spPr>
          <a:xfrm>
            <a:off x="8725350" y="1619475"/>
            <a:ext cx="7535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79" name="Shape 1379"/>
        <p:cNvGrpSpPr/>
        <p:nvPr/>
      </p:nvGrpSpPr>
      <p:grpSpPr>
        <a:xfrm>
          <a:off x="0" y="0"/>
          <a:ext cx="0" cy="0"/>
          <a:chOff x="0" y="0"/>
          <a:chExt cx="0" cy="0"/>
        </a:xfrm>
      </p:grpSpPr>
      <p:pic>
        <p:nvPicPr>
          <p:cNvPr descr="PrepBytes_Logo.png" id="1380" name="Google Shape;1380;p95"/>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381" name="Google Shape;1381;p95"/>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382" name="Google Shape;1382;p9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383" name="Google Shape;1383;p95"/>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a:t>
            </a:r>
            <a:endParaRPr sz="100">
              <a:solidFill>
                <a:schemeClr val="lt1"/>
              </a:solidFill>
              <a:latin typeface="Courier New"/>
              <a:ea typeface="Courier New"/>
              <a:cs typeface="Courier New"/>
              <a:sym typeface="Courier New"/>
            </a:endParaRPr>
          </a:p>
        </p:txBody>
      </p:sp>
      <p:sp>
        <p:nvSpPr>
          <p:cNvPr id="1384" name="Google Shape;1384;p95"/>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385" name="Google Shape;1385;p95"/>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386" name="Google Shape;1386;p95"/>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387" name="Google Shape;1387;p95"/>
          <p:cNvSpPr txBox="1"/>
          <p:nvPr/>
        </p:nvSpPr>
        <p:spPr>
          <a:xfrm>
            <a:off x="1355075" y="4581100"/>
            <a:ext cx="120303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&lt;div class = "main"&gt;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&lt;div id="main"&gt; BLOCK 1 &lt;/div&gt;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&lt;div id="main1"&gt; BLOCK 2&lt;/div&gt;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&lt;div id="main2"&gt;BLOCK 3 &lt;/div&gt;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&lt;/div&gt;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  &lt;/body&gt;</a:t>
            </a:r>
            <a:endParaRPr sz="36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600">
                <a:solidFill>
                  <a:srgbClr val="FFFC66"/>
                </a:solidFill>
                <a:latin typeface="Courier New"/>
                <a:ea typeface="Courier New"/>
                <a:cs typeface="Courier New"/>
                <a:sym typeface="Courier New"/>
              </a:rPr>
              <a:t>&lt;/html&gt;    </a:t>
            </a:r>
            <a:endParaRPr sz="35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600">
              <a:solidFill>
                <a:srgbClr val="FFFC66"/>
              </a:solidFill>
              <a:latin typeface="Courier New"/>
              <a:ea typeface="Courier New"/>
              <a:cs typeface="Courier New"/>
              <a:sym typeface="Courier New"/>
            </a:endParaRPr>
          </a:p>
        </p:txBody>
      </p:sp>
      <p:sp>
        <p:nvSpPr>
          <p:cNvPr id="1388" name="Google Shape;1388;p95"/>
          <p:cNvSpPr txBox="1"/>
          <p:nvPr/>
        </p:nvSpPr>
        <p:spPr>
          <a:xfrm>
            <a:off x="8725350" y="1619475"/>
            <a:ext cx="7535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92" name="Shape 1392"/>
        <p:cNvGrpSpPr/>
        <p:nvPr/>
      </p:nvGrpSpPr>
      <p:grpSpPr>
        <a:xfrm>
          <a:off x="0" y="0"/>
          <a:ext cx="0" cy="0"/>
          <a:chOff x="0" y="0"/>
          <a:chExt cx="0" cy="0"/>
        </a:xfrm>
      </p:grpSpPr>
      <p:pic>
        <p:nvPicPr>
          <p:cNvPr descr="PrepBytes_Logo.png" id="1393" name="Google Shape;1393;p96"/>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394" name="Google Shape;1394;p96"/>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395" name="Google Shape;1395;p9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396" name="Google Shape;1396;p96"/>
          <p:cNvSpPr txBox="1"/>
          <p:nvPr/>
        </p:nvSpPr>
        <p:spPr>
          <a:xfrm>
            <a:off x="83370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a:t>
            </a:r>
            <a:endParaRPr sz="100">
              <a:solidFill>
                <a:schemeClr val="lt1"/>
              </a:solidFill>
              <a:latin typeface="Courier New"/>
              <a:ea typeface="Courier New"/>
              <a:cs typeface="Courier New"/>
              <a:sym typeface="Courier New"/>
            </a:endParaRPr>
          </a:p>
        </p:txBody>
      </p:sp>
      <p:sp>
        <p:nvSpPr>
          <p:cNvPr id="1397" name="Google Shape;1397;p96"/>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398" name="Google Shape;1398;p96"/>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399" name="Google Shape;1399;p96"/>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400" name="Google Shape;1400;p96"/>
          <p:cNvSpPr txBox="1"/>
          <p:nvPr/>
        </p:nvSpPr>
        <p:spPr>
          <a:xfrm>
            <a:off x="1355075" y="1609300"/>
            <a:ext cx="67422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rgbClr val="0081CC"/>
                </a:solidFill>
                <a:latin typeface="Courier New"/>
                <a:ea typeface="Courier New"/>
                <a:cs typeface="Courier New"/>
                <a:sym typeface="Courier New"/>
              </a:rPr>
              <a:t>Output</a:t>
            </a:r>
            <a:r>
              <a:rPr lang="en-US" sz="6300">
                <a:solidFill>
                  <a:srgbClr val="0081CC"/>
                </a:solidFill>
                <a:latin typeface="Courier New"/>
                <a:ea typeface="Courier New"/>
                <a:cs typeface="Courier New"/>
                <a:sym typeface="Courier New"/>
              </a:rPr>
              <a:t>:</a:t>
            </a:r>
            <a:endParaRPr>
              <a:solidFill>
                <a:srgbClr val="0081CC"/>
              </a:solidFill>
              <a:latin typeface="Courier New"/>
              <a:ea typeface="Courier New"/>
              <a:cs typeface="Courier New"/>
              <a:sym typeface="Courier New"/>
            </a:endParaRPr>
          </a:p>
        </p:txBody>
      </p:sp>
      <p:sp>
        <p:nvSpPr>
          <p:cNvPr id="1401" name="Google Shape;1401;p96"/>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402" name="Google Shape;1402;p96"/>
          <p:cNvPicPr preferRelativeResize="0"/>
          <p:nvPr/>
        </p:nvPicPr>
        <p:blipFill>
          <a:blip r:embed="rId4">
            <a:alphaModFix/>
          </a:blip>
          <a:stretch>
            <a:fillRect/>
          </a:stretch>
        </p:blipFill>
        <p:spPr>
          <a:xfrm>
            <a:off x="5267100" y="3014525"/>
            <a:ext cx="14667925" cy="92325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06" name="Shape 1406"/>
        <p:cNvGrpSpPr/>
        <p:nvPr/>
      </p:nvGrpSpPr>
      <p:grpSpPr>
        <a:xfrm>
          <a:off x="0" y="0"/>
          <a:ext cx="0" cy="0"/>
          <a:chOff x="0" y="0"/>
          <a:chExt cx="0" cy="0"/>
        </a:xfrm>
      </p:grpSpPr>
      <p:pic>
        <p:nvPicPr>
          <p:cNvPr descr="PrepBytes_Logo.png" id="1407" name="Google Shape;1407;p97"/>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408" name="Google Shape;1408;p97"/>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409" name="Google Shape;1409;p9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410" name="Google Shape;1410;p97"/>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Display-Inline-block</a:t>
            </a:r>
            <a:endParaRPr sz="100">
              <a:solidFill>
                <a:schemeClr val="lt1"/>
              </a:solidFill>
              <a:latin typeface="Courier New"/>
              <a:ea typeface="Courier New"/>
              <a:cs typeface="Courier New"/>
              <a:sym typeface="Courier New"/>
            </a:endParaRPr>
          </a:p>
        </p:txBody>
      </p:sp>
      <p:sp>
        <p:nvSpPr>
          <p:cNvPr id="1411" name="Google Shape;1411;p97"/>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412" name="Google Shape;1412;p97"/>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413" name="Google Shape;1413;p97"/>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414" name="Google Shape;1414;p97"/>
          <p:cNvSpPr txBox="1"/>
          <p:nvPr/>
        </p:nvSpPr>
        <p:spPr>
          <a:xfrm>
            <a:off x="1355075" y="3514300"/>
            <a:ext cx="21582000" cy="7425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b="1" lang="en-US" sz="4800">
                <a:solidFill>
                  <a:srgbClr val="0081CC"/>
                </a:solidFill>
                <a:highlight>
                  <a:srgbClr val="131417"/>
                </a:highlight>
                <a:latin typeface="Courier New"/>
                <a:ea typeface="Courier New"/>
                <a:cs typeface="Courier New"/>
                <a:sym typeface="Courier New"/>
              </a:rPr>
              <a:t>Inline-block:</a:t>
            </a:r>
            <a:r>
              <a:rPr lang="en-US" sz="4800">
                <a:solidFill>
                  <a:srgbClr val="0081CC"/>
                </a:solidFill>
                <a:highlight>
                  <a:srgbClr val="131417"/>
                </a:highlight>
                <a:latin typeface="Courier New"/>
                <a:ea typeface="Courier New"/>
                <a:cs typeface="Courier New"/>
                <a:sym typeface="Courier New"/>
              </a:rPr>
              <a:t> This features uses the both properties mentioned above, block and inline. So, this property aligns the div inline but the difference is it can edit the height and the width of block. Basically, this will align the div both in block and inline fashion.</a:t>
            </a:r>
            <a:endParaRPr sz="4800">
              <a:solidFill>
                <a:srgbClr val="0081CC"/>
              </a:solidFill>
              <a:latin typeface="Courier New"/>
              <a:ea typeface="Courier New"/>
              <a:cs typeface="Courier New"/>
              <a:sym typeface="Courier New"/>
            </a:endParaRPr>
          </a:p>
        </p:txBody>
      </p:sp>
      <p:sp>
        <p:nvSpPr>
          <p:cNvPr id="1415" name="Google Shape;1415;p97"/>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19" name="Shape 1419"/>
        <p:cNvGrpSpPr/>
        <p:nvPr/>
      </p:nvGrpSpPr>
      <p:grpSpPr>
        <a:xfrm>
          <a:off x="0" y="0"/>
          <a:ext cx="0" cy="0"/>
          <a:chOff x="0" y="0"/>
          <a:chExt cx="0" cy="0"/>
        </a:xfrm>
      </p:grpSpPr>
      <p:pic>
        <p:nvPicPr>
          <p:cNvPr descr="PrepBytes_Logo.png" id="1420" name="Google Shape;1420;p98"/>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421" name="Google Shape;1421;p98"/>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422" name="Google Shape;1422;p9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423" name="Google Shape;1423;p98"/>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Display-Inline-block</a:t>
            </a:r>
            <a:endParaRPr sz="100">
              <a:solidFill>
                <a:schemeClr val="lt1"/>
              </a:solidFill>
              <a:latin typeface="Courier New"/>
              <a:ea typeface="Courier New"/>
              <a:cs typeface="Courier New"/>
              <a:sym typeface="Courier New"/>
            </a:endParaRPr>
          </a:p>
        </p:txBody>
      </p:sp>
      <p:sp>
        <p:nvSpPr>
          <p:cNvPr id="1424" name="Google Shape;1424;p98"/>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425" name="Google Shape;1425;p98"/>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426" name="Google Shape;1426;p98"/>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427" name="Google Shape;1427;p98"/>
          <p:cNvSpPr txBox="1"/>
          <p:nvPr/>
        </p:nvSpPr>
        <p:spPr>
          <a:xfrm>
            <a:off x="1355075" y="3361900"/>
            <a:ext cx="21582000" cy="92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4800">
              <a:solidFill>
                <a:srgbClr val="0081CC"/>
              </a:solidFill>
            </a:endParaRPr>
          </a:p>
        </p:txBody>
      </p:sp>
      <p:sp>
        <p:nvSpPr>
          <p:cNvPr id="1428" name="Google Shape;1428;p98"/>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29" name="Google Shape;1429;p98"/>
          <p:cNvSpPr txBox="1"/>
          <p:nvPr/>
        </p:nvSpPr>
        <p:spPr>
          <a:xfrm>
            <a:off x="135875" y="1482675"/>
            <a:ext cx="12026700" cy="1237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&lt;!DOCTYPE html&gt;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&lt;html&gt;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&lt;title&gt;CSS | Display property&lt;/title&gt;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background: teal;</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display: inline-block;</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#main1{</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background: cyan;</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display: inline-block;</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#main2{</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width: 150px;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background: green;</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display: inline-block;</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30" name="Google Shape;1430;p98"/>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31" name="Google Shape;1431;p98"/>
          <p:cNvSpPr txBox="1"/>
          <p:nvPr/>
        </p:nvSpPr>
        <p:spPr>
          <a:xfrm>
            <a:off x="10944350" y="191692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35" name="Shape 1435"/>
        <p:cNvGrpSpPr/>
        <p:nvPr/>
      </p:nvGrpSpPr>
      <p:grpSpPr>
        <a:xfrm>
          <a:off x="0" y="0"/>
          <a:ext cx="0" cy="0"/>
          <a:chOff x="0" y="0"/>
          <a:chExt cx="0" cy="0"/>
        </a:xfrm>
      </p:grpSpPr>
      <p:pic>
        <p:nvPicPr>
          <p:cNvPr descr="PrepBytes_Logo.png" id="1436" name="Google Shape;1436;p99"/>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437" name="Google Shape;1437;p99"/>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438" name="Google Shape;1438;p9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439" name="Google Shape;1439;p99"/>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Display-Inline-block</a:t>
            </a:r>
            <a:endParaRPr sz="100">
              <a:solidFill>
                <a:schemeClr val="lt1"/>
              </a:solidFill>
              <a:latin typeface="Courier New"/>
              <a:ea typeface="Courier New"/>
              <a:cs typeface="Courier New"/>
              <a:sym typeface="Courier New"/>
            </a:endParaRPr>
          </a:p>
        </p:txBody>
      </p:sp>
      <p:sp>
        <p:nvSpPr>
          <p:cNvPr id="1440" name="Google Shape;1440;p99"/>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441" name="Google Shape;1441;p99"/>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442" name="Google Shape;1442;p99"/>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443" name="Google Shape;1443;p99"/>
          <p:cNvSpPr txBox="1"/>
          <p:nvPr/>
        </p:nvSpPr>
        <p:spPr>
          <a:xfrm>
            <a:off x="1355075" y="3361900"/>
            <a:ext cx="21582000" cy="92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4800">
              <a:solidFill>
                <a:srgbClr val="0081CC"/>
              </a:solidFill>
            </a:endParaRPr>
          </a:p>
        </p:txBody>
      </p:sp>
      <p:sp>
        <p:nvSpPr>
          <p:cNvPr id="1444" name="Google Shape;1444;p99"/>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45" name="Google Shape;1445;p99"/>
          <p:cNvSpPr txBox="1"/>
          <p:nvPr/>
        </p:nvSpPr>
        <p:spPr>
          <a:xfrm>
            <a:off x="135875" y="1025475"/>
            <a:ext cx="10580700" cy="1329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.gfg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margin-left:200px;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font-size:42px;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font-weight:bold;</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color:#009900;</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.geeks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font-size:25px;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margin-left:210px;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margin:50px;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&lt;body&gt;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class = "gfg"&gt;GeeksforGeeks&lt;/div&gt;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class = "geeks"&gt;display: Inline-block; property&lt;/div&gt;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class = "main"&gt;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id="main"&gt; BLOCK 1 &lt;/div&gt;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id="main1"&gt; BLOCK 2&lt;/div&gt;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id="main2"&gt;BLOCK 3 &lt;/div&gt;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&lt;/body&gt;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&lt;/html&gt; </a:t>
            </a:r>
            <a:r>
              <a:rPr lang="en-US" sz="2800">
                <a:solidFill>
                  <a:srgbClr val="FFFC66"/>
                </a:solidFill>
                <a:latin typeface="Courier New"/>
                <a:ea typeface="Courier New"/>
                <a:cs typeface="Courier New"/>
                <a:sym typeface="Courier New"/>
              </a:rPr>
              <a:t>    </a:t>
            </a:r>
            <a:endParaRPr sz="28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8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
        <p:nvSpPr>
          <p:cNvPr id="1446" name="Google Shape;1446;p99"/>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47" name="Google Shape;1447;p99"/>
          <p:cNvSpPr txBox="1"/>
          <p:nvPr/>
        </p:nvSpPr>
        <p:spPr>
          <a:xfrm>
            <a:off x="10944350" y="191692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51" name="Shape 1451"/>
        <p:cNvGrpSpPr/>
        <p:nvPr/>
      </p:nvGrpSpPr>
      <p:grpSpPr>
        <a:xfrm>
          <a:off x="0" y="0"/>
          <a:ext cx="0" cy="0"/>
          <a:chOff x="0" y="0"/>
          <a:chExt cx="0" cy="0"/>
        </a:xfrm>
      </p:grpSpPr>
      <p:pic>
        <p:nvPicPr>
          <p:cNvPr descr="PrepBytes_Logo.png" id="1452" name="Google Shape;1452;p100"/>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453" name="Google Shape;1453;p100"/>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454" name="Google Shape;1454;p10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455" name="Google Shape;1455;p100"/>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Display-Inline-block</a:t>
            </a:r>
            <a:endParaRPr sz="100">
              <a:solidFill>
                <a:schemeClr val="lt1"/>
              </a:solidFill>
              <a:latin typeface="Courier New"/>
              <a:ea typeface="Courier New"/>
              <a:cs typeface="Courier New"/>
              <a:sym typeface="Courier New"/>
            </a:endParaRPr>
          </a:p>
        </p:txBody>
      </p:sp>
      <p:sp>
        <p:nvSpPr>
          <p:cNvPr id="1456" name="Google Shape;1456;p100"/>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457" name="Google Shape;1457;p100"/>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458" name="Google Shape;1458;p100"/>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459" name="Google Shape;1459;p100"/>
          <p:cNvSpPr txBox="1"/>
          <p:nvPr/>
        </p:nvSpPr>
        <p:spPr>
          <a:xfrm>
            <a:off x="1355075" y="3361900"/>
            <a:ext cx="21582000" cy="92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4800">
              <a:solidFill>
                <a:srgbClr val="0081CC"/>
              </a:solidFill>
            </a:endParaRPr>
          </a:p>
        </p:txBody>
      </p:sp>
      <p:sp>
        <p:nvSpPr>
          <p:cNvPr id="1460" name="Google Shape;1460;p100"/>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61" name="Google Shape;1461;p100"/>
          <p:cNvSpPr txBox="1"/>
          <p:nvPr/>
        </p:nvSpPr>
        <p:spPr>
          <a:xfrm>
            <a:off x="2879075" y="2016075"/>
            <a:ext cx="57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62" name="Google Shape;1462;p100"/>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63" name="Google Shape;1463;p100"/>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464" name="Google Shape;1464;p100"/>
          <p:cNvPicPr preferRelativeResize="0"/>
          <p:nvPr/>
        </p:nvPicPr>
        <p:blipFill>
          <a:blip r:embed="rId4">
            <a:alphaModFix/>
          </a:blip>
          <a:stretch>
            <a:fillRect/>
          </a:stretch>
        </p:blipFill>
        <p:spPr>
          <a:xfrm>
            <a:off x="3800825" y="2397075"/>
            <a:ext cx="17649025" cy="102457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68" name="Shape 1468"/>
        <p:cNvGrpSpPr/>
        <p:nvPr/>
      </p:nvGrpSpPr>
      <p:grpSpPr>
        <a:xfrm>
          <a:off x="0" y="0"/>
          <a:ext cx="0" cy="0"/>
          <a:chOff x="0" y="0"/>
          <a:chExt cx="0" cy="0"/>
        </a:xfrm>
      </p:grpSpPr>
      <p:pic>
        <p:nvPicPr>
          <p:cNvPr descr="PrepBytes_Logo.png" id="1469" name="Google Shape;1469;p101"/>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470" name="Google Shape;1470;p101"/>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471" name="Google Shape;1471;p10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472" name="Google Shape;1472;p101"/>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Display-none</a:t>
            </a:r>
            <a:endParaRPr sz="100">
              <a:solidFill>
                <a:schemeClr val="lt1"/>
              </a:solidFill>
              <a:latin typeface="Courier New"/>
              <a:ea typeface="Courier New"/>
              <a:cs typeface="Courier New"/>
              <a:sym typeface="Courier New"/>
            </a:endParaRPr>
          </a:p>
        </p:txBody>
      </p:sp>
      <p:sp>
        <p:nvSpPr>
          <p:cNvPr id="1473" name="Google Shape;1473;p101"/>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474" name="Google Shape;1474;p101"/>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475" name="Google Shape;1475;p101"/>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476" name="Google Shape;1476;p101"/>
          <p:cNvSpPr txBox="1"/>
          <p:nvPr/>
        </p:nvSpPr>
        <p:spPr>
          <a:xfrm>
            <a:off x="1583675" y="5190700"/>
            <a:ext cx="21582000" cy="41745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b="1" lang="en-US" sz="4800">
                <a:solidFill>
                  <a:srgbClr val="0081CC"/>
                </a:solidFill>
                <a:highlight>
                  <a:srgbClr val="131417"/>
                </a:highlight>
                <a:latin typeface="Courier New"/>
                <a:ea typeface="Courier New"/>
                <a:cs typeface="Courier New"/>
                <a:sym typeface="Courier New"/>
              </a:rPr>
              <a:t>None:</a:t>
            </a:r>
            <a:r>
              <a:rPr lang="en-US" sz="4800">
                <a:solidFill>
                  <a:srgbClr val="0081CC"/>
                </a:solidFill>
                <a:highlight>
                  <a:srgbClr val="131417"/>
                </a:highlight>
                <a:latin typeface="Courier New"/>
                <a:ea typeface="Courier New"/>
                <a:cs typeface="Courier New"/>
                <a:sym typeface="Courier New"/>
              </a:rPr>
              <a:t> This property hides the div or the container which use this property. Using it on one of the div it will make working clear. </a:t>
            </a:r>
            <a:endParaRPr sz="4800">
              <a:solidFill>
                <a:srgbClr val="0081CC"/>
              </a:solidFill>
              <a:latin typeface="Courier New"/>
              <a:ea typeface="Courier New"/>
              <a:cs typeface="Courier New"/>
              <a:sym typeface="Courier New"/>
            </a:endParaRPr>
          </a:p>
        </p:txBody>
      </p:sp>
      <p:sp>
        <p:nvSpPr>
          <p:cNvPr id="1477" name="Google Shape;1477;p101"/>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78" name="Google Shape;1478;p101"/>
          <p:cNvSpPr txBox="1"/>
          <p:nvPr/>
        </p:nvSpPr>
        <p:spPr>
          <a:xfrm>
            <a:off x="2879075" y="2016075"/>
            <a:ext cx="575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79" name="Google Shape;1479;p101"/>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80" name="Google Shape;1480;p101"/>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84" name="Shape 1484"/>
        <p:cNvGrpSpPr/>
        <p:nvPr/>
      </p:nvGrpSpPr>
      <p:grpSpPr>
        <a:xfrm>
          <a:off x="0" y="0"/>
          <a:ext cx="0" cy="0"/>
          <a:chOff x="0" y="0"/>
          <a:chExt cx="0" cy="0"/>
        </a:xfrm>
      </p:grpSpPr>
      <p:pic>
        <p:nvPicPr>
          <p:cNvPr descr="PrepBytes_Logo.png" id="1485" name="Google Shape;1485;p102"/>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486" name="Google Shape;1486;p102"/>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487" name="Google Shape;1487;p10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488" name="Google Shape;1488;p102"/>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Display-none</a:t>
            </a:r>
            <a:endParaRPr sz="100">
              <a:solidFill>
                <a:schemeClr val="lt1"/>
              </a:solidFill>
              <a:latin typeface="Courier New"/>
              <a:ea typeface="Courier New"/>
              <a:cs typeface="Courier New"/>
              <a:sym typeface="Courier New"/>
            </a:endParaRPr>
          </a:p>
        </p:txBody>
      </p:sp>
      <p:sp>
        <p:nvSpPr>
          <p:cNvPr id="1489" name="Google Shape;1489;p102"/>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490" name="Google Shape;1490;p102"/>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491" name="Google Shape;1491;p102"/>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492" name="Google Shape;1492;p102"/>
          <p:cNvSpPr txBox="1"/>
          <p:nvPr/>
        </p:nvSpPr>
        <p:spPr>
          <a:xfrm>
            <a:off x="440675" y="1990300"/>
            <a:ext cx="21582000" cy="1108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6000">
              <a:solidFill>
                <a:srgbClr val="0081CC"/>
              </a:solidFill>
            </a:endParaRPr>
          </a:p>
        </p:txBody>
      </p:sp>
      <p:sp>
        <p:nvSpPr>
          <p:cNvPr id="1493" name="Google Shape;1493;p102"/>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94" name="Google Shape;1494;p102"/>
          <p:cNvSpPr txBox="1"/>
          <p:nvPr/>
        </p:nvSpPr>
        <p:spPr>
          <a:xfrm>
            <a:off x="135875" y="1863675"/>
            <a:ext cx="12124200" cy="1237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&lt;!DOCTYPE html&gt;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&lt;html&gt;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&lt;title&gt;CSS | Display property&lt;/title&gt;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background: teal;</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display: block;</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#main1{</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background: cyan;</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display: none;</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#main2{</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height: 100px;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width: 200px;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background: green;</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display: block;</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28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
        <p:nvSpPr>
          <p:cNvPr id="1495" name="Google Shape;1495;p102"/>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96" name="Google Shape;1496;p102"/>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97" name="Google Shape;1497;p102"/>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4" name="Shape 114"/>
        <p:cNvGrpSpPr/>
        <p:nvPr/>
      </p:nvGrpSpPr>
      <p:grpSpPr>
        <a:xfrm>
          <a:off x="0" y="0"/>
          <a:ext cx="0" cy="0"/>
          <a:chOff x="0" y="0"/>
          <a:chExt cx="0" cy="0"/>
        </a:xfrm>
      </p:grpSpPr>
      <p:pic>
        <p:nvPicPr>
          <p:cNvPr descr="PrepBytes_Logo.png" id="115" name="Google Shape;115;p22"/>
          <p:cNvPicPr preferRelativeResize="0"/>
          <p:nvPr/>
        </p:nvPicPr>
        <p:blipFill rotWithShape="1">
          <a:blip r:embed="rId3">
            <a:alphaModFix/>
          </a:blip>
          <a:srcRect b="0" l="0" r="0" t="0"/>
          <a:stretch/>
        </p:blipFill>
        <p:spPr>
          <a:xfrm>
            <a:off x="19075041" y="486322"/>
            <a:ext cx="4409519" cy="1151628"/>
          </a:xfrm>
          <a:prstGeom prst="rect">
            <a:avLst/>
          </a:prstGeom>
          <a:noFill/>
          <a:ln>
            <a:noFill/>
          </a:ln>
          <a:effectLst>
            <a:reflection blurRad="0" dir="0" dist="0" endA="0" endPos="40000" fadeDir="5400012" kx="0" rotWithShape="0" algn="bl" stA="50000" stPos="0" sy="-100000" ky="0"/>
          </a:effectLst>
        </p:spPr>
      </p:pic>
      <p:sp>
        <p:nvSpPr>
          <p:cNvPr id="116" name="Google Shape;116;p22"/>
          <p:cNvSpPr txBox="1"/>
          <p:nvPr/>
        </p:nvSpPr>
        <p:spPr>
          <a:xfrm>
            <a:off x="5344768" y="886385"/>
            <a:ext cx="11726400" cy="1180200"/>
          </a:xfrm>
          <a:prstGeom prst="rect">
            <a:avLst/>
          </a:prstGeom>
          <a:noFill/>
          <a:ln>
            <a:noFill/>
          </a:ln>
        </p:spPr>
        <p:txBody>
          <a:bodyPr anchorCtr="0" anchor="ctr" bIns="50800" lIns="50800" spcFirstLastPara="1" rIns="50800" wrap="square" tIns="50800">
            <a:spAutoFit/>
          </a:bodyPr>
          <a:lstStyle/>
          <a:p>
            <a:pPr indent="0" lvl="0" marL="0" marR="0" rtl="0" algn="ctr">
              <a:lnSpc>
                <a:spcPct val="220000"/>
              </a:lnSpc>
              <a:spcBef>
                <a:spcPts val="0"/>
              </a:spcBef>
              <a:spcAft>
                <a:spcPts val="0"/>
              </a:spcAft>
              <a:buClr>
                <a:srgbClr val="FFFC66"/>
              </a:buClr>
              <a:buSzPts val="7000"/>
              <a:buFont typeface="Helvetica Neue"/>
              <a:buNone/>
            </a:pPr>
            <a:r>
              <a:rPr lang="en-US" sz="7000">
                <a:solidFill>
                  <a:schemeClr val="lt1"/>
                </a:solidFill>
                <a:latin typeface="Courier New"/>
                <a:ea typeface="Courier New"/>
                <a:cs typeface="Courier New"/>
                <a:sym typeface="Courier New"/>
              </a:rPr>
              <a:t>Internal CSS</a:t>
            </a:r>
            <a:endParaRPr>
              <a:solidFill>
                <a:schemeClr val="lt1"/>
              </a:solidFill>
              <a:latin typeface="Courier New"/>
              <a:ea typeface="Courier New"/>
              <a:cs typeface="Courier New"/>
              <a:sym typeface="Courier New"/>
            </a:endParaRPr>
          </a:p>
        </p:txBody>
      </p:sp>
      <p:sp>
        <p:nvSpPr>
          <p:cNvPr id="117" name="Google Shape;117;p22"/>
          <p:cNvSpPr txBox="1"/>
          <p:nvPr/>
        </p:nvSpPr>
        <p:spPr>
          <a:xfrm>
            <a:off x="1619475" y="2693625"/>
            <a:ext cx="20193900" cy="1103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800">
                <a:solidFill>
                  <a:srgbClr val="FFFC66"/>
                </a:solidFill>
                <a:latin typeface="Courier New"/>
                <a:ea typeface="Courier New"/>
                <a:cs typeface="Courier New"/>
                <a:sym typeface="Courier New"/>
              </a:rPr>
              <a:t>		</a:t>
            </a:r>
            <a:endParaRPr sz="4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3500">
                <a:solidFill>
                  <a:srgbClr val="FFFC66"/>
                </a:solidFill>
                <a:latin typeface="Courier New"/>
                <a:ea typeface="Courier New"/>
                <a:cs typeface="Courier New"/>
                <a:sym typeface="Courier New"/>
              </a:rPr>
              <a:t>&lt;!DOCTYPE html&gt;</a:t>
            </a:r>
            <a:endParaRPr sz="35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500">
                <a:solidFill>
                  <a:srgbClr val="FFFC66"/>
                </a:solidFill>
                <a:latin typeface="Courier New"/>
                <a:ea typeface="Courier New"/>
                <a:cs typeface="Courier New"/>
                <a:sym typeface="Courier New"/>
              </a:rPr>
              <a:t>&lt;html&gt;</a:t>
            </a:r>
            <a:endParaRPr sz="35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500">
                <a:solidFill>
                  <a:srgbClr val="FFFC66"/>
                </a:solidFill>
                <a:latin typeface="Courier New"/>
                <a:ea typeface="Courier New"/>
                <a:cs typeface="Courier New"/>
                <a:sym typeface="Courier New"/>
              </a:rPr>
              <a:t>&lt;head&gt;</a:t>
            </a:r>
            <a:endParaRPr sz="35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500">
                <a:solidFill>
                  <a:srgbClr val="FFFC66"/>
                </a:solidFill>
                <a:latin typeface="Courier New"/>
                <a:ea typeface="Courier New"/>
                <a:cs typeface="Courier New"/>
                <a:sym typeface="Courier New"/>
              </a:rPr>
              <a:t>	&lt;title&gt;Internal Style&lt;/title&gt;</a:t>
            </a:r>
            <a:endParaRPr sz="35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500">
                <a:solidFill>
                  <a:srgbClr val="FFFC66"/>
                </a:solidFill>
                <a:latin typeface="Courier New"/>
                <a:ea typeface="Courier New"/>
                <a:cs typeface="Courier New"/>
                <a:sym typeface="Courier New"/>
              </a:rPr>
              <a:t>	&lt;style &gt;</a:t>
            </a:r>
            <a:endParaRPr sz="35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500">
                <a:solidFill>
                  <a:srgbClr val="FFFC66"/>
                </a:solidFill>
                <a:latin typeface="Courier New"/>
                <a:ea typeface="Courier New"/>
                <a:cs typeface="Courier New"/>
                <a:sym typeface="Courier New"/>
              </a:rPr>
              <a:t>		h1{</a:t>
            </a:r>
            <a:endParaRPr sz="35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500">
                <a:solidFill>
                  <a:srgbClr val="FFFC66"/>
                </a:solidFill>
                <a:latin typeface="Courier New"/>
                <a:ea typeface="Courier New"/>
                <a:cs typeface="Courier New"/>
                <a:sym typeface="Courier New"/>
              </a:rPr>
              <a:t>			color: red;</a:t>
            </a:r>
            <a:endParaRPr sz="35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500">
                <a:solidFill>
                  <a:srgbClr val="FFFC66"/>
                </a:solidFill>
                <a:latin typeface="Courier New"/>
                <a:ea typeface="Courier New"/>
                <a:cs typeface="Courier New"/>
                <a:sym typeface="Courier New"/>
              </a:rPr>
              <a:t>			background: blue;</a:t>
            </a:r>
            <a:endParaRPr sz="35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500">
                <a:solidFill>
                  <a:srgbClr val="FFFC66"/>
                </a:solidFill>
                <a:latin typeface="Courier New"/>
                <a:ea typeface="Courier New"/>
                <a:cs typeface="Courier New"/>
                <a:sym typeface="Courier New"/>
              </a:rPr>
              <a:t>		}</a:t>
            </a:r>
            <a:endParaRPr sz="35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p{</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color: black;</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background: blue;</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&lt;/style&gt;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&lt;/head&gt;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&lt;body&gt;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&lt;h1&gt;This the Example of Internal Style&lt;/h1&gt;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	&lt;p&gt;This the Example of Internal Style&lt;/p&gt;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&lt;/body&gt;</a:t>
            </a:r>
            <a:endParaRPr sz="32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200">
                <a:solidFill>
                  <a:srgbClr val="FFFC66"/>
                </a:solidFill>
                <a:latin typeface="Courier New"/>
                <a:ea typeface="Courier New"/>
                <a:cs typeface="Courier New"/>
                <a:sym typeface="Courier New"/>
              </a:rPr>
              <a:t>&lt;/html&gt;</a:t>
            </a:r>
            <a:endParaRPr sz="800">
              <a:latin typeface="Courier New"/>
              <a:ea typeface="Courier New"/>
              <a:cs typeface="Courier New"/>
              <a:sym typeface="Courier New"/>
            </a:endParaRPr>
          </a:p>
        </p:txBody>
      </p:sp>
      <p:sp>
        <p:nvSpPr>
          <p:cNvPr id="118" name="Google Shape;118;p22"/>
          <p:cNvSpPr txBox="1"/>
          <p:nvPr/>
        </p:nvSpPr>
        <p:spPr>
          <a:xfrm>
            <a:off x="12228725" y="5997775"/>
            <a:ext cx="1084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800">
              <a:solidFill>
                <a:srgbClr val="FFFC66"/>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01" name="Shape 1501"/>
        <p:cNvGrpSpPr/>
        <p:nvPr/>
      </p:nvGrpSpPr>
      <p:grpSpPr>
        <a:xfrm>
          <a:off x="0" y="0"/>
          <a:ext cx="0" cy="0"/>
          <a:chOff x="0" y="0"/>
          <a:chExt cx="0" cy="0"/>
        </a:xfrm>
      </p:grpSpPr>
      <p:pic>
        <p:nvPicPr>
          <p:cNvPr descr="PrepBytes_Logo.png" id="1502" name="Google Shape;1502;p103"/>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503" name="Google Shape;1503;p103"/>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504" name="Google Shape;1504;p103"/>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505" name="Google Shape;1505;p103"/>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Display-none</a:t>
            </a:r>
            <a:endParaRPr sz="100">
              <a:solidFill>
                <a:schemeClr val="lt1"/>
              </a:solidFill>
              <a:latin typeface="Courier New"/>
              <a:ea typeface="Courier New"/>
              <a:cs typeface="Courier New"/>
              <a:sym typeface="Courier New"/>
            </a:endParaRPr>
          </a:p>
        </p:txBody>
      </p:sp>
      <p:sp>
        <p:nvSpPr>
          <p:cNvPr id="1506" name="Google Shape;1506;p103"/>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507" name="Google Shape;1507;p103"/>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508" name="Google Shape;1508;p103"/>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509" name="Google Shape;1509;p103"/>
          <p:cNvSpPr txBox="1"/>
          <p:nvPr/>
        </p:nvSpPr>
        <p:spPr>
          <a:xfrm>
            <a:off x="440675" y="1990300"/>
            <a:ext cx="21582000" cy="1108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6000">
              <a:solidFill>
                <a:srgbClr val="0081CC"/>
              </a:solidFill>
            </a:endParaRPr>
          </a:p>
        </p:txBody>
      </p:sp>
      <p:sp>
        <p:nvSpPr>
          <p:cNvPr id="1510" name="Google Shape;1510;p103"/>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11" name="Google Shape;1511;p103"/>
          <p:cNvSpPr txBox="1"/>
          <p:nvPr/>
        </p:nvSpPr>
        <p:spPr>
          <a:xfrm>
            <a:off x="212075" y="1558875"/>
            <a:ext cx="11811000" cy="1289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.gfg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margin-left:20px;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font-size:42px;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font-weight:bold;</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color:#009900;</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.geeks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font-size:25px;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margin-left:20px;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.main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margin:50px;</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&lt;/style&gt;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&lt;/head&gt;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&lt;body&gt;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class = "gfg"&gt;GeeksforGeeks&lt;/div&gt;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class = "geeks"&gt;display: none; property&lt;/div&gt;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class = "main"&gt;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id="main"&gt; BLOCK 1 &lt;/div&gt;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id="main1"&gt; BLOCK 2&lt;/div&gt;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 id="main2"&gt;BLOCK 3 &lt;/div&gt;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&lt;/div&gt;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  &lt;/body&gt;</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rPr lang="en-US" sz="3000">
                <a:solidFill>
                  <a:srgbClr val="FFFC66"/>
                </a:solidFill>
                <a:latin typeface="Courier New"/>
                <a:ea typeface="Courier New"/>
                <a:cs typeface="Courier New"/>
                <a:sym typeface="Courier New"/>
              </a:rPr>
              <a:t>&lt;/html&gt;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3000">
              <a:solidFill>
                <a:srgbClr val="FFFC66"/>
              </a:solidFill>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p:txBody>
      </p:sp>
      <p:sp>
        <p:nvSpPr>
          <p:cNvPr id="1512" name="Google Shape;1512;p103"/>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13" name="Google Shape;1513;p103"/>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14" name="Google Shape;1514;p103"/>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18" name="Shape 1518"/>
        <p:cNvGrpSpPr/>
        <p:nvPr/>
      </p:nvGrpSpPr>
      <p:grpSpPr>
        <a:xfrm>
          <a:off x="0" y="0"/>
          <a:ext cx="0" cy="0"/>
          <a:chOff x="0" y="0"/>
          <a:chExt cx="0" cy="0"/>
        </a:xfrm>
      </p:grpSpPr>
      <p:pic>
        <p:nvPicPr>
          <p:cNvPr descr="PrepBytes_Logo.png" id="1519" name="Google Shape;1519;p104"/>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520" name="Google Shape;1520;p104"/>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521" name="Google Shape;1521;p104"/>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522" name="Google Shape;1522;p104"/>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Display-none</a:t>
            </a:r>
            <a:endParaRPr sz="100">
              <a:solidFill>
                <a:schemeClr val="lt1"/>
              </a:solidFill>
              <a:latin typeface="Courier New"/>
              <a:ea typeface="Courier New"/>
              <a:cs typeface="Courier New"/>
              <a:sym typeface="Courier New"/>
            </a:endParaRPr>
          </a:p>
        </p:txBody>
      </p:sp>
      <p:sp>
        <p:nvSpPr>
          <p:cNvPr id="1523" name="Google Shape;1523;p104"/>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524" name="Google Shape;1524;p104"/>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525" name="Google Shape;1525;p104"/>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526" name="Google Shape;1526;p104"/>
          <p:cNvSpPr txBox="1"/>
          <p:nvPr/>
        </p:nvSpPr>
        <p:spPr>
          <a:xfrm>
            <a:off x="440675" y="1990300"/>
            <a:ext cx="50898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rgbClr val="0081CC"/>
                </a:solidFill>
                <a:latin typeface="Courier New"/>
                <a:ea typeface="Courier New"/>
                <a:cs typeface="Courier New"/>
                <a:sym typeface="Courier New"/>
              </a:rPr>
              <a:t>Output:</a:t>
            </a:r>
            <a:endParaRPr sz="6000">
              <a:solidFill>
                <a:srgbClr val="0081CC"/>
              </a:solidFill>
              <a:latin typeface="Courier New"/>
              <a:ea typeface="Courier New"/>
              <a:cs typeface="Courier New"/>
              <a:sym typeface="Courier New"/>
            </a:endParaRPr>
          </a:p>
        </p:txBody>
      </p:sp>
      <p:sp>
        <p:nvSpPr>
          <p:cNvPr id="1527" name="Google Shape;1527;p104"/>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28" name="Google Shape;1528;p104"/>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29" name="Google Shape;1529;p104"/>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30" name="Google Shape;1530;p104"/>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531" name="Google Shape;1531;p104"/>
          <p:cNvPicPr preferRelativeResize="0"/>
          <p:nvPr/>
        </p:nvPicPr>
        <p:blipFill>
          <a:blip r:embed="rId4">
            <a:alphaModFix/>
          </a:blip>
          <a:stretch>
            <a:fillRect/>
          </a:stretch>
        </p:blipFill>
        <p:spPr>
          <a:xfrm>
            <a:off x="7680600" y="2862125"/>
            <a:ext cx="9122100" cy="105206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35" name="Shape 1535"/>
        <p:cNvGrpSpPr/>
        <p:nvPr/>
      </p:nvGrpSpPr>
      <p:grpSpPr>
        <a:xfrm>
          <a:off x="0" y="0"/>
          <a:ext cx="0" cy="0"/>
          <a:chOff x="0" y="0"/>
          <a:chExt cx="0" cy="0"/>
        </a:xfrm>
      </p:grpSpPr>
      <p:pic>
        <p:nvPicPr>
          <p:cNvPr descr="PrepBytes_Logo.png" id="1536" name="Google Shape;1536;p105"/>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537" name="Google Shape;1537;p105"/>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538" name="Google Shape;1538;p105"/>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539" name="Google Shape;1539;p105"/>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540" name="Google Shape;1540;p105"/>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541" name="Google Shape;1541;p105"/>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542" name="Google Shape;1542;p105"/>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543" name="Google Shape;1543;p105"/>
          <p:cNvSpPr txBox="1"/>
          <p:nvPr/>
        </p:nvSpPr>
        <p:spPr>
          <a:xfrm>
            <a:off x="1278875" y="1990300"/>
            <a:ext cx="21928200" cy="1214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4600">
                <a:solidFill>
                  <a:srgbClr val="0081CC"/>
                </a:solidFill>
                <a:highlight>
                  <a:srgbClr val="131417"/>
                </a:highlight>
                <a:latin typeface="Courier New"/>
                <a:ea typeface="Courier New"/>
                <a:cs typeface="Courier New"/>
                <a:sym typeface="Courier New"/>
              </a:rPr>
              <a:t>The flex CSS </a:t>
            </a:r>
            <a:r>
              <a:rPr lang="en-US" sz="4600" u="sng">
                <a:solidFill>
                  <a:srgbClr val="0081CC"/>
                </a:solidFill>
                <a:highlight>
                  <a:srgbClr val="131417"/>
                </a:highlight>
                <a:latin typeface="Courier New"/>
                <a:ea typeface="Courier New"/>
                <a:cs typeface="Courier New"/>
                <a:sym typeface="Courier New"/>
                <a:hlinkClick r:id="rId4">
                  <a:extLst>
                    <a:ext uri="{A12FA001-AC4F-418D-AE19-62706E023703}">
                      <ahyp:hlinkClr val="tx"/>
                    </a:ext>
                  </a:extLst>
                </a:hlinkClick>
              </a:rPr>
              <a:t>shorthand property</a:t>
            </a:r>
            <a:r>
              <a:rPr lang="en-US" sz="4600">
                <a:solidFill>
                  <a:srgbClr val="0081CC"/>
                </a:solidFill>
                <a:highlight>
                  <a:srgbClr val="131417"/>
                </a:highlight>
                <a:latin typeface="Courier New"/>
                <a:ea typeface="Courier New"/>
                <a:cs typeface="Courier New"/>
                <a:sym typeface="Courier New"/>
              </a:rPr>
              <a:t> is the combination of flex-grow, flex-shrink, and flex-basis property. It is used to set the length of flexible items. The flex property is much responsive and mobile-friendly. It is easy to position child elements and the main container. The margin doesn’t collapse with the content margins. The order of any element can be easily changed without editing the HTML section.</a:t>
            </a:r>
            <a:endParaRPr sz="4600">
              <a:solidFill>
                <a:srgbClr val="0081CC"/>
              </a:solidFill>
              <a:highlight>
                <a:srgbClr val="131417"/>
              </a:highlight>
              <a:latin typeface="Courier New"/>
              <a:ea typeface="Courier New"/>
              <a:cs typeface="Courier New"/>
              <a:sym typeface="Courier New"/>
            </a:endParaRPr>
          </a:p>
          <a:p>
            <a:pPr indent="0" lvl="0" marL="0" rtl="0" algn="l">
              <a:lnSpc>
                <a:spcPct val="115000"/>
              </a:lnSpc>
              <a:spcBef>
                <a:spcPts val="800"/>
              </a:spcBef>
              <a:spcAft>
                <a:spcPts val="0"/>
              </a:spcAft>
              <a:buNone/>
            </a:pPr>
            <a:r>
              <a:rPr b="1" lang="en-US" sz="4600">
                <a:solidFill>
                  <a:srgbClr val="0081CC"/>
                </a:solidFill>
                <a:highlight>
                  <a:srgbClr val="131417"/>
                </a:highlight>
                <a:latin typeface="Courier New"/>
                <a:ea typeface="Courier New"/>
                <a:cs typeface="Courier New"/>
                <a:sym typeface="Courier New"/>
              </a:rPr>
              <a:t>Syntax:</a:t>
            </a:r>
            <a:endParaRPr b="1" sz="4600">
              <a:solidFill>
                <a:srgbClr val="0081CC"/>
              </a:solidFill>
              <a:highlight>
                <a:srgbClr val="131417"/>
              </a:highlight>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US" sz="4600">
                <a:solidFill>
                  <a:srgbClr val="0081CC"/>
                </a:solidFill>
                <a:highlight>
                  <a:srgbClr val="131417"/>
                </a:highlight>
                <a:latin typeface="Courier New"/>
                <a:ea typeface="Courier New"/>
                <a:cs typeface="Courier New"/>
                <a:sym typeface="Courier New"/>
              </a:rPr>
              <a:t>flex: flex-grow flex-shrink flex-basis|auto|initial|inherit;</a:t>
            </a:r>
            <a:endParaRPr sz="4600">
              <a:solidFill>
                <a:srgbClr val="0081CC"/>
              </a:solidFill>
              <a:highlight>
                <a:srgbClr val="131417"/>
              </a:highlight>
              <a:latin typeface="Courier New"/>
              <a:ea typeface="Courier New"/>
              <a:cs typeface="Courier New"/>
              <a:sym typeface="Courier New"/>
            </a:endParaRPr>
          </a:p>
          <a:p>
            <a:pPr indent="0" lvl="0" marL="0" rtl="0" algn="just">
              <a:lnSpc>
                <a:spcPct val="115000"/>
              </a:lnSpc>
              <a:spcBef>
                <a:spcPts val="800"/>
              </a:spcBef>
              <a:spcAft>
                <a:spcPts val="0"/>
              </a:spcAft>
              <a:buNone/>
            </a:pPr>
            <a:r>
              <a:rPr b="1" lang="en-US" sz="4600">
                <a:solidFill>
                  <a:srgbClr val="0081CC"/>
                </a:solidFill>
                <a:highlight>
                  <a:srgbClr val="131417"/>
                </a:highlight>
                <a:latin typeface="Courier New"/>
                <a:ea typeface="Courier New"/>
                <a:cs typeface="Courier New"/>
                <a:sym typeface="Courier New"/>
              </a:rPr>
              <a:t>Property Values:</a:t>
            </a:r>
            <a:endParaRPr b="1" sz="4600">
              <a:solidFill>
                <a:srgbClr val="0081CC"/>
              </a:solidFill>
              <a:highlight>
                <a:srgbClr val="131417"/>
              </a:highlight>
              <a:latin typeface="Courier New"/>
              <a:ea typeface="Courier New"/>
              <a:cs typeface="Courier New"/>
              <a:sym typeface="Courier New"/>
            </a:endParaRPr>
          </a:p>
          <a:p>
            <a:pPr indent="-520700" lvl="0" marL="685800" rtl="0" algn="l">
              <a:lnSpc>
                <a:spcPct val="158000"/>
              </a:lnSpc>
              <a:spcBef>
                <a:spcPts val="800"/>
              </a:spcBef>
              <a:spcAft>
                <a:spcPts val="0"/>
              </a:spcAft>
              <a:buClr>
                <a:srgbClr val="0081CC"/>
              </a:buClr>
              <a:buSzPts val="4600"/>
              <a:buChar char="●"/>
            </a:pPr>
            <a:r>
              <a:rPr b="1" lang="en-US" sz="4600" u="sng">
                <a:solidFill>
                  <a:srgbClr val="0081CC"/>
                </a:solidFill>
                <a:highlight>
                  <a:srgbClr val="131417"/>
                </a:highlight>
                <a:latin typeface="Courier New"/>
                <a:ea typeface="Courier New"/>
                <a:cs typeface="Courier New"/>
                <a:sym typeface="Courier New"/>
                <a:hlinkClick r:id="rId5">
                  <a:extLst>
                    <a:ext uri="{A12FA001-AC4F-418D-AE19-62706E023703}">
                      <ahyp:hlinkClr val="tx"/>
                    </a:ext>
                  </a:extLst>
                </a:hlinkClick>
              </a:rPr>
              <a:t>flex-grow Property</a:t>
            </a:r>
            <a:r>
              <a:rPr b="1" lang="en-US" sz="4600">
                <a:solidFill>
                  <a:srgbClr val="0081CC"/>
                </a:solidFill>
                <a:highlight>
                  <a:srgbClr val="131417"/>
                </a:highlight>
                <a:latin typeface="Courier New"/>
                <a:ea typeface="Courier New"/>
                <a:cs typeface="Courier New"/>
                <a:sym typeface="Courier New"/>
              </a:rPr>
              <a:t>:</a:t>
            </a:r>
            <a:r>
              <a:rPr lang="en-US" sz="4600">
                <a:solidFill>
                  <a:srgbClr val="0081CC"/>
                </a:solidFill>
                <a:highlight>
                  <a:srgbClr val="131417"/>
                </a:highlight>
                <a:latin typeface="Courier New"/>
                <a:ea typeface="Courier New"/>
                <a:cs typeface="Courier New"/>
                <a:sym typeface="Courier New"/>
              </a:rPr>
              <a:t> A number that specifies, how much items will grow relative to the rest of the flexible items.</a:t>
            </a:r>
            <a:endParaRPr sz="4600">
              <a:solidFill>
                <a:srgbClr val="0081CC"/>
              </a:solidFill>
              <a:highlight>
                <a:srgbClr val="131417"/>
              </a:highlight>
              <a:latin typeface="Courier New"/>
              <a:ea typeface="Courier New"/>
              <a:cs typeface="Courier New"/>
              <a:sym typeface="Courier New"/>
            </a:endParaRPr>
          </a:p>
          <a:p>
            <a:pPr indent="0" lvl="0" marL="0" rtl="0" algn="l">
              <a:lnSpc>
                <a:spcPct val="158000"/>
              </a:lnSpc>
              <a:spcBef>
                <a:spcPts val="3600"/>
              </a:spcBef>
              <a:spcAft>
                <a:spcPts val="3600"/>
              </a:spcAft>
              <a:buNone/>
            </a:pPr>
            <a:r>
              <a:t/>
            </a:r>
            <a:endParaRPr sz="4600">
              <a:solidFill>
                <a:srgbClr val="0081CC"/>
              </a:solidFill>
              <a:highlight>
                <a:srgbClr val="131417"/>
              </a:highlight>
              <a:latin typeface="Courier New"/>
              <a:ea typeface="Courier New"/>
              <a:cs typeface="Courier New"/>
              <a:sym typeface="Courier New"/>
            </a:endParaRPr>
          </a:p>
        </p:txBody>
      </p:sp>
      <p:sp>
        <p:nvSpPr>
          <p:cNvPr id="1544" name="Google Shape;1544;p105"/>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45" name="Google Shape;1545;p105"/>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46" name="Google Shape;1546;p105"/>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47" name="Google Shape;1547;p105"/>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51" name="Shape 1551"/>
        <p:cNvGrpSpPr/>
        <p:nvPr/>
      </p:nvGrpSpPr>
      <p:grpSpPr>
        <a:xfrm>
          <a:off x="0" y="0"/>
          <a:ext cx="0" cy="0"/>
          <a:chOff x="0" y="0"/>
          <a:chExt cx="0" cy="0"/>
        </a:xfrm>
      </p:grpSpPr>
      <p:pic>
        <p:nvPicPr>
          <p:cNvPr descr="PrepBytes_Logo.png" id="1552" name="Google Shape;1552;p106"/>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553" name="Google Shape;1553;p106"/>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554" name="Google Shape;1554;p106"/>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555" name="Google Shape;1555;p106"/>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556" name="Google Shape;1556;p106"/>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557" name="Google Shape;1557;p106"/>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558" name="Google Shape;1558;p106"/>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559" name="Google Shape;1559;p106"/>
          <p:cNvSpPr txBox="1"/>
          <p:nvPr/>
        </p:nvSpPr>
        <p:spPr>
          <a:xfrm>
            <a:off x="1202675" y="3590500"/>
            <a:ext cx="21928200" cy="10371000"/>
          </a:xfrm>
          <a:prstGeom prst="rect">
            <a:avLst/>
          </a:prstGeom>
          <a:noFill/>
          <a:ln>
            <a:noFill/>
          </a:ln>
        </p:spPr>
        <p:txBody>
          <a:bodyPr anchorCtr="0" anchor="t" bIns="91425" lIns="91425" spcFirstLastPara="1" rIns="91425" wrap="square" tIns="91425">
            <a:spAutoFit/>
          </a:bodyPr>
          <a:lstStyle/>
          <a:p>
            <a:pPr indent="-520700" lvl="0" marL="685800" rtl="0" algn="l">
              <a:lnSpc>
                <a:spcPct val="158000"/>
              </a:lnSpc>
              <a:spcBef>
                <a:spcPts val="0"/>
              </a:spcBef>
              <a:spcAft>
                <a:spcPts val="0"/>
              </a:spcAft>
              <a:buClr>
                <a:srgbClr val="0081CC"/>
              </a:buClr>
              <a:buSzPts val="4600"/>
              <a:buChar char="●"/>
            </a:pPr>
            <a:r>
              <a:rPr b="1" lang="en-US" sz="4600" u="sng">
                <a:solidFill>
                  <a:srgbClr val="0081CC"/>
                </a:solidFill>
                <a:highlight>
                  <a:srgbClr val="131417"/>
                </a:highlight>
                <a:latin typeface="Courier New"/>
                <a:ea typeface="Courier New"/>
                <a:cs typeface="Courier New"/>
                <a:sym typeface="Courier New"/>
                <a:hlinkClick r:id="rId4">
                  <a:extLst>
                    <a:ext uri="{A12FA001-AC4F-418D-AE19-62706E023703}">
                      <ahyp:hlinkClr val="tx"/>
                    </a:ext>
                  </a:extLst>
                </a:hlinkClick>
              </a:rPr>
              <a:t>flex-shrink Property:</a:t>
            </a:r>
            <a:r>
              <a:rPr lang="en-US" sz="4600">
                <a:solidFill>
                  <a:srgbClr val="0081CC"/>
                </a:solidFill>
                <a:highlight>
                  <a:srgbClr val="131417"/>
                </a:highlight>
                <a:latin typeface="Courier New"/>
                <a:ea typeface="Courier New"/>
                <a:cs typeface="Courier New"/>
                <a:sym typeface="Courier New"/>
              </a:rPr>
              <a:t> A number that specifies, how much items will shrink relative to the rest of the flexible items.</a:t>
            </a:r>
            <a:endParaRPr sz="4600">
              <a:solidFill>
                <a:srgbClr val="0081CC"/>
              </a:solidFill>
              <a:highlight>
                <a:srgbClr val="131417"/>
              </a:highlight>
              <a:latin typeface="Courier New"/>
              <a:ea typeface="Courier New"/>
              <a:cs typeface="Courier New"/>
              <a:sym typeface="Courier New"/>
            </a:endParaRPr>
          </a:p>
          <a:p>
            <a:pPr indent="-520700" lvl="0" marL="685800" rtl="0" algn="l">
              <a:lnSpc>
                <a:spcPct val="158000"/>
              </a:lnSpc>
              <a:spcBef>
                <a:spcPts val="0"/>
              </a:spcBef>
              <a:spcAft>
                <a:spcPts val="0"/>
              </a:spcAft>
              <a:buClr>
                <a:srgbClr val="0081CC"/>
              </a:buClr>
              <a:buSzPts val="4600"/>
              <a:buChar char="●"/>
            </a:pPr>
            <a:r>
              <a:rPr b="1" lang="en-US" sz="4600" u="sng">
                <a:solidFill>
                  <a:srgbClr val="0081CC"/>
                </a:solidFill>
                <a:highlight>
                  <a:srgbClr val="131417"/>
                </a:highlight>
                <a:latin typeface="Courier New"/>
                <a:ea typeface="Courier New"/>
                <a:cs typeface="Courier New"/>
                <a:sym typeface="Courier New"/>
                <a:hlinkClick r:id="rId5">
                  <a:extLst>
                    <a:ext uri="{A12FA001-AC4F-418D-AE19-62706E023703}">
                      <ahyp:hlinkClr val="tx"/>
                    </a:ext>
                  </a:extLst>
                </a:hlinkClick>
              </a:rPr>
              <a:t>flex-basis Property:</a:t>
            </a:r>
            <a:r>
              <a:rPr lang="en-US" sz="4600">
                <a:solidFill>
                  <a:srgbClr val="0081CC"/>
                </a:solidFill>
                <a:highlight>
                  <a:srgbClr val="131417"/>
                </a:highlight>
                <a:latin typeface="Courier New"/>
                <a:ea typeface="Courier New"/>
                <a:cs typeface="Courier New"/>
                <a:sym typeface="Courier New"/>
              </a:rPr>
              <a:t> It sets the length of items. Legal values of flex-basis are: auto, inherit, or a number followed by %, em, px, or any other length unit.</a:t>
            </a:r>
            <a:endParaRPr sz="4600">
              <a:solidFill>
                <a:srgbClr val="0081CC"/>
              </a:solidFill>
              <a:highlight>
                <a:srgbClr val="131417"/>
              </a:highlight>
              <a:latin typeface="Courier New"/>
              <a:ea typeface="Courier New"/>
              <a:cs typeface="Courier New"/>
              <a:sym typeface="Courier New"/>
            </a:endParaRPr>
          </a:p>
          <a:p>
            <a:pPr indent="-520700" lvl="1" marL="1371600" rtl="0" algn="l">
              <a:lnSpc>
                <a:spcPct val="158000"/>
              </a:lnSpc>
              <a:spcBef>
                <a:spcPts val="0"/>
              </a:spcBef>
              <a:spcAft>
                <a:spcPts val="0"/>
              </a:spcAft>
              <a:buClr>
                <a:srgbClr val="0081CC"/>
              </a:buClr>
              <a:buSzPts val="4600"/>
              <a:buChar char="○"/>
            </a:pPr>
            <a:r>
              <a:rPr b="1" lang="en-US" sz="4600" u="sng">
                <a:solidFill>
                  <a:srgbClr val="0081CC"/>
                </a:solidFill>
                <a:highlight>
                  <a:srgbClr val="131417"/>
                </a:highlight>
                <a:latin typeface="Courier New"/>
                <a:ea typeface="Courier New"/>
                <a:cs typeface="Courier New"/>
                <a:sym typeface="Courier New"/>
                <a:hlinkClick r:id="rId6">
                  <a:extLst>
                    <a:ext uri="{A12FA001-AC4F-418D-AE19-62706E023703}">
                      <ahyp:hlinkClr val="tx"/>
                    </a:ext>
                  </a:extLst>
                </a:hlinkClick>
              </a:rPr>
              <a:t>flex-wrap Property:</a:t>
            </a:r>
            <a:r>
              <a:rPr lang="en-US" sz="4600">
                <a:solidFill>
                  <a:srgbClr val="0081CC"/>
                </a:solidFill>
                <a:highlight>
                  <a:srgbClr val="131417"/>
                </a:highlight>
                <a:latin typeface="Courier New"/>
                <a:ea typeface="Courier New"/>
                <a:cs typeface="Courier New"/>
                <a:sym typeface="Courier New"/>
              </a:rPr>
              <a:t> The CSS flex-wrap property is used to specify whether flex items are forced into a single line o</a:t>
            </a:r>
            <a:endParaRPr sz="4600">
              <a:solidFill>
                <a:srgbClr val="0081CC"/>
              </a:solidFill>
              <a:highlight>
                <a:srgbClr val="131417"/>
              </a:highlight>
              <a:latin typeface="Courier New"/>
              <a:ea typeface="Courier New"/>
              <a:cs typeface="Courier New"/>
              <a:sym typeface="Courier New"/>
            </a:endParaRPr>
          </a:p>
          <a:p>
            <a:pPr indent="0" lvl="0" marL="0" rtl="0" algn="l">
              <a:lnSpc>
                <a:spcPct val="158000"/>
              </a:lnSpc>
              <a:spcBef>
                <a:spcPts val="4000"/>
              </a:spcBef>
              <a:spcAft>
                <a:spcPts val="3600"/>
              </a:spcAft>
              <a:buNone/>
            </a:pPr>
            <a:r>
              <a:t/>
            </a:r>
            <a:endParaRPr sz="4700">
              <a:solidFill>
                <a:srgbClr val="0081CC"/>
              </a:solidFill>
              <a:highlight>
                <a:srgbClr val="131417"/>
              </a:highlight>
              <a:latin typeface="Courier New"/>
              <a:ea typeface="Courier New"/>
              <a:cs typeface="Courier New"/>
              <a:sym typeface="Courier New"/>
            </a:endParaRPr>
          </a:p>
        </p:txBody>
      </p:sp>
      <p:sp>
        <p:nvSpPr>
          <p:cNvPr id="1560" name="Google Shape;1560;p106"/>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61" name="Google Shape;1561;p106"/>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62" name="Google Shape;1562;p106"/>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63" name="Google Shape;1563;p106"/>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67" name="Shape 1567"/>
        <p:cNvGrpSpPr/>
        <p:nvPr/>
      </p:nvGrpSpPr>
      <p:grpSpPr>
        <a:xfrm>
          <a:off x="0" y="0"/>
          <a:ext cx="0" cy="0"/>
          <a:chOff x="0" y="0"/>
          <a:chExt cx="0" cy="0"/>
        </a:xfrm>
      </p:grpSpPr>
      <p:pic>
        <p:nvPicPr>
          <p:cNvPr descr="PrepBytes_Logo.png" id="1568" name="Google Shape;1568;p107"/>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569" name="Google Shape;1569;p107"/>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570" name="Google Shape;1570;p107"/>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571" name="Google Shape;1571;p107"/>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572" name="Google Shape;1572;p107"/>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573" name="Google Shape;1573;p107"/>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574" name="Google Shape;1574;p107"/>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575" name="Google Shape;1575;p107"/>
          <p:cNvSpPr txBox="1"/>
          <p:nvPr/>
        </p:nvSpPr>
        <p:spPr>
          <a:xfrm>
            <a:off x="1736075" y="2371300"/>
            <a:ext cx="21895200" cy="12410700"/>
          </a:xfrm>
          <a:prstGeom prst="rect">
            <a:avLst/>
          </a:prstGeom>
          <a:noFill/>
          <a:ln>
            <a:noFill/>
          </a:ln>
        </p:spPr>
        <p:txBody>
          <a:bodyPr anchorCtr="0" anchor="t" bIns="91425" lIns="91425" spcFirstLastPara="1" rIns="91425" wrap="square" tIns="91425">
            <a:spAutoFit/>
          </a:bodyPr>
          <a:lstStyle/>
          <a:p>
            <a:pPr indent="-488950" lvl="1" marL="914400" rtl="0" algn="l">
              <a:lnSpc>
                <a:spcPct val="158000"/>
              </a:lnSpc>
              <a:spcBef>
                <a:spcPts val="800"/>
              </a:spcBef>
              <a:spcAft>
                <a:spcPts val="0"/>
              </a:spcAft>
              <a:buClr>
                <a:schemeClr val="accent1"/>
              </a:buClr>
              <a:buSzPts val="4100"/>
              <a:buFont typeface="Courier New"/>
              <a:buChar char="○"/>
            </a:pPr>
            <a:r>
              <a:rPr lang="en-US" sz="4100">
                <a:solidFill>
                  <a:schemeClr val="accent1"/>
                </a:solidFill>
                <a:highlight>
                  <a:srgbClr val="131417"/>
                </a:highlight>
                <a:latin typeface="Courier New"/>
                <a:ea typeface="Courier New"/>
                <a:cs typeface="Courier New"/>
                <a:sym typeface="Courier New"/>
              </a:rPr>
              <a:t>wrapped onto multiple lines.</a:t>
            </a:r>
            <a:endParaRPr sz="4100">
              <a:solidFill>
                <a:schemeClr val="accent1"/>
              </a:solidFill>
              <a:highlight>
                <a:srgbClr val="131417"/>
              </a:highlight>
              <a:latin typeface="Courier New"/>
              <a:ea typeface="Courier New"/>
              <a:cs typeface="Courier New"/>
              <a:sym typeface="Courier New"/>
            </a:endParaRPr>
          </a:p>
          <a:p>
            <a:pPr indent="0" lvl="0" marL="0" rtl="0" algn="just">
              <a:lnSpc>
                <a:spcPct val="115000"/>
              </a:lnSpc>
              <a:spcBef>
                <a:spcPts val="4000"/>
              </a:spcBef>
              <a:spcAft>
                <a:spcPts val="0"/>
              </a:spcAft>
              <a:buNone/>
            </a:pPr>
            <a:r>
              <a:rPr lang="en-US" sz="4100">
                <a:solidFill>
                  <a:schemeClr val="accent1"/>
                </a:solidFill>
                <a:highlight>
                  <a:srgbClr val="131417"/>
                </a:highlight>
                <a:latin typeface="Courier New"/>
                <a:ea typeface="Courier New"/>
                <a:cs typeface="Courier New"/>
                <a:sym typeface="Courier New"/>
              </a:rPr>
              <a:t>The flex property can be specified with the help of 1, 2 or 3 values:</a:t>
            </a:r>
            <a:endParaRPr sz="4100">
              <a:solidFill>
                <a:schemeClr val="accent1"/>
              </a:solidFill>
              <a:highlight>
                <a:srgbClr val="131417"/>
              </a:highlight>
              <a:latin typeface="Courier New"/>
              <a:ea typeface="Courier New"/>
              <a:cs typeface="Courier New"/>
              <a:sym typeface="Courier New"/>
            </a:endParaRPr>
          </a:p>
          <a:p>
            <a:pPr indent="-488950" lvl="0" marL="685800" rtl="0" algn="just">
              <a:lnSpc>
                <a:spcPct val="158000"/>
              </a:lnSpc>
              <a:spcBef>
                <a:spcPts val="800"/>
              </a:spcBef>
              <a:spcAft>
                <a:spcPts val="0"/>
              </a:spcAft>
              <a:buClr>
                <a:schemeClr val="accent1"/>
              </a:buClr>
              <a:buSzPts val="4100"/>
              <a:buChar char="●"/>
            </a:pPr>
            <a:r>
              <a:rPr b="1" lang="en-US" sz="4100">
                <a:solidFill>
                  <a:schemeClr val="accent1"/>
                </a:solidFill>
                <a:highlight>
                  <a:srgbClr val="131417"/>
                </a:highlight>
                <a:latin typeface="Courier New"/>
                <a:ea typeface="Courier New"/>
                <a:cs typeface="Courier New"/>
                <a:sym typeface="Courier New"/>
              </a:rPr>
              <a:t>One-value syntax:</a:t>
            </a:r>
            <a:r>
              <a:rPr lang="en-US" sz="4100">
                <a:solidFill>
                  <a:schemeClr val="accent1"/>
                </a:solidFill>
                <a:highlight>
                  <a:srgbClr val="131417"/>
                </a:highlight>
                <a:latin typeface="Courier New"/>
                <a:ea typeface="Courier New"/>
                <a:cs typeface="Courier New"/>
                <a:sym typeface="Courier New"/>
              </a:rPr>
              <a:t> the value should contain one of following:</a:t>
            </a:r>
            <a:endParaRPr sz="4100">
              <a:solidFill>
                <a:schemeClr val="accent1"/>
              </a:solidFill>
              <a:highlight>
                <a:srgbClr val="131417"/>
              </a:highlight>
              <a:latin typeface="Courier New"/>
              <a:ea typeface="Courier New"/>
              <a:cs typeface="Courier New"/>
              <a:sym typeface="Courier New"/>
            </a:endParaRPr>
          </a:p>
          <a:p>
            <a:pPr indent="-488950" lvl="1" marL="1371600" rtl="0" algn="l">
              <a:lnSpc>
                <a:spcPct val="158000"/>
              </a:lnSpc>
              <a:spcBef>
                <a:spcPts val="0"/>
              </a:spcBef>
              <a:spcAft>
                <a:spcPts val="0"/>
              </a:spcAft>
              <a:buClr>
                <a:schemeClr val="accent1"/>
              </a:buClr>
              <a:buSzPts val="4100"/>
              <a:buChar char="○"/>
            </a:pPr>
            <a:r>
              <a:rPr b="1" lang="en-US" sz="4100" u="sng">
                <a:solidFill>
                  <a:schemeClr val="accent1"/>
                </a:solidFill>
                <a:highlight>
                  <a:srgbClr val="131417"/>
                </a:highlight>
                <a:latin typeface="Courier New"/>
                <a:ea typeface="Courier New"/>
                <a:cs typeface="Courier New"/>
                <a:sym typeface="Courier New"/>
                <a:hlinkClick r:id="rId4">
                  <a:extLst>
                    <a:ext uri="{A12FA001-AC4F-418D-AE19-62706E023703}">
                      <ahyp:hlinkClr val="tx"/>
                    </a:ext>
                  </a:extLst>
                </a:hlinkClick>
              </a:rPr>
              <a:t>number</a:t>
            </a:r>
            <a:r>
              <a:rPr b="1" lang="en-US" sz="4100">
                <a:solidFill>
                  <a:schemeClr val="accent1"/>
                </a:solidFill>
                <a:highlight>
                  <a:srgbClr val="131417"/>
                </a:highlight>
                <a:latin typeface="Courier New"/>
                <a:ea typeface="Courier New"/>
                <a:cs typeface="Courier New"/>
                <a:sym typeface="Courier New"/>
              </a:rPr>
              <a:t>: </a:t>
            </a:r>
            <a:r>
              <a:rPr lang="en-US" sz="4100">
                <a:solidFill>
                  <a:schemeClr val="accent1"/>
                </a:solidFill>
                <a:highlight>
                  <a:srgbClr val="131417"/>
                </a:highlight>
                <a:latin typeface="Courier New"/>
                <a:ea typeface="Courier New"/>
                <a:cs typeface="Courier New"/>
                <a:sym typeface="Courier New"/>
              </a:rPr>
              <a:t>If it is represented as </a:t>
            </a:r>
            <a:r>
              <a:rPr i="1" lang="en-US" sz="4100">
                <a:solidFill>
                  <a:schemeClr val="accent1"/>
                </a:solidFill>
                <a:highlight>
                  <a:srgbClr val="131417"/>
                </a:highlight>
                <a:latin typeface="Courier New"/>
                <a:ea typeface="Courier New"/>
                <a:cs typeface="Courier New"/>
                <a:sym typeface="Courier New"/>
              </a:rPr>
              <a:t>flex: &lt;number&gt; 1 0;</a:t>
            </a:r>
            <a:r>
              <a:rPr lang="en-US" sz="4100">
                <a:solidFill>
                  <a:schemeClr val="accent1"/>
                </a:solidFill>
                <a:highlight>
                  <a:srgbClr val="131417"/>
                </a:highlight>
                <a:latin typeface="Courier New"/>
                <a:ea typeface="Courier New"/>
                <a:cs typeface="Courier New"/>
                <a:sym typeface="Courier New"/>
              </a:rPr>
              <a:t> then the value of flex-shrink, flex-basis will supposed to be 1 &amp; 0 respectively.</a:t>
            </a:r>
            <a:endParaRPr sz="4100">
              <a:solidFill>
                <a:schemeClr val="accent1"/>
              </a:solidFill>
              <a:highlight>
                <a:srgbClr val="131417"/>
              </a:highlight>
              <a:latin typeface="Courier New"/>
              <a:ea typeface="Courier New"/>
              <a:cs typeface="Courier New"/>
              <a:sym typeface="Courier New"/>
            </a:endParaRPr>
          </a:p>
          <a:p>
            <a:pPr indent="-488950" lvl="1" marL="1371600" rtl="0" algn="just">
              <a:lnSpc>
                <a:spcPct val="158000"/>
              </a:lnSpc>
              <a:spcBef>
                <a:spcPts val="0"/>
              </a:spcBef>
              <a:spcAft>
                <a:spcPts val="0"/>
              </a:spcAft>
              <a:buClr>
                <a:schemeClr val="accent1"/>
              </a:buClr>
              <a:buSzPts val="4100"/>
              <a:buFont typeface="Courier New"/>
              <a:buChar char="○"/>
            </a:pPr>
            <a:r>
              <a:rPr lang="en-US" sz="4100">
                <a:solidFill>
                  <a:schemeClr val="accent1"/>
                </a:solidFill>
                <a:highlight>
                  <a:srgbClr val="131417"/>
                </a:highlight>
                <a:latin typeface="Courier New"/>
                <a:ea typeface="Courier New"/>
                <a:cs typeface="Courier New"/>
                <a:sym typeface="Courier New"/>
              </a:rPr>
              <a:t>It can be specified by one of the keyword as </a:t>
            </a:r>
            <a:r>
              <a:rPr i="1" lang="en-US" sz="4100">
                <a:solidFill>
                  <a:schemeClr val="accent1"/>
                </a:solidFill>
                <a:highlight>
                  <a:srgbClr val="131417"/>
                </a:highlight>
                <a:latin typeface="Courier New"/>
                <a:ea typeface="Courier New"/>
                <a:cs typeface="Courier New"/>
                <a:sym typeface="Courier New"/>
              </a:rPr>
              <a:t>auto, none </a:t>
            </a:r>
            <a:r>
              <a:rPr lang="en-US" sz="4100">
                <a:solidFill>
                  <a:schemeClr val="accent1"/>
                </a:solidFill>
                <a:highlight>
                  <a:srgbClr val="131417"/>
                </a:highlight>
                <a:latin typeface="Courier New"/>
                <a:ea typeface="Courier New"/>
                <a:cs typeface="Courier New"/>
                <a:sym typeface="Courier New"/>
              </a:rPr>
              <a:t>or </a:t>
            </a:r>
            <a:r>
              <a:rPr i="1" lang="en-US" sz="4100">
                <a:solidFill>
                  <a:schemeClr val="accent1"/>
                </a:solidFill>
                <a:highlight>
                  <a:srgbClr val="131417"/>
                </a:highlight>
                <a:latin typeface="Courier New"/>
                <a:ea typeface="Courier New"/>
                <a:cs typeface="Courier New"/>
                <a:sym typeface="Courier New"/>
              </a:rPr>
              <a:t>initial.</a:t>
            </a:r>
            <a:endParaRPr i="1" sz="4100">
              <a:solidFill>
                <a:schemeClr val="accent1"/>
              </a:solidFill>
              <a:highlight>
                <a:srgbClr val="131417"/>
              </a:highlight>
              <a:latin typeface="Courier New"/>
              <a:ea typeface="Courier New"/>
              <a:cs typeface="Courier New"/>
              <a:sym typeface="Courier New"/>
            </a:endParaRPr>
          </a:p>
          <a:p>
            <a:pPr indent="-488950" lvl="0" marL="685800" rtl="0" algn="just">
              <a:lnSpc>
                <a:spcPct val="158000"/>
              </a:lnSpc>
              <a:spcBef>
                <a:spcPts val="0"/>
              </a:spcBef>
              <a:spcAft>
                <a:spcPts val="0"/>
              </a:spcAft>
              <a:buClr>
                <a:schemeClr val="accent1"/>
              </a:buClr>
              <a:buSzPts val="4100"/>
              <a:buChar char="●"/>
            </a:pPr>
            <a:r>
              <a:rPr b="1" lang="en-US" sz="4100">
                <a:solidFill>
                  <a:schemeClr val="accent1"/>
                </a:solidFill>
                <a:highlight>
                  <a:srgbClr val="131417"/>
                </a:highlight>
                <a:latin typeface="Courier New"/>
                <a:ea typeface="Courier New"/>
                <a:cs typeface="Courier New"/>
                <a:sym typeface="Courier New"/>
              </a:rPr>
              <a:t>Two-value syntax: </a:t>
            </a:r>
            <a:r>
              <a:rPr lang="en-US" sz="4100">
                <a:solidFill>
                  <a:schemeClr val="accent1"/>
                </a:solidFill>
                <a:highlight>
                  <a:srgbClr val="131417"/>
                </a:highlight>
                <a:latin typeface="Courier New"/>
                <a:ea typeface="Courier New"/>
                <a:cs typeface="Courier New"/>
                <a:sym typeface="Courier New"/>
              </a:rPr>
              <a:t>It must contains the following values:</a:t>
            </a:r>
            <a:endParaRPr sz="4100">
              <a:solidFill>
                <a:schemeClr val="accent1"/>
              </a:solidFill>
              <a:highlight>
                <a:srgbClr val="131417"/>
              </a:highlight>
              <a:latin typeface="Courier New"/>
              <a:ea typeface="Courier New"/>
              <a:cs typeface="Courier New"/>
              <a:sym typeface="Courier New"/>
            </a:endParaRPr>
          </a:p>
          <a:p>
            <a:pPr indent="-488950" lvl="1" marL="1371600" rtl="0" algn="just">
              <a:lnSpc>
                <a:spcPct val="158000"/>
              </a:lnSpc>
              <a:spcBef>
                <a:spcPts val="0"/>
              </a:spcBef>
              <a:spcAft>
                <a:spcPts val="0"/>
              </a:spcAft>
              <a:buClr>
                <a:schemeClr val="accent1"/>
              </a:buClr>
              <a:buSzPts val="4100"/>
              <a:buFont typeface="Courier New"/>
              <a:buChar char="○"/>
            </a:pPr>
            <a:r>
              <a:rPr lang="en-US" sz="4100">
                <a:solidFill>
                  <a:schemeClr val="accent1"/>
                </a:solidFill>
                <a:highlight>
                  <a:srgbClr val="131417"/>
                </a:highlight>
                <a:latin typeface="Courier New"/>
                <a:ea typeface="Courier New"/>
                <a:cs typeface="Courier New"/>
                <a:sym typeface="Courier New"/>
              </a:rPr>
              <a:t>The first value should be the </a:t>
            </a:r>
            <a:r>
              <a:rPr i="1" lang="en-US" sz="4100">
                <a:solidFill>
                  <a:schemeClr val="accent1"/>
                </a:solidFill>
                <a:highlight>
                  <a:srgbClr val="131417"/>
                </a:highlight>
                <a:latin typeface="Courier New"/>
                <a:ea typeface="Courier New"/>
                <a:cs typeface="Courier New"/>
                <a:sym typeface="Courier New"/>
              </a:rPr>
              <a:t>number</a:t>
            </a:r>
            <a:r>
              <a:rPr lang="en-US" sz="4100">
                <a:solidFill>
                  <a:schemeClr val="accent1"/>
                </a:solidFill>
                <a:highlight>
                  <a:srgbClr val="131417"/>
                </a:highlight>
                <a:latin typeface="Courier New"/>
                <a:ea typeface="Courier New"/>
                <a:cs typeface="Courier New"/>
                <a:sym typeface="Courier New"/>
              </a:rPr>
              <a:t> that will represent the flex-grow.</a:t>
            </a:r>
            <a:endParaRPr sz="4100">
              <a:solidFill>
                <a:schemeClr val="accent1"/>
              </a:solidFill>
              <a:highlight>
                <a:srgbClr val="131417"/>
              </a:highlight>
              <a:latin typeface="Courier New"/>
              <a:ea typeface="Courier New"/>
              <a:cs typeface="Courier New"/>
              <a:sym typeface="Courier New"/>
            </a:endParaRPr>
          </a:p>
          <a:p>
            <a:pPr indent="0" lvl="0" marL="0" rtl="0" algn="just">
              <a:lnSpc>
                <a:spcPct val="158000"/>
              </a:lnSpc>
              <a:spcBef>
                <a:spcPts val="4000"/>
              </a:spcBef>
              <a:spcAft>
                <a:spcPts val="4000"/>
              </a:spcAft>
              <a:buNone/>
            </a:pPr>
            <a:r>
              <a:t/>
            </a:r>
            <a:endParaRPr sz="2600">
              <a:solidFill>
                <a:schemeClr val="accent1"/>
              </a:solidFill>
              <a:highlight>
                <a:srgbClr val="131417"/>
              </a:highlight>
              <a:latin typeface="Courier New"/>
              <a:ea typeface="Courier New"/>
              <a:cs typeface="Courier New"/>
              <a:sym typeface="Courier New"/>
            </a:endParaRPr>
          </a:p>
        </p:txBody>
      </p:sp>
      <p:sp>
        <p:nvSpPr>
          <p:cNvPr id="1576" name="Google Shape;1576;p107"/>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77" name="Google Shape;1577;p107"/>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78" name="Google Shape;1578;p107"/>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79" name="Google Shape;1579;p107"/>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83" name="Shape 1583"/>
        <p:cNvGrpSpPr/>
        <p:nvPr/>
      </p:nvGrpSpPr>
      <p:grpSpPr>
        <a:xfrm>
          <a:off x="0" y="0"/>
          <a:ext cx="0" cy="0"/>
          <a:chOff x="0" y="0"/>
          <a:chExt cx="0" cy="0"/>
        </a:xfrm>
      </p:grpSpPr>
      <p:pic>
        <p:nvPicPr>
          <p:cNvPr descr="PrepBytes_Logo.png" id="1584" name="Google Shape;1584;p108"/>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585" name="Google Shape;1585;p108"/>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586" name="Google Shape;1586;p108"/>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587" name="Google Shape;1587;p108"/>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588" name="Google Shape;1588;p108"/>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589" name="Google Shape;1589;p108"/>
          <p:cNvSpPr txBox="1"/>
          <p:nvPr/>
        </p:nvSpPr>
        <p:spPr>
          <a:xfrm>
            <a:off x="1421175" y="1938050"/>
            <a:ext cx="50898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solidFill>
                <a:srgbClr val="FFFC66"/>
              </a:solidFill>
            </a:endParaRPr>
          </a:p>
        </p:txBody>
      </p:sp>
      <p:sp>
        <p:nvSpPr>
          <p:cNvPr id="1590" name="Google Shape;1590;p108"/>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591" name="Google Shape;1591;p108"/>
          <p:cNvSpPr txBox="1"/>
          <p:nvPr/>
        </p:nvSpPr>
        <p:spPr>
          <a:xfrm>
            <a:off x="1736075" y="3819100"/>
            <a:ext cx="21895200" cy="9212700"/>
          </a:xfrm>
          <a:prstGeom prst="rect">
            <a:avLst/>
          </a:prstGeom>
          <a:noFill/>
          <a:ln>
            <a:noFill/>
          </a:ln>
        </p:spPr>
        <p:txBody>
          <a:bodyPr anchorCtr="0" anchor="t" bIns="91425" lIns="91425" spcFirstLastPara="1" rIns="91425" wrap="square" tIns="91425">
            <a:spAutoFit/>
          </a:bodyPr>
          <a:lstStyle/>
          <a:p>
            <a:pPr indent="-501650" lvl="1" marL="1371600" rtl="0" algn="just">
              <a:lnSpc>
                <a:spcPct val="158000"/>
              </a:lnSpc>
              <a:spcBef>
                <a:spcPts val="800"/>
              </a:spcBef>
              <a:spcAft>
                <a:spcPts val="0"/>
              </a:spcAft>
              <a:buClr>
                <a:schemeClr val="accent1"/>
              </a:buClr>
              <a:buSzPts val="4300"/>
              <a:buFont typeface="Courier New"/>
              <a:buChar char="○"/>
            </a:pPr>
            <a:r>
              <a:rPr lang="en-US" sz="4300">
                <a:solidFill>
                  <a:schemeClr val="accent1"/>
                </a:solidFill>
                <a:highlight>
                  <a:srgbClr val="131417"/>
                </a:highlight>
                <a:latin typeface="Courier New"/>
                <a:ea typeface="Courier New"/>
                <a:cs typeface="Courier New"/>
                <a:sym typeface="Courier New"/>
              </a:rPr>
              <a:t>The second value should contain one of the following:</a:t>
            </a:r>
            <a:endParaRPr sz="4300">
              <a:solidFill>
                <a:schemeClr val="accent1"/>
              </a:solidFill>
              <a:highlight>
                <a:srgbClr val="131417"/>
              </a:highlight>
              <a:latin typeface="Courier New"/>
              <a:ea typeface="Courier New"/>
              <a:cs typeface="Courier New"/>
              <a:sym typeface="Courier New"/>
            </a:endParaRPr>
          </a:p>
          <a:p>
            <a:pPr indent="-501650" lvl="2" marL="2057400" rtl="0" algn="just">
              <a:lnSpc>
                <a:spcPct val="158000"/>
              </a:lnSpc>
              <a:spcBef>
                <a:spcPts val="0"/>
              </a:spcBef>
              <a:spcAft>
                <a:spcPts val="0"/>
              </a:spcAft>
              <a:buClr>
                <a:schemeClr val="accent1"/>
              </a:buClr>
              <a:buSzPts val="4300"/>
              <a:buChar char="■"/>
            </a:pPr>
            <a:r>
              <a:rPr b="1" lang="en-US" sz="4300">
                <a:solidFill>
                  <a:schemeClr val="accent1"/>
                </a:solidFill>
                <a:highlight>
                  <a:srgbClr val="131417"/>
                </a:highlight>
                <a:latin typeface="Courier New"/>
                <a:ea typeface="Courier New"/>
                <a:cs typeface="Courier New"/>
                <a:sym typeface="Courier New"/>
              </a:rPr>
              <a:t>number: </a:t>
            </a:r>
            <a:r>
              <a:rPr lang="en-US" sz="4300">
                <a:solidFill>
                  <a:schemeClr val="accent1"/>
                </a:solidFill>
                <a:highlight>
                  <a:srgbClr val="131417"/>
                </a:highlight>
                <a:latin typeface="Courier New"/>
                <a:ea typeface="Courier New"/>
                <a:cs typeface="Courier New"/>
                <a:sym typeface="Courier New"/>
              </a:rPr>
              <a:t>If it is number then it will represented as flex-shrink.</a:t>
            </a:r>
            <a:endParaRPr sz="4300">
              <a:solidFill>
                <a:schemeClr val="accent1"/>
              </a:solidFill>
              <a:highlight>
                <a:srgbClr val="131417"/>
              </a:highlight>
              <a:latin typeface="Courier New"/>
              <a:ea typeface="Courier New"/>
              <a:cs typeface="Courier New"/>
              <a:sym typeface="Courier New"/>
            </a:endParaRPr>
          </a:p>
          <a:p>
            <a:pPr indent="-501650" lvl="2" marL="2057400" rtl="0" algn="l">
              <a:lnSpc>
                <a:spcPct val="158000"/>
              </a:lnSpc>
              <a:spcBef>
                <a:spcPts val="0"/>
              </a:spcBef>
              <a:spcAft>
                <a:spcPts val="0"/>
              </a:spcAft>
              <a:buClr>
                <a:schemeClr val="accent1"/>
              </a:buClr>
              <a:buSzPts val="4300"/>
              <a:buFont typeface="Courier New"/>
              <a:buChar char="■"/>
            </a:pPr>
            <a:r>
              <a:rPr lang="en-US" sz="4300">
                <a:solidFill>
                  <a:schemeClr val="accent1"/>
                </a:solidFill>
                <a:highlight>
                  <a:srgbClr val="131417"/>
                </a:highlight>
                <a:latin typeface="Courier New"/>
                <a:ea typeface="Courier New"/>
                <a:cs typeface="Courier New"/>
                <a:sym typeface="Courier New"/>
              </a:rPr>
              <a:t>a </a:t>
            </a:r>
            <a:r>
              <a:rPr i="1" lang="en-US" sz="4300" u="sng">
                <a:solidFill>
                  <a:schemeClr val="accent1"/>
                </a:solidFill>
                <a:highlight>
                  <a:srgbClr val="131417"/>
                </a:highlight>
                <a:latin typeface="Courier New"/>
                <a:ea typeface="Courier New"/>
                <a:cs typeface="Courier New"/>
                <a:sym typeface="Courier New"/>
                <a:hlinkClick r:id="rId4">
                  <a:extLst>
                    <a:ext uri="{A12FA001-AC4F-418D-AE19-62706E023703}">
                      <ahyp:hlinkClr val="tx"/>
                    </a:ext>
                  </a:extLst>
                </a:hlinkClick>
              </a:rPr>
              <a:t>width</a:t>
            </a:r>
            <a:r>
              <a:rPr lang="en-US" sz="4300">
                <a:solidFill>
                  <a:schemeClr val="accent1"/>
                </a:solidFill>
                <a:highlight>
                  <a:srgbClr val="131417"/>
                </a:highlight>
                <a:latin typeface="Courier New"/>
                <a:ea typeface="Courier New"/>
                <a:cs typeface="Courier New"/>
                <a:sym typeface="Courier New"/>
              </a:rPr>
              <a:t> with the valid value will represents the flex-basis.</a:t>
            </a:r>
            <a:endParaRPr sz="4300">
              <a:solidFill>
                <a:schemeClr val="accent1"/>
              </a:solidFill>
              <a:highlight>
                <a:srgbClr val="131417"/>
              </a:highlight>
              <a:latin typeface="Courier New"/>
              <a:ea typeface="Courier New"/>
              <a:cs typeface="Courier New"/>
              <a:sym typeface="Courier New"/>
            </a:endParaRPr>
          </a:p>
          <a:p>
            <a:pPr indent="-501650" lvl="0" marL="685800" rtl="0" algn="just">
              <a:lnSpc>
                <a:spcPct val="158000"/>
              </a:lnSpc>
              <a:spcBef>
                <a:spcPts val="0"/>
              </a:spcBef>
              <a:spcAft>
                <a:spcPts val="0"/>
              </a:spcAft>
              <a:buClr>
                <a:schemeClr val="accent1"/>
              </a:buClr>
              <a:buSzPts val="4300"/>
              <a:buChar char="●"/>
            </a:pPr>
            <a:r>
              <a:rPr b="1" lang="en-US" sz="4300">
                <a:solidFill>
                  <a:schemeClr val="accent1"/>
                </a:solidFill>
                <a:highlight>
                  <a:srgbClr val="131417"/>
                </a:highlight>
                <a:latin typeface="Courier New"/>
                <a:ea typeface="Courier New"/>
                <a:cs typeface="Courier New"/>
                <a:sym typeface="Courier New"/>
              </a:rPr>
              <a:t>Three-value syntax:</a:t>
            </a:r>
            <a:r>
              <a:rPr lang="en-US" sz="4300">
                <a:solidFill>
                  <a:schemeClr val="accent1"/>
                </a:solidFill>
                <a:highlight>
                  <a:srgbClr val="131417"/>
                </a:highlight>
                <a:latin typeface="Courier New"/>
                <a:ea typeface="Courier New"/>
                <a:cs typeface="Courier New"/>
                <a:sym typeface="Courier New"/>
              </a:rPr>
              <a:t> The values should be in the same order:</a:t>
            </a:r>
            <a:endParaRPr sz="4300">
              <a:solidFill>
                <a:schemeClr val="accent1"/>
              </a:solidFill>
              <a:highlight>
                <a:srgbClr val="131417"/>
              </a:highlight>
              <a:latin typeface="Courier New"/>
              <a:ea typeface="Courier New"/>
              <a:cs typeface="Courier New"/>
              <a:sym typeface="Courier New"/>
            </a:endParaRPr>
          </a:p>
          <a:p>
            <a:pPr indent="-501650" lvl="1" marL="1371600" rtl="0" algn="just">
              <a:lnSpc>
                <a:spcPct val="158000"/>
              </a:lnSpc>
              <a:spcBef>
                <a:spcPts val="0"/>
              </a:spcBef>
              <a:spcAft>
                <a:spcPts val="0"/>
              </a:spcAft>
              <a:buClr>
                <a:schemeClr val="accent1"/>
              </a:buClr>
              <a:buSzPts val="4300"/>
              <a:buFont typeface="Courier New"/>
              <a:buChar char="○"/>
            </a:pPr>
            <a:r>
              <a:rPr lang="en-US" sz="4300">
                <a:solidFill>
                  <a:schemeClr val="accent1"/>
                </a:solidFill>
                <a:highlight>
                  <a:srgbClr val="131417"/>
                </a:highlight>
                <a:latin typeface="Courier New"/>
                <a:ea typeface="Courier New"/>
                <a:cs typeface="Courier New"/>
                <a:sym typeface="Courier New"/>
              </a:rPr>
              <a:t>first number represents the flex-grow.</a:t>
            </a:r>
            <a:endParaRPr sz="4300">
              <a:solidFill>
                <a:schemeClr val="accent1"/>
              </a:solidFill>
              <a:highlight>
                <a:srgbClr val="131417"/>
              </a:highlight>
              <a:latin typeface="Courier New"/>
              <a:ea typeface="Courier New"/>
              <a:cs typeface="Courier New"/>
              <a:sym typeface="Courier New"/>
            </a:endParaRPr>
          </a:p>
          <a:p>
            <a:pPr indent="-501650" lvl="1" marL="1371600" rtl="0" algn="just">
              <a:lnSpc>
                <a:spcPct val="158000"/>
              </a:lnSpc>
              <a:spcBef>
                <a:spcPts val="0"/>
              </a:spcBef>
              <a:spcAft>
                <a:spcPts val="0"/>
              </a:spcAft>
              <a:buClr>
                <a:schemeClr val="accent1"/>
              </a:buClr>
              <a:buSzPts val="4300"/>
              <a:buFont typeface="Courier New"/>
              <a:buChar char="○"/>
            </a:pPr>
            <a:r>
              <a:rPr lang="en-US" sz="4300">
                <a:solidFill>
                  <a:schemeClr val="accent1"/>
                </a:solidFill>
                <a:highlight>
                  <a:srgbClr val="131417"/>
                </a:highlight>
                <a:latin typeface="Courier New"/>
                <a:ea typeface="Courier New"/>
                <a:cs typeface="Courier New"/>
                <a:sym typeface="Courier New"/>
              </a:rPr>
              <a:t>second number represents the flex-shrink.</a:t>
            </a:r>
            <a:endParaRPr sz="4300">
              <a:solidFill>
                <a:schemeClr val="accent1"/>
              </a:solidFill>
              <a:highlight>
                <a:srgbClr val="131417"/>
              </a:highlight>
              <a:latin typeface="Courier New"/>
              <a:ea typeface="Courier New"/>
              <a:cs typeface="Courier New"/>
              <a:sym typeface="Courier New"/>
            </a:endParaRPr>
          </a:p>
          <a:p>
            <a:pPr indent="-501650" lvl="1" marL="1371600" rtl="0" algn="just">
              <a:lnSpc>
                <a:spcPct val="158000"/>
              </a:lnSpc>
              <a:spcBef>
                <a:spcPts val="0"/>
              </a:spcBef>
              <a:spcAft>
                <a:spcPts val="0"/>
              </a:spcAft>
              <a:buClr>
                <a:schemeClr val="accent1"/>
              </a:buClr>
              <a:buSzPts val="4300"/>
              <a:buFont typeface="Courier New"/>
              <a:buChar char="○"/>
            </a:pPr>
            <a:r>
              <a:rPr lang="en-US" sz="4300">
                <a:solidFill>
                  <a:schemeClr val="accent1"/>
                </a:solidFill>
                <a:highlight>
                  <a:srgbClr val="131417"/>
                </a:highlight>
                <a:latin typeface="Courier New"/>
                <a:ea typeface="Courier New"/>
                <a:cs typeface="Courier New"/>
                <a:sym typeface="Courier New"/>
              </a:rPr>
              <a:t>a </a:t>
            </a:r>
            <a:r>
              <a:rPr i="1" lang="en-US" sz="4300">
                <a:solidFill>
                  <a:schemeClr val="accent1"/>
                </a:solidFill>
                <a:highlight>
                  <a:srgbClr val="131417"/>
                </a:highlight>
                <a:latin typeface="Courier New"/>
                <a:ea typeface="Courier New"/>
                <a:cs typeface="Courier New"/>
                <a:sym typeface="Courier New"/>
              </a:rPr>
              <a:t>width</a:t>
            </a:r>
            <a:r>
              <a:rPr lang="en-US" sz="4300">
                <a:solidFill>
                  <a:schemeClr val="accent1"/>
                </a:solidFill>
                <a:highlight>
                  <a:srgbClr val="131417"/>
                </a:highlight>
                <a:latin typeface="Courier New"/>
                <a:ea typeface="Courier New"/>
                <a:cs typeface="Courier New"/>
                <a:sym typeface="Courier New"/>
              </a:rPr>
              <a:t> with the valid value will represents the flex-basis.</a:t>
            </a:r>
            <a:endParaRPr sz="4300">
              <a:solidFill>
                <a:schemeClr val="accent1"/>
              </a:solidFill>
              <a:highlight>
                <a:srgbClr val="131417"/>
              </a:highlight>
              <a:latin typeface="Courier New"/>
              <a:ea typeface="Courier New"/>
              <a:cs typeface="Courier New"/>
              <a:sym typeface="Courier New"/>
            </a:endParaRPr>
          </a:p>
        </p:txBody>
      </p:sp>
      <p:sp>
        <p:nvSpPr>
          <p:cNvPr id="1592" name="Google Shape;1592;p108"/>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93" name="Google Shape;1593;p108"/>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94" name="Google Shape;1594;p108"/>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95" name="Google Shape;1595;p108"/>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99" name="Shape 1599"/>
        <p:cNvGrpSpPr/>
        <p:nvPr/>
      </p:nvGrpSpPr>
      <p:grpSpPr>
        <a:xfrm>
          <a:off x="0" y="0"/>
          <a:ext cx="0" cy="0"/>
          <a:chOff x="0" y="0"/>
          <a:chExt cx="0" cy="0"/>
        </a:xfrm>
      </p:grpSpPr>
      <p:pic>
        <p:nvPicPr>
          <p:cNvPr descr="PrepBytes_Logo.png" id="1600" name="Google Shape;1600;p109"/>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601" name="Google Shape;1601;p109"/>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602" name="Google Shape;1602;p109"/>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603" name="Google Shape;1603;p109"/>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604" name="Google Shape;1604;p109"/>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605" name="Google Shape;1605;p109"/>
          <p:cNvSpPr txBox="1"/>
          <p:nvPr/>
        </p:nvSpPr>
        <p:spPr>
          <a:xfrm>
            <a:off x="506775" y="1328450"/>
            <a:ext cx="17814300" cy="141825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200">
                <a:solidFill>
                  <a:srgbClr val="FFFC66"/>
                </a:solidFill>
                <a:latin typeface="Courier New"/>
                <a:ea typeface="Courier New"/>
                <a:cs typeface="Courier New"/>
                <a:sym typeface="Courier New"/>
              </a:rPr>
              <a:t>&lt;!DOCTYPE html&gt;</a:t>
            </a:r>
            <a:endParaRPr sz="32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200">
                <a:solidFill>
                  <a:srgbClr val="FFFC66"/>
                </a:solidFill>
                <a:latin typeface="Courier New"/>
                <a:ea typeface="Courier New"/>
                <a:cs typeface="Courier New"/>
                <a:sym typeface="Courier New"/>
              </a:rPr>
              <a:t>&lt;html&gt;</a:t>
            </a:r>
            <a:endParaRPr sz="32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200">
                <a:solidFill>
                  <a:srgbClr val="FFFC66"/>
                </a:solidFill>
                <a:latin typeface="Courier New"/>
                <a:ea typeface="Courier New"/>
                <a:cs typeface="Courier New"/>
                <a:sym typeface="Courier New"/>
              </a:rPr>
              <a:t>  &lt;head&gt;</a:t>
            </a:r>
            <a:endParaRPr sz="32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200">
                <a:solidFill>
                  <a:srgbClr val="FFFC66"/>
                </a:solidFill>
                <a:latin typeface="Courier New"/>
                <a:ea typeface="Courier New"/>
                <a:cs typeface="Courier New"/>
                <a:sym typeface="Courier New"/>
              </a:rPr>
              <a:t>    &lt;title&gt; CSS flex Property &lt;/title&gt;</a:t>
            </a:r>
            <a:endParaRPr sz="32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200">
                <a:solidFill>
                  <a:srgbClr val="FFFC66"/>
                </a:solidFill>
                <a:latin typeface="Courier New"/>
                <a:ea typeface="Courier New"/>
                <a:cs typeface="Courier New"/>
                <a:sym typeface="Courier New"/>
              </a:rPr>
              <a:t>    &lt;style&gt;</a:t>
            </a:r>
            <a:endParaRPr sz="32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200">
                <a:solidFill>
                  <a:srgbClr val="FFFC66"/>
                </a:solidFill>
                <a:latin typeface="Courier New"/>
                <a:ea typeface="Courier New"/>
                <a:cs typeface="Courier New"/>
                <a:sym typeface="Courier New"/>
              </a:rPr>
              <a:t>      #Geeks {</a:t>
            </a:r>
            <a:endParaRPr sz="32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200">
                <a:solidFill>
                  <a:srgbClr val="FFFC66"/>
                </a:solidFill>
                <a:latin typeface="Courier New"/>
                <a:ea typeface="Courier New"/>
                <a:cs typeface="Courier New"/>
                <a:sym typeface="Courier New"/>
              </a:rPr>
              <a:t>        width: 300px;</a:t>
            </a:r>
            <a:endParaRPr sz="32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200">
                <a:solidFill>
                  <a:srgbClr val="FFFC66"/>
                </a:solidFill>
                <a:latin typeface="Courier New"/>
                <a:ea typeface="Courier New"/>
                <a:cs typeface="Courier New"/>
                <a:sym typeface="Courier New"/>
              </a:rPr>
              <a:t>        height: 200px;</a:t>
            </a:r>
            <a:endParaRPr sz="32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200">
                <a:solidFill>
                  <a:srgbClr val="FFFC66"/>
                </a:solidFill>
                <a:latin typeface="Courier New"/>
                <a:ea typeface="Courier New"/>
                <a:cs typeface="Courier New"/>
                <a:sym typeface="Courier New"/>
              </a:rPr>
              <a:t>        border: 1px solid black;</a:t>
            </a:r>
            <a:endParaRPr sz="32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200">
                <a:solidFill>
                  <a:srgbClr val="FFFC66"/>
                </a:solidFill>
                <a:latin typeface="Courier New"/>
                <a:ea typeface="Courier New"/>
                <a:cs typeface="Courier New"/>
                <a:sym typeface="Courier New"/>
              </a:rPr>
              <a:t>        display: flex;</a:t>
            </a:r>
            <a:endParaRPr sz="32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200">
                <a:solidFill>
                  <a:srgbClr val="FFFC66"/>
                </a:solidFill>
                <a:latin typeface="Courier New"/>
                <a:ea typeface="Courier New"/>
                <a:cs typeface="Courier New"/>
                <a:sym typeface="Courier New"/>
              </a:rPr>
              <a:t>      }</a:t>
            </a:r>
            <a:endParaRPr sz="32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t/>
            </a:r>
            <a:endParaRPr sz="25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500">
                <a:solidFill>
                  <a:srgbClr val="FFFC66"/>
                </a:solidFill>
                <a:latin typeface="Courier New"/>
                <a:ea typeface="Courier New"/>
                <a:cs typeface="Courier New"/>
                <a:sym typeface="Courier New"/>
              </a:rPr>
              <a:t>   </a:t>
            </a:r>
            <a:endParaRPr sz="2500">
              <a:solidFill>
                <a:srgbClr val="FFFC66"/>
              </a:solidFill>
              <a:latin typeface="Courier New"/>
              <a:ea typeface="Courier New"/>
              <a:cs typeface="Courier New"/>
              <a:sym typeface="Courier New"/>
            </a:endParaRPr>
          </a:p>
        </p:txBody>
      </p:sp>
      <p:sp>
        <p:nvSpPr>
          <p:cNvPr id="1606" name="Google Shape;1606;p109"/>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607" name="Google Shape;1607;p109"/>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08" name="Google Shape;1608;p109"/>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09" name="Google Shape;1609;p109"/>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10" name="Google Shape;1610;p109"/>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11" name="Google Shape;1611;p109"/>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12" name="Google Shape;1612;p109"/>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13" name="Google Shape;1613;p109"/>
          <p:cNvSpPr txBox="1"/>
          <p:nvPr/>
        </p:nvSpPr>
        <p:spPr>
          <a:xfrm>
            <a:off x="14806675" y="1553375"/>
            <a:ext cx="67092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1614" name="Google Shape;1614;p109"/>
          <p:cNvSpPr txBox="1"/>
          <p:nvPr/>
        </p:nvSpPr>
        <p:spPr>
          <a:xfrm>
            <a:off x="6958075" y="23309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18" name="Shape 1618"/>
        <p:cNvGrpSpPr/>
        <p:nvPr/>
      </p:nvGrpSpPr>
      <p:grpSpPr>
        <a:xfrm>
          <a:off x="0" y="0"/>
          <a:ext cx="0" cy="0"/>
          <a:chOff x="0" y="0"/>
          <a:chExt cx="0" cy="0"/>
        </a:xfrm>
      </p:grpSpPr>
      <p:pic>
        <p:nvPicPr>
          <p:cNvPr descr="PrepBytes_Logo.png" id="1619" name="Google Shape;1619;p110"/>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620" name="Google Shape;1620;p110"/>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621" name="Google Shape;1621;p110"/>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622" name="Google Shape;1622;p110"/>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Verdana"/>
                <a:ea typeface="Verdana"/>
                <a:cs typeface="Verdana"/>
                <a:sym typeface="Verdana"/>
              </a:rPr>
              <a:t>Display-flex</a:t>
            </a:r>
            <a:endParaRPr sz="100">
              <a:solidFill>
                <a:schemeClr val="lt1"/>
              </a:solidFill>
              <a:latin typeface="Helvetica Neue"/>
              <a:ea typeface="Helvetica Neue"/>
              <a:cs typeface="Helvetica Neue"/>
              <a:sym typeface="Helvetica Neue"/>
            </a:endParaRPr>
          </a:p>
        </p:txBody>
      </p:sp>
      <p:sp>
        <p:nvSpPr>
          <p:cNvPr id="1623" name="Google Shape;1623;p110"/>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624" name="Google Shape;1624;p110"/>
          <p:cNvSpPr txBox="1"/>
          <p:nvPr/>
        </p:nvSpPr>
        <p:spPr>
          <a:xfrm>
            <a:off x="430575" y="414050"/>
            <a:ext cx="16627200" cy="14071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3800">
                <a:solidFill>
                  <a:srgbClr val="FFFC66"/>
                </a:solidFill>
                <a:latin typeface="Courier New"/>
                <a:ea typeface="Courier New"/>
                <a:cs typeface="Courier New"/>
                <a:sym typeface="Courier New"/>
              </a:rPr>
              <a:t>  </a:t>
            </a:r>
            <a:r>
              <a:rPr lang="en-US" sz="3300">
                <a:solidFill>
                  <a:srgbClr val="FFFC66"/>
                </a:solidFill>
                <a:latin typeface="Courier New"/>
                <a:ea typeface="Courier New"/>
                <a:cs typeface="Courier New"/>
                <a:sym typeface="Courier New"/>
              </a:rPr>
              <a:t> #Geeks div {</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300">
                <a:solidFill>
                  <a:srgbClr val="FFFC66"/>
                </a:solidFill>
                <a:latin typeface="Courier New"/>
                <a:ea typeface="Courier New"/>
                <a:cs typeface="Courier New"/>
                <a:sym typeface="Courier New"/>
              </a:rPr>
              <a:t>        flex: 1;</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300">
                <a:solidFill>
                  <a:srgbClr val="FFFC66"/>
                </a:solidFill>
                <a:latin typeface="Courier New"/>
                <a:ea typeface="Courier New"/>
                <a:cs typeface="Courier New"/>
                <a:sym typeface="Courier New"/>
              </a:rPr>
              <a:t>      }</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300">
                <a:solidFill>
                  <a:srgbClr val="FFFC66"/>
                </a:solidFill>
                <a:latin typeface="Courier New"/>
                <a:ea typeface="Courier New"/>
                <a:cs typeface="Courier New"/>
                <a:sym typeface="Courier New"/>
              </a:rPr>
              <a:t> .GFG1 {</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300">
                <a:solidFill>
                  <a:srgbClr val="FFFC66"/>
                </a:solidFill>
                <a:latin typeface="Courier New"/>
                <a:ea typeface="Courier New"/>
                <a:cs typeface="Courier New"/>
                <a:sym typeface="Courier New"/>
              </a:rPr>
              <a:t>        background-color: green;</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300">
                <a:solidFill>
                  <a:srgbClr val="FFFC66"/>
                </a:solidFill>
                <a:latin typeface="Courier New"/>
                <a:ea typeface="Courier New"/>
                <a:cs typeface="Courier New"/>
                <a:sym typeface="Courier New"/>
              </a:rPr>
              <a:t>      }</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300">
                <a:solidFill>
                  <a:srgbClr val="FFFC66"/>
                </a:solidFill>
                <a:latin typeface="Courier New"/>
                <a:ea typeface="Courier New"/>
                <a:cs typeface="Courier New"/>
                <a:sym typeface="Courier New"/>
              </a:rPr>
              <a:t> .GFG2 {</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300">
                <a:solidFill>
                  <a:srgbClr val="FFFC66"/>
                </a:solidFill>
                <a:latin typeface="Courier New"/>
                <a:ea typeface="Courier New"/>
                <a:cs typeface="Courier New"/>
                <a:sym typeface="Courier New"/>
              </a:rPr>
              <a:t>        background-color: lightgreen;</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300">
                <a:solidFill>
                  <a:srgbClr val="FFFC66"/>
                </a:solidFill>
                <a:latin typeface="Courier New"/>
                <a:ea typeface="Courier New"/>
                <a:cs typeface="Courier New"/>
                <a:sym typeface="Courier New"/>
              </a:rPr>
              <a:t>      }</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300">
                <a:solidFill>
                  <a:srgbClr val="FFFC66"/>
                </a:solidFill>
                <a:latin typeface="Courier New"/>
                <a:ea typeface="Courier New"/>
                <a:cs typeface="Courier New"/>
                <a:sym typeface="Courier New"/>
              </a:rPr>
              <a:t>.GFG3 {</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300">
                <a:solidFill>
                  <a:srgbClr val="FFFC66"/>
                </a:solidFill>
                <a:latin typeface="Courier New"/>
                <a:ea typeface="Courier New"/>
                <a:cs typeface="Courier New"/>
                <a:sym typeface="Courier New"/>
              </a:rPr>
              <a:t>        background-color: darkgreen;</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3300">
                <a:solidFill>
                  <a:srgbClr val="FFFC66"/>
                </a:solidFill>
                <a:latin typeface="Courier New"/>
                <a:ea typeface="Courier New"/>
                <a:cs typeface="Courier New"/>
                <a:sym typeface="Courier New"/>
              </a:rPr>
              <a:t>      }</a:t>
            </a:r>
            <a:endParaRPr sz="33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000">
                <a:solidFill>
                  <a:srgbClr val="FFFC66"/>
                </a:solidFill>
                <a:latin typeface="Courier New"/>
                <a:ea typeface="Courier New"/>
                <a:cs typeface="Courier New"/>
                <a:sym typeface="Courier New"/>
              </a:rPr>
              <a:t>   </a:t>
            </a:r>
            <a:endParaRPr sz="2000">
              <a:solidFill>
                <a:srgbClr val="FFFC66"/>
              </a:solidFill>
              <a:latin typeface="Courier New"/>
              <a:ea typeface="Courier New"/>
              <a:cs typeface="Courier New"/>
              <a:sym typeface="Courier New"/>
            </a:endParaRPr>
          </a:p>
        </p:txBody>
      </p:sp>
      <p:sp>
        <p:nvSpPr>
          <p:cNvPr id="1625" name="Google Shape;1625;p110"/>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626" name="Google Shape;1626;p110"/>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27" name="Google Shape;1627;p110"/>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28" name="Google Shape;1628;p110"/>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29" name="Google Shape;1629;p110"/>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30" name="Google Shape;1630;p110"/>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31" name="Google Shape;1631;p110"/>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32" name="Google Shape;1632;p110"/>
          <p:cNvSpPr txBox="1"/>
          <p:nvPr/>
        </p:nvSpPr>
        <p:spPr>
          <a:xfrm>
            <a:off x="6958075" y="23309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36" name="Shape 1636"/>
        <p:cNvGrpSpPr/>
        <p:nvPr/>
      </p:nvGrpSpPr>
      <p:grpSpPr>
        <a:xfrm>
          <a:off x="0" y="0"/>
          <a:ext cx="0" cy="0"/>
          <a:chOff x="0" y="0"/>
          <a:chExt cx="0" cy="0"/>
        </a:xfrm>
      </p:grpSpPr>
      <p:pic>
        <p:nvPicPr>
          <p:cNvPr descr="PrepBytes_Logo.png" id="1637" name="Google Shape;1637;p111"/>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638" name="Google Shape;1638;p111"/>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639" name="Google Shape;1639;p111"/>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640" name="Google Shape;1640;p111"/>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641" name="Google Shape;1641;p111"/>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642" name="Google Shape;1642;p111"/>
          <p:cNvSpPr txBox="1"/>
          <p:nvPr/>
        </p:nvSpPr>
        <p:spPr>
          <a:xfrm>
            <a:off x="735375" y="1861850"/>
            <a:ext cx="10840500" cy="119445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2800">
                <a:solidFill>
                  <a:srgbClr val="FFFC66"/>
                </a:solidFill>
                <a:latin typeface="Courier New"/>
                <a:ea typeface="Courier New"/>
                <a:cs typeface="Courier New"/>
                <a:sym typeface="Courier New"/>
              </a:rPr>
              <a:t>    &lt;/style&gt;</a:t>
            </a:r>
            <a:endParaRPr sz="28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800">
                <a:solidFill>
                  <a:srgbClr val="FFFC66"/>
                </a:solidFill>
                <a:latin typeface="Courier New"/>
                <a:ea typeface="Courier New"/>
                <a:cs typeface="Courier New"/>
                <a:sym typeface="Courier New"/>
              </a:rPr>
              <a:t>  &lt;/head&gt;</a:t>
            </a:r>
            <a:endParaRPr sz="28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t/>
            </a:r>
            <a:endParaRPr sz="28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800">
                <a:solidFill>
                  <a:srgbClr val="FFFC66"/>
                </a:solidFill>
                <a:latin typeface="Courier New"/>
                <a:ea typeface="Courier New"/>
                <a:cs typeface="Courier New"/>
                <a:sym typeface="Courier New"/>
              </a:rPr>
              <a:t>  &lt;body&gt;</a:t>
            </a:r>
            <a:endParaRPr sz="28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800">
                <a:solidFill>
                  <a:srgbClr val="FFFC66"/>
                </a:solidFill>
                <a:latin typeface="Courier New"/>
                <a:ea typeface="Courier New"/>
                <a:cs typeface="Courier New"/>
                <a:sym typeface="Courier New"/>
              </a:rPr>
              <a:t>    &lt;h2&gt;CSS flex Property&lt;/h2&gt;</a:t>
            </a:r>
            <a:endParaRPr sz="28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800">
                <a:solidFill>
                  <a:srgbClr val="FFFC66"/>
                </a:solidFill>
                <a:latin typeface="Courier New"/>
                <a:ea typeface="Courier New"/>
                <a:cs typeface="Courier New"/>
                <a:sym typeface="Courier New"/>
              </a:rPr>
              <a:t>    &lt;div id="Geeks"&gt;</a:t>
            </a:r>
            <a:endParaRPr sz="28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800">
                <a:solidFill>
                  <a:srgbClr val="FFFC66"/>
                </a:solidFill>
                <a:latin typeface="Courier New"/>
                <a:ea typeface="Courier New"/>
                <a:cs typeface="Courier New"/>
                <a:sym typeface="Courier New"/>
              </a:rPr>
              <a:t>      &lt;div class="GFG1"&gt; GeeksforGeeks &lt;/div&gt;</a:t>
            </a:r>
            <a:endParaRPr sz="28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800">
                <a:solidFill>
                  <a:srgbClr val="FFFC66"/>
                </a:solidFill>
                <a:latin typeface="Courier New"/>
                <a:ea typeface="Courier New"/>
                <a:cs typeface="Courier New"/>
                <a:sym typeface="Courier New"/>
              </a:rPr>
              <a:t>      &lt;div class="GFG2"&gt; Lite Content &lt;/div&gt;</a:t>
            </a:r>
            <a:endParaRPr sz="28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800">
                <a:solidFill>
                  <a:srgbClr val="FFFC66"/>
                </a:solidFill>
                <a:latin typeface="Courier New"/>
                <a:ea typeface="Courier New"/>
                <a:cs typeface="Courier New"/>
                <a:sym typeface="Courier New"/>
              </a:rPr>
              <a:t>      &lt;div class="GFG3"&gt; Special Content &lt;/div&gt;</a:t>
            </a:r>
            <a:endParaRPr sz="28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800">
                <a:solidFill>
                  <a:srgbClr val="FFFC66"/>
                </a:solidFill>
                <a:latin typeface="Courier New"/>
                <a:ea typeface="Courier New"/>
                <a:cs typeface="Courier New"/>
                <a:sym typeface="Courier New"/>
              </a:rPr>
              <a:t>    &lt;/div&gt;</a:t>
            </a:r>
            <a:endParaRPr sz="28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800">
                <a:solidFill>
                  <a:srgbClr val="FFFC66"/>
                </a:solidFill>
                <a:latin typeface="Courier New"/>
                <a:ea typeface="Courier New"/>
                <a:cs typeface="Courier New"/>
                <a:sym typeface="Courier New"/>
              </a:rPr>
              <a:t>  &lt;/body&gt;</a:t>
            </a:r>
            <a:endParaRPr sz="28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t/>
            </a:r>
            <a:endParaRPr sz="2700">
              <a:solidFill>
                <a:srgbClr val="FFFC66"/>
              </a:solidFill>
              <a:latin typeface="Courier New"/>
              <a:ea typeface="Courier New"/>
              <a:cs typeface="Courier New"/>
              <a:sym typeface="Courier New"/>
            </a:endParaRPr>
          </a:p>
          <a:p>
            <a:pPr indent="0" lvl="0" marL="0" rtl="0" algn="l">
              <a:lnSpc>
                <a:spcPct val="220000"/>
              </a:lnSpc>
              <a:spcBef>
                <a:spcPts val="0"/>
              </a:spcBef>
              <a:spcAft>
                <a:spcPts val="0"/>
              </a:spcAft>
              <a:buNone/>
            </a:pPr>
            <a:r>
              <a:rPr lang="en-US" sz="2700">
                <a:solidFill>
                  <a:srgbClr val="FFFC66"/>
                </a:solidFill>
                <a:latin typeface="Courier New"/>
                <a:ea typeface="Courier New"/>
                <a:cs typeface="Courier New"/>
                <a:sym typeface="Courier New"/>
              </a:rPr>
              <a:t>&lt;/html&gt;</a:t>
            </a:r>
            <a:endParaRPr sz="1600">
              <a:latin typeface="Courier New"/>
              <a:ea typeface="Courier New"/>
              <a:cs typeface="Courier New"/>
              <a:sym typeface="Courier New"/>
            </a:endParaRPr>
          </a:p>
        </p:txBody>
      </p:sp>
      <p:sp>
        <p:nvSpPr>
          <p:cNvPr id="1643" name="Google Shape;1643;p111"/>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644" name="Google Shape;1644;p111"/>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45" name="Google Shape;1645;p111"/>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46" name="Google Shape;1646;p111"/>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47" name="Google Shape;1647;p111"/>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48" name="Google Shape;1648;p111"/>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49" name="Google Shape;1649;p111"/>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50" name="Google Shape;1650;p111"/>
          <p:cNvSpPr txBox="1"/>
          <p:nvPr/>
        </p:nvSpPr>
        <p:spPr>
          <a:xfrm>
            <a:off x="14806675" y="1553375"/>
            <a:ext cx="6709200" cy="4002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sp>
        <p:nvSpPr>
          <p:cNvPr id="1651" name="Google Shape;1651;p111"/>
          <p:cNvSpPr txBox="1"/>
          <p:nvPr/>
        </p:nvSpPr>
        <p:spPr>
          <a:xfrm>
            <a:off x="6958075" y="23309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55" name="Shape 1655"/>
        <p:cNvGrpSpPr/>
        <p:nvPr/>
      </p:nvGrpSpPr>
      <p:grpSpPr>
        <a:xfrm>
          <a:off x="0" y="0"/>
          <a:ext cx="0" cy="0"/>
          <a:chOff x="0" y="0"/>
          <a:chExt cx="0" cy="0"/>
        </a:xfrm>
      </p:grpSpPr>
      <p:pic>
        <p:nvPicPr>
          <p:cNvPr descr="PrepBytes_Logo.png" id="1656" name="Google Shape;1656;p112"/>
          <p:cNvPicPr preferRelativeResize="0"/>
          <p:nvPr/>
        </p:nvPicPr>
        <p:blipFill rotWithShape="1">
          <a:blip r:embed="rId3">
            <a:alphaModFix/>
          </a:blip>
          <a:srcRect b="0" l="0" r="0" t="0"/>
          <a:stretch/>
        </p:blipFill>
        <p:spPr>
          <a:xfrm>
            <a:off x="19075041" y="761644"/>
            <a:ext cx="4409519" cy="1151628"/>
          </a:xfrm>
          <a:prstGeom prst="rect">
            <a:avLst/>
          </a:prstGeom>
          <a:noFill/>
          <a:ln>
            <a:noFill/>
          </a:ln>
          <a:effectLst>
            <a:reflection blurRad="0" dir="0" dist="0" endA="0" endPos="40000" fadeDir="5400012" kx="0" rotWithShape="0" algn="bl" stA="50000" stPos="0" sy="-100000" ky="0"/>
          </a:effectLst>
        </p:spPr>
      </p:pic>
      <p:sp>
        <p:nvSpPr>
          <p:cNvPr id="1657" name="Google Shape;1657;p112"/>
          <p:cNvSpPr txBox="1"/>
          <p:nvPr/>
        </p:nvSpPr>
        <p:spPr>
          <a:xfrm>
            <a:off x="2339275" y="711500"/>
            <a:ext cx="95919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220000"/>
              </a:lnSpc>
              <a:spcBef>
                <a:spcPts val="0"/>
              </a:spcBef>
              <a:spcAft>
                <a:spcPts val="0"/>
              </a:spcAft>
              <a:buClr>
                <a:srgbClr val="FFFFFF"/>
              </a:buClr>
              <a:buSzPts val="7000"/>
              <a:buFont typeface="Verdana"/>
              <a:buNone/>
            </a:pPr>
            <a:r>
              <a:t/>
            </a:r>
            <a:endParaRPr sz="2700">
              <a:solidFill>
                <a:srgbClr val="0081CC"/>
              </a:solidFill>
            </a:endParaRPr>
          </a:p>
        </p:txBody>
      </p:sp>
      <p:sp>
        <p:nvSpPr>
          <p:cNvPr id="1658" name="Google Shape;1658;p112"/>
          <p:cNvSpPr txBox="1"/>
          <p:nvPr/>
        </p:nvSpPr>
        <p:spPr>
          <a:xfrm>
            <a:off x="15693525" y="128530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C66"/>
              </a:solidFill>
              <a:latin typeface="Helvetica Neue"/>
              <a:ea typeface="Helvetica Neue"/>
              <a:cs typeface="Helvetica Neue"/>
              <a:sym typeface="Helvetica Neue"/>
            </a:endParaRPr>
          </a:p>
        </p:txBody>
      </p:sp>
      <p:sp>
        <p:nvSpPr>
          <p:cNvPr id="1659" name="Google Shape;1659;p112"/>
          <p:cNvSpPr txBox="1"/>
          <p:nvPr/>
        </p:nvSpPr>
        <p:spPr>
          <a:xfrm>
            <a:off x="6660625" y="229525"/>
            <a:ext cx="113877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chemeClr val="lt1"/>
                </a:solidFill>
                <a:latin typeface="Courier New"/>
                <a:ea typeface="Courier New"/>
                <a:cs typeface="Courier New"/>
                <a:sym typeface="Courier New"/>
              </a:rPr>
              <a:t>Display-flex</a:t>
            </a:r>
            <a:endParaRPr sz="100">
              <a:solidFill>
                <a:schemeClr val="lt1"/>
              </a:solidFill>
              <a:latin typeface="Courier New"/>
              <a:ea typeface="Courier New"/>
              <a:cs typeface="Courier New"/>
              <a:sym typeface="Courier New"/>
            </a:endParaRPr>
          </a:p>
        </p:txBody>
      </p:sp>
      <p:sp>
        <p:nvSpPr>
          <p:cNvPr id="1660" name="Google Shape;1660;p112"/>
          <p:cNvSpPr txBox="1"/>
          <p:nvPr/>
        </p:nvSpPr>
        <p:spPr>
          <a:xfrm>
            <a:off x="661000" y="1255925"/>
            <a:ext cx="11270100" cy="2193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100">
              <a:solidFill>
                <a:srgbClr val="FFFC66"/>
              </a:solidFill>
              <a:latin typeface="Helvetica Neue"/>
              <a:ea typeface="Helvetica Neue"/>
              <a:cs typeface="Helvetica Neue"/>
              <a:sym typeface="Helvetica Neue"/>
            </a:endParaRPr>
          </a:p>
        </p:txBody>
      </p:sp>
      <p:sp>
        <p:nvSpPr>
          <p:cNvPr id="1661" name="Google Shape;1661;p112"/>
          <p:cNvSpPr txBox="1"/>
          <p:nvPr/>
        </p:nvSpPr>
        <p:spPr>
          <a:xfrm>
            <a:off x="1421175" y="1938050"/>
            <a:ext cx="6411900" cy="1154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rPr lang="en-US" sz="6300">
                <a:solidFill>
                  <a:srgbClr val="FFFC66"/>
                </a:solidFill>
                <a:latin typeface="Courier New"/>
                <a:ea typeface="Courier New"/>
                <a:cs typeface="Courier New"/>
                <a:sym typeface="Courier New"/>
              </a:rPr>
              <a:t>Output:</a:t>
            </a:r>
            <a:endParaRPr>
              <a:solidFill>
                <a:srgbClr val="FFFC66"/>
              </a:solidFill>
              <a:latin typeface="Courier New"/>
              <a:ea typeface="Courier New"/>
              <a:cs typeface="Courier New"/>
              <a:sym typeface="Courier New"/>
            </a:endParaRPr>
          </a:p>
        </p:txBody>
      </p:sp>
      <p:sp>
        <p:nvSpPr>
          <p:cNvPr id="1662" name="Google Shape;1662;p112"/>
          <p:cNvSpPr txBox="1"/>
          <p:nvPr/>
        </p:nvSpPr>
        <p:spPr>
          <a:xfrm>
            <a:off x="14655200" y="3754925"/>
            <a:ext cx="959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900">
              <a:solidFill>
                <a:srgbClr val="FFFC66"/>
              </a:solidFill>
            </a:endParaRPr>
          </a:p>
        </p:txBody>
      </p:sp>
      <p:sp>
        <p:nvSpPr>
          <p:cNvPr id="1663" name="Google Shape;1663;p112"/>
          <p:cNvSpPr txBox="1"/>
          <p:nvPr/>
        </p:nvSpPr>
        <p:spPr>
          <a:xfrm>
            <a:off x="8725350" y="1619475"/>
            <a:ext cx="75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64" name="Google Shape;1664;p112"/>
          <p:cNvSpPr txBox="1"/>
          <p:nvPr/>
        </p:nvSpPr>
        <p:spPr>
          <a:xfrm>
            <a:off x="16690550" y="1477362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65" name="Google Shape;1665;p112"/>
          <p:cNvSpPr txBox="1"/>
          <p:nvPr/>
        </p:nvSpPr>
        <p:spPr>
          <a:xfrm>
            <a:off x="10944350" y="1916925"/>
            <a:ext cx="75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FFFC66"/>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66" name="Google Shape;1666;p112"/>
          <p:cNvSpPr txBox="1"/>
          <p:nvPr/>
        </p:nvSpPr>
        <p:spPr>
          <a:xfrm>
            <a:off x="9737075" y="2049125"/>
            <a:ext cx="91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67" name="Google Shape;1667;p112"/>
          <p:cNvSpPr txBox="1"/>
          <p:nvPr/>
        </p:nvSpPr>
        <p:spPr>
          <a:xfrm>
            <a:off x="6805675" y="2178575"/>
            <a:ext cx="7370400" cy="20934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sz="2500">
              <a:solidFill>
                <a:srgbClr val="FFFC66"/>
              </a:solidFill>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68" name="Google Shape;1668;p112"/>
          <p:cNvSpPr txBox="1"/>
          <p:nvPr/>
        </p:nvSpPr>
        <p:spPr>
          <a:xfrm>
            <a:off x="15368525" y="1751675"/>
            <a:ext cx="19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69" name="Google Shape;1669;p112"/>
          <p:cNvSpPr txBox="1"/>
          <p:nvPr/>
        </p:nvSpPr>
        <p:spPr>
          <a:xfrm>
            <a:off x="14806675" y="1553375"/>
            <a:ext cx="6709200" cy="1246800"/>
          </a:xfrm>
          <a:prstGeom prst="rect">
            <a:avLst/>
          </a:prstGeom>
          <a:noFill/>
          <a:ln>
            <a:noFill/>
          </a:ln>
        </p:spPr>
        <p:txBody>
          <a:bodyPr anchorCtr="0" anchor="t" bIns="91425" lIns="91425" spcFirstLastPara="1" rIns="91425" wrap="square" tIns="91425">
            <a:spAutoFit/>
          </a:bodyPr>
          <a:lstStyle/>
          <a:p>
            <a:pPr indent="0" lvl="0" marL="0" rtl="0" algn="l">
              <a:lnSpc>
                <a:spcPct val="220000"/>
              </a:lnSpc>
              <a:spcBef>
                <a:spcPts val="0"/>
              </a:spcBef>
              <a:spcAft>
                <a:spcPts val="0"/>
              </a:spcAft>
              <a:buNone/>
            </a:pPr>
            <a:r>
              <a:t/>
            </a:r>
            <a:endParaRPr sz="2500">
              <a:solidFill>
                <a:srgbClr val="FFFC66"/>
              </a:solidFill>
            </a:endParaRPr>
          </a:p>
          <a:p>
            <a:pPr indent="0" lvl="0" marL="0" rtl="0" algn="l">
              <a:lnSpc>
                <a:spcPct val="220000"/>
              </a:lnSpc>
              <a:spcBef>
                <a:spcPts val="0"/>
              </a:spcBef>
              <a:spcAft>
                <a:spcPts val="0"/>
              </a:spcAft>
              <a:buNone/>
            </a:pPr>
            <a:r>
              <a:t/>
            </a:r>
            <a:endParaRPr>
              <a:latin typeface="Helvetica Neue"/>
              <a:ea typeface="Helvetica Neue"/>
              <a:cs typeface="Helvetica Neue"/>
              <a:sym typeface="Helvetica Neue"/>
            </a:endParaRPr>
          </a:p>
        </p:txBody>
      </p:sp>
      <p:pic>
        <p:nvPicPr>
          <p:cNvPr id="1670" name="Google Shape;1670;p112"/>
          <p:cNvPicPr preferRelativeResize="0"/>
          <p:nvPr/>
        </p:nvPicPr>
        <p:blipFill>
          <a:blip r:embed="rId4">
            <a:alphaModFix/>
          </a:blip>
          <a:stretch>
            <a:fillRect/>
          </a:stretch>
        </p:blipFill>
        <p:spPr>
          <a:xfrm>
            <a:off x="6850650" y="3776525"/>
            <a:ext cx="12063475" cy="10148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FFFFFF"/>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